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D_1E28A4.xml" ContentType="application/vnd.ms-powerpoint.comments+xml"/>
  <Override PartName="/ppt/comments/modernComment_136_9393CAB2.xml" ContentType="application/vnd.ms-powerpoint.comments+xml"/>
  <Override PartName="/ppt/comments/modernComment_137_C75B97B9.xml" ContentType="application/vnd.ms-powerpoint.comments+xml"/>
  <Override PartName="/ppt/comments/modernComment_12E_63107053.xml" ContentType="application/vnd.ms-powerpoint.comments+xml"/>
  <Override PartName="/ppt/comments/modernComment_12F_FB50FB31.xml" ContentType="application/vnd.ms-powerpoint.comments+xml"/>
  <Override PartName="/ppt/comments/modernComment_148_84899D13.xml" ContentType="application/vnd.ms-powerpoint.comment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4"/>
    <p:sldMasterId id="2147483670" r:id="rId5"/>
  </p:sldMasterIdLst>
  <p:notesMasterIdLst>
    <p:notesMasterId r:id="rId57"/>
  </p:notesMasterIdLst>
  <p:sldIdLst>
    <p:sldId id="262" r:id="rId6"/>
    <p:sldId id="265" r:id="rId7"/>
    <p:sldId id="276" r:id="rId8"/>
    <p:sldId id="317" r:id="rId9"/>
    <p:sldId id="298" r:id="rId10"/>
    <p:sldId id="296" r:id="rId11"/>
    <p:sldId id="301" r:id="rId12"/>
    <p:sldId id="309" r:id="rId13"/>
    <p:sldId id="310" r:id="rId14"/>
    <p:sldId id="299" r:id="rId15"/>
    <p:sldId id="329" r:id="rId16"/>
    <p:sldId id="363" r:id="rId17"/>
    <p:sldId id="364" r:id="rId18"/>
    <p:sldId id="365" r:id="rId19"/>
    <p:sldId id="367" r:id="rId20"/>
    <p:sldId id="366" r:id="rId21"/>
    <p:sldId id="291" r:id="rId22"/>
    <p:sldId id="311" r:id="rId23"/>
    <p:sldId id="312" r:id="rId24"/>
    <p:sldId id="336" r:id="rId25"/>
    <p:sldId id="302" r:id="rId26"/>
    <p:sldId id="320" r:id="rId27"/>
    <p:sldId id="338" r:id="rId28"/>
    <p:sldId id="285" r:id="rId29"/>
    <p:sldId id="323" r:id="rId30"/>
    <p:sldId id="339" r:id="rId31"/>
    <p:sldId id="303" r:id="rId32"/>
    <p:sldId id="325" r:id="rId33"/>
    <p:sldId id="340" r:id="rId34"/>
    <p:sldId id="326" r:id="rId35"/>
    <p:sldId id="327" r:id="rId36"/>
    <p:sldId id="341" r:id="rId37"/>
    <p:sldId id="328" r:id="rId38"/>
    <p:sldId id="330" r:id="rId39"/>
    <p:sldId id="342" r:id="rId40"/>
    <p:sldId id="293" r:id="rId41"/>
    <p:sldId id="268" r:id="rId42"/>
    <p:sldId id="269" r:id="rId43"/>
    <p:sldId id="286" r:id="rId44"/>
    <p:sldId id="287" r:id="rId45"/>
    <p:sldId id="280" r:id="rId46"/>
    <p:sldId id="281" r:id="rId47"/>
    <p:sldId id="294" r:id="rId48"/>
    <p:sldId id="270" r:id="rId49"/>
    <p:sldId id="288" r:id="rId50"/>
    <p:sldId id="271" r:id="rId51"/>
    <p:sldId id="331" r:id="rId52"/>
    <p:sldId id="273" r:id="rId53"/>
    <p:sldId id="274" r:id="rId54"/>
    <p:sldId id="275" r:id="rId55"/>
    <p:sldId id="289" r:id="rId56"/>
  </p:sldIdLst>
  <p:sldSz cx="12192000" cy="6858000"/>
  <p:notesSz cx="6858000" cy="9144000"/>
  <p:embeddedFontLst>
    <p:embeddedFont>
      <p:font typeface="Montserrat" panose="00000500000000000000" pitchFamily="50" charset="0"/>
      <p:regular r:id="rId58"/>
      <p:bold r:id="rId59"/>
      <p:italic r:id="rId60"/>
      <p:boldItalic r:id="rId61"/>
    </p:embeddedFont>
    <p:embeddedFont>
      <p:font typeface="Bebas Neue" panose="020B0604020202020204" charset="0"/>
      <p:regular r:id="rId62"/>
    </p:embeddedFont>
    <p:embeddedFont>
      <p:font typeface="Oswald" panose="020B0604020202020204" charset="0"/>
      <p:regular r:id="rId63"/>
      <p:bold r:id="rId64"/>
    </p:embeddedFont>
    <p:embeddedFont>
      <p:font typeface="Calibri Light" panose="020F0302020204030204" pitchFamily="34" charset="0"/>
      <p:regular r:id="rId65"/>
      <p:italic r:id="rId66"/>
    </p:embeddedFont>
    <p:embeddedFont>
      <p:font typeface="Times" panose="02020603050405020304" pitchFamily="18" charset="0"/>
      <p:regular r:id="rId67"/>
      <p:bold r:id="rId68"/>
      <p:italic r:id="rId69"/>
      <p:boldItalic r:id="rId70"/>
    </p:embeddedFont>
    <p:embeddedFont>
      <p:font typeface="Calibri" panose="020F0502020204030204" pitchFamily="34" charset="0"/>
      <p:regular r:id="rId71"/>
      <p:bold r:id="rId72"/>
      <p:italic r:id="rId73"/>
      <p:boldItalic r:id="rId74"/>
    </p:embeddedFont>
    <p:embeddedFont>
      <p:font typeface="Lato" panose="020B0604020202020204" charset="0"/>
      <p:regular r:id="rId75"/>
      <p:bold r:id="rId76"/>
      <p:italic r:id="rId77"/>
      <p:boldItalic r:id="rId78"/>
    </p:embeddedFont>
    <p:embeddedFont>
      <p:font typeface="Lato Light" panose="020B0604020202020204" charset="0"/>
      <p:regular r:id="rId79"/>
      <p:italic r:id="rId8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lle de Paris" id="{69363AC6-17A9-4254-B8E5-04F59463C2F4}">
          <p14:sldIdLst>
            <p14:sldId id="262"/>
            <p14:sldId id="265"/>
            <p14:sldId id="276"/>
            <p14:sldId id="317"/>
            <p14:sldId id="298"/>
            <p14:sldId id="296"/>
            <p14:sldId id="301"/>
            <p14:sldId id="309"/>
            <p14:sldId id="310"/>
            <p14:sldId id="299"/>
            <p14:sldId id="329"/>
            <p14:sldId id="363"/>
            <p14:sldId id="364"/>
            <p14:sldId id="365"/>
            <p14:sldId id="367"/>
            <p14:sldId id="366"/>
            <p14:sldId id="291"/>
            <p14:sldId id="311"/>
            <p14:sldId id="312"/>
            <p14:sldId id="336"/>
            <p14:sldId id="302"/>
            <p14:sldId id="320"/>
            <p14:sldId id="338"/>
            <p14:sldId id="285"/>
            <p14:sldId id="323"/>
            <p14:sldId id="339"/>
            <p14:sldId id="303"/>
            <p14:sldId id="325"/>
            <p14:sldId id="340"/>
            <p14:sldId id="326"/>
            <p14:sldId id="327"/>
            <p14:sldId id="341"/>
            <p14:sldId id="328"/>
            <p14:sldId id="330"/>
            <p14:sldId id="342"/>
            <p14:sldId id="293"/>
            <p14:sldId id="268"/>
            <p14:sldId id="269"/>
            <p14:sldId id="286"/>
            <p14:sldId id="287"/>
            <p14:sldId id="280"/>
            <p14:sldId id="281"/>
            <p14:sldId id="294"/>
            <p14:sldId id="270"/>
            <p14:sldId id="288"/>
            <p14:sldId id="271"/>
            <p14:sldId id="331"/>
            <p14:sldId id="273"/>
            <p14:sldId id="274"/>
            <p14:sldId id="275"/>
            <p14:sldId id="289"/>
          </p14:sldIdLst>
        </p14:section>
      </p14:sectionLst>
    </p:ext>
    <p:ext uri="{EFAFB233-063F-42B5-8137-9DF3F51BA10A}">
      <p15:sldGuideLst xmlns:p15="http://schemas.microsoft.com/office/powerpoint/2012/main">
        <p15:guide id="1" orient="horz" pos="2183" userDrawn="1">
          <p15:clr>
            <a:srgbClr val="A4A3A4"/>
          </p15:clr>
        </p15:guide>
        <p15:guide id="2" pos="379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F408B4-2520-8AAB-9195-C7A969C13926}" name="Margot Le Roy" initials="MLR" userId="S::margot.leroy@grouperougevif.fr::d2a405cc-2e61-425c-9e3a-c532e221edc9" providerId="AD"/>
  <p188:author id="{C4B5ECC3-26D5-B90C-ED5E-60A86578B3E9}" name="Juliette Fournil" initials="JF" userId="S::juliette.fournil@grouperougevif.fr::f26d3ddc-f102-4247-bca5-93343f9236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E32"/>
    <a:srgbClr val="035FCC"/>
    <a:srgbClr val="E84124"/>
    <a:srgbClr val="DFA300"/>
    <a:srgbClr val="071F32"/>
    <a:srgbClr val="99DB81"/>
    <a:srgbClr val="FFE59B"/>
    <a:srgbClr val="787878"/>
    <a:srgbClr val="E4E4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326D2-73AF-41F4-ACF0-2718EBCEDCC6}" v="63" dt="2022-10-07T10:48:01.456"/>
  </p1510:revLst>
</p1510:revInfo>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83"/>
        <p:guide pos="37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117" Type="http://schemas.microsoft.com/office/2018/10/relationships/authors" Targe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115"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font" Target="fonts/font4.fntdata"/><Relationship Id="rId82" Type="http://schemas.openxmlformats.org/officeDocument/2006/relationships/viewProps" Target="view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5.fntdata"/><Relationship Id="rId80" Type="http://schemas.openxmlformats.org/officeDocument/2006/relationships/font" Target="fonts/font2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2.fntdata"/><Relationship Id="rId67" Type="http://schemas.openxmlformats.org/officeDocument/2006/relationships/font" Target="fonts/font10.fntdata"/><Relationship Id="rId11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tte Fournil" userId="f26d3ddc-f102-4247-bca5-93343f9236e7" providerId="ADAL" clId="{5A1326D2-73AF-41F4-ACF0-2718EBCEDCC6}"/>
    <pc:docChg chg="undo custSel addSld modSld sldOrd modSection">
      <pc:chgData name="Juliette Fournil" userId="f26d3ddc-f102-4247-bca5-93343f9236e7" providerId="ADAL" clId="{5A1326D2-73AF-41F4-ACF0-2718EBCEDCC6}" dt="2022-10-07T10:48:01.456" v="2632" actId="115"/>
      <pc:docMkLst>
        <pc:docMk/>
      </pc:docMkLst>
      <pc:sldChg chg="modSp mod">
        <pc:chgData name="Juliette Fournil" userId="f26d3ddc-f102-4247-bca5-93343f9236e7" providerId="ADAL" clId="{5A1326D2-73AF-41F4-ACF0-2718EBCEDCC6}" dt="2022-10-07T07:51:01.999" v="2617" actId="1076"/>
        <pc:sldMkLst>
          <pc:docMk/>
          <pc:sldMk cId="3143088709" sldId="265"/>
        </pc:sldMkLst>
        <pc:spChg chg="mod">
          <ac:chgData name="Juliette Fournil" userId="f26d3ddc-f102-4247-bca5-93343f9236e7" providerId="ADAL" clId="{5A1326D2-73AF-41F4-ACF0-2718EBCEDCC6}" dt="2022-10-07T07:50:43.368" v="2614" actId="1076"/>
          <ac:spMkLst>
            <pc:docMk/>
            <pc:sldMk cId="3143088709" sldId="265"/>
            <ac:spMk id="5" creationId="{2FD6A940-872D-CA8C-3589-BF06CE202450}"/>
          </ac:spMkLst>
        </pc:spChg>
        <pc:spChg chg="mod">
          <ac:chgData name="Juliette Fournil" userId="f26d3ddc-f102-4247-bca5-93343f9236e7" providerId="ADAL" clId="{5A1326D2-73AF-41F4-ACF0-2718EBCEDCC6}" dt="2022-10-07T07:51:01.999" v="2617" actId="1076"/>
          <ac:spMkLst>
            <pc:docMk/>
            <pc:sldMk cId="3143088709" sldId="265"/>
            <ac:spMk id="7" creationId="{A269E10B-178F-7579-02B4-36F74616E099}"/>
          </ac:spMkLst>
        </pc:spChg>
        <pc:spChg chg="mod">
          <ac:chgData name="Juliette Fournil" userId="f26d3ddc-f102-4247-bca5-93343f9236e7" providerId="ADAL" clId="{5A1326D2-73AF-41F4-ACF0-2718EBCEDCC6}" dt="2022-10-07T07:50:43.368" v="2614" actId="1076"/>
          <ac:spMkLst>
            <pc:docMk/>
            <pc:sldMk cId="3143088709" sldId="265"/>
            <ac:spMk id="8" creationId="{25C2AA0F-E3E7-44B2-AD4F-F5D7FD63E414}"/>
          </ac:spMkLst>
        </pc:spChg>
        <pc:spChg chg="mod">
          <ac:chgData name="Juliette Fournil" userId="f26d3ddc-f102-4247-bca5-93343f9236e7" providerId="ADAL" clId="{5A1326D2-73AF-41F4-ACF0-2718EBCEDCC6}" dt="2022-10-07T07:50:43.368" v="2614" actId="1076"/>
          <ac:spMkLst>
            <pc:docMk/>
            <pc:sldMk cId="3143088709" sldId="265"/>
            <ac:spMk id="9" creationId="{06E57510-CA29-9F14-5F43-9FF4F7D03A06}"/>
          </ac:spMkLst>
        </pc:spChg>
        <pc:spChg chg="mod">
          <ac:chgData name="Juliette Fournil" userId="f26d3ddc-f102-4247-bca5-93343f9236e7" providerId="ADAL" clId="{5A1326D2-73AF-41F4-ACF0-2718EBCEDCC6}" dt="2022-10-07T07:50:43.368" v="2614" actId="1076"/>
          <ac:spMkLst>
            <pc:docMk/>
            <pc:sldMk cId="3143088709" sldId="265"/>
            <ac:spMk id="10" creationId="{EC1138F6-F35C-5C4C-BD80-237D90A6D7E5}"/>
          </ac:spMkLst>
        </pc:spChg>
      </pc:sldChg>
      <pc:sldChg chg="modSp mod">
        <pc:chgData name="Juliette Fournil" userId="f26d3ddc-f102-4247-bca5-93343f9236e7" providerId="ADAL" clId="{5A1326D2-73AF-41F4-ACF0-2718EBCEDCC6}" dt="2022-10-06T16:04:43.217" v="59" actId="20577"/>
        <pc:sldMkLst>
          <pc:docMk/>
          <pc:sldMk cId="4114765269" sldId="276"/>
        </pc:sldMkLst>
        <pc:spChg chg="mod">
          <ac:chgData name="Juliette Fournil" userId="f26d3ddc-f102-4247-bca5-93343f9236e7" providerId="ADAL" clId="{5A1326D2-73AF-41F4-ACF0-2718EBCEDCC6}" dt="2022-10-06T16:04:43.217" v="59" actId="20577"/>
          <ac:spMkLst>
            <pc:docMk/>
            <pc:sldMk cId="4114765269" sldId="276"/>
            <ac:spMk id="2" creationId="{0D1D9631-8F23-E54A-2E11-E8D1DCD782FB}"/>
          </ac:spMkLst>
        </pc:spChg>
      </pc:sldChg>
      <pc:sldChg chg="modSp mod">
        <pc:chgData name="Juliette Fournil" userId="f26d3ddc-f102-4247-bca5-93343f9236e7" providerId="ADAL" clId="{5A1326D2-73AF-41F4-ACF0-2718EBCEDCC6}" dt="2022-10-07T07:47:09.386" v="2544" actId="114"/>
        <pc:sldMkLst>
          <pc:docMk/>
          <pc:sldMk cId="515233090" sldId="341"/>
        </pc:sldMkLst>
        <pc:spChg chg="mod">
          <ac:chgData name="Juliette Fournil" userId="f26d3ddc-f102-4247-bca5-93343f9236e7" providerId="ADAL" clId="{5A1326D2-73AF-41F4-ACF0-2718EBCEDCC6}" dt="2022-10-07T07:47:09.386" v="2544" actId="114"/>
          <ac:spMkLst>
            <pc:docMk/>
            <pc:sldMk cId="515233090" sldId="341"/>
            <ac:spMk id="36" creationId="{DBE3CAC3-600A-9232-21A5-304A323CEA25}"/>
          </ac:spMkLst>
        </pc:spChg>
      </pc:sldChg>
      <pc:sldChg chg="modSp add mod ord">
        <pc:chgData name="Juliette Fournil" userId="f26d3ddc-f102-4247-bca5-93343f9236e7" providerId="ADAL" clId="{5A1326D2-73AF-41F4-ACF0-2718EBCEDCC6}" dt="2022-10-06T16:01:44.196" v="29" actId="20577"/>
        <pc:sldMkLst>
          <pc:docMk/>
          <pc:sldMk cId="2210300348" sldId="345"/>
        </pc:sldMkLst>
        <pc:spChg chg="mod">
          <ac:chgData name="Juliette Fournil" userId="f26d3ddc-f102-4247-bca5-93343f9236e7" providerId="ADAL" clId="{5A1326D2-73AF-41F4-ACF0-2718EBCEDCC6}" dt="2022-10-06T16:01:44.196" v="29" actId="20577"/>
          <ac:spMkLst>
            <pc:docMk/>
            <pc:sldMk cId="2210300348" sldId="345"/>
            <ac:spMk id="2" creationId="{0D1D9631-8F23-E54A-2E11-E8D1DCD782FB}"/>
          </ac:spMkLst>
        </pc:spChg>
      </pc:sldChg>
      <pc:sldChg chg="modSp add mod addCm">
        <pc:chgData name="Juliette Fournil" userId="f26d3ddc-f102-4247-bca5-93343f9236e7" providerId="ADAL" clId="{5A1326D2-73AF-41F4-ACF0-2718EBCEDCC6}" dt="2022-10-07T07:49:08.458" v="2574" actId="20577"/>
        <pc:sldMkLst>
          <pc:docMk/>
          <pc:sldMk cId="3069696507" sldId="346"/>
        </pc:sldMkLst>
        <pc:spChg chg="mod">
          <ac:chgData name="Juliette Fournil" userId="f26d3ddc-f102-4247-bca5-93343f9236e7" providerId="ADAL" clId="{5A1326D2-73AF-41F4-ACF0-2718EBCEDCC6}" dt="2022-10-07T07:49:08.458" v="2574" actId="20577"/>
          <ac:spMkLst>
            <pc:docMk/>
            <pc:sldMk cId="3069696507" sldId="346"/>
            <ac:spMk id="5" creationId="{2FD6A940-872D-CA8C-3589-BF06CE202450}"/>
          </ac:spMkLst>
        </pc:spChg>
        <pc:spChg chg="mod">
          <ac:chgData name="Juliette Fournil" userId="f26d3ddc-f102-4247-bca5-93343f9236e7" providerId="ADAL" clId="{5A1326D2-73AF-41F4-ACF0-2718EBCEDCC6}" dt="2022-10-07T07:48:32.377" v="2559" actId="20577"/>
          <ac:spMkLst>
            <pc:docMk/>
            <pc:sldMk cId="3069696507" sldId="346"/>
            <ac:spMk id="6" creationId="{A4D37BE2-AB4E-C614-516C-908BE13B6949}"/>
          </ac:spMkLst>
        </pc:spChg>
      </pc:sldChg>
      <pc:sldChg chg="modSp add mod">
        <pc:chgData name="Juliette Fournil" userId="f26d3ddc-f102-4247-bca5-93343f9236e7" providerId="ADAL" clId="{5A1326D2-73AF-41F4-ACF0-2718EBCEDCC6}" dt="2022-10-07T10:47:53.519" v="2630" actId="207"/>
        <pc:sldMkLst>
          <pc:docMk/>
          <pc:sldMk cId="4028277015" sldId="347"/>
        </pc:sldMkLst>
        <pc:spChg chg="mod">
          <ac:chgData name="Juliette Fournil" userId="f26d3ddc-f102-4247-bca5-93343f9236e7" providerId="ADAL" clId="{5A1326D2-73AF-41F4-ACF0-2718EBCEDCC6}" dt="2022-10-07T10:47:53.519" v="2630" actId="207"/>
          <ac:spMkLst>
            <pc:docMk/>
            <pc:sldMk cId="4028277015" sldId="347"/>
            <ac:spMk id="7" creationId="{7EF37C70-4EAC-BFE6-A10B-7E06BEC84ECA}"/>
          </ac:spMkLst>
        </pc:spChg>
      </pc:sldChg>
      <pc:sldChg chg="add">
        <pc:chgData name="Juliette Fournil" userId="f26d3ddc-f102-4247-bca5-93343f9236e7" providerId="ADAL" clId="{5A1326D2-73AF-41F4-ACF0-2718EBCEDCC6}" dt="2022-10-06T16:02:42.328" v="30"/>
        <pc:sldMkLst>
          <pc:docMk/>
          <pc:sldMk cId="603596550" sldId="348"/>
        </pc:sldMkLst>
      </pc:sldChg>
      <pc:sldChg chg="add">
        <pc:chgData name="Juliette Fournil" userId="f26d3ddc-f102-4247-bca5-93343f9236e7" providerId="ADAL" clId="{5A1326D2-73AF-41F4-ACF0-2718EBCEDCC6}" dt="2022-10-06T16:02:42.328" v="30"/>
        <pc:sldMkLst>
          <pc:docMk/>
          <pc:sldMk cId="1994163360" sldId="349"/>
        </pc:sldMkLst>
      </pc:sldChg>
      <pc:sldChg chg="modSp add mod">
        <pc:chgData name="Juliette Fournil" userId="f26d3ddc-f102-4247-bca5-93343f9236e7" providerId="ADAL" clId="{5A1326D2-73AF-41F4-ACF0-2718EBCEDCC6}" dt="2022-10-07T10:47:43.593" v="2629" actId="115"/>
        <pc:sldMkLst>
          <pc:docMk/>
          <pc:sldMk cId="2683300162" sldId="350"/>
        </pc:sldMkLst>
        <pc:spChg chg="mod">
          <ac:chgData name="Juliette Fournil" userId="f26d3ddc-f102-4247-bca5-93343f9236e7" providerId="ADAL" clId="{5A1326D2-73AF-41F4-ACF0-2718EBCEDCC6}" dt="2022-10-07T10:47:43.593" v="2629" actId="115"/>
          <ac:spMkLst>
            <pc:docMk/>
            <pc:sldMk cId="2683300162" sldId="350"/>
            <ac:spMk id="7" creationId="{7EF37C70-4EAC-BFE6-A10B-7E06BEC84ECA}"/>
          </ac:spMkLst>
        </pc:spChg>
      </pc:sldChg>
      <pc:sldChg chg="add">
        <pc:chgData name="Juliette Fournil" userId="f26d3ddc-f102-4247-bca5-93343f9236e7" providerId="ADAL" clId="{5A1326D2-73AF-41F4-ACF0-2718EBCEDCC6}" dt="2022-10-06T16:02:42.328" v="30"/>
        <pc:sldMkLst>
          <pc:docMk/>
          <pc:sldMk cId="1958254773" sldId="351"/>
        </pc:sldMkLst>
      </pc:sldChg>
      <pc:sldChg chg="modSp add mod">
        <pc:chgData name="Juliette Fournil" userId="f26d3ddc-f102-4247-bca5-93343f9236e7" providerId="ADAL" clId="{5A1326D2-73AF-41F4-ACF0-2718EBCEDCC6}" dt="2022-10-07T10:48:01.456" v="2632" actId="115"/>
        <pc:sldMkLst>
          <pc:docMk/>
          <pc:sldMk cId="3340747498" sldId="352"/>
        </pc:sldMkLst>
        <pc:spChg chg="mod">
          <ac:chgData name="Juliette Fournil" userId="f26d3ddc-f102-4247-bca5-93343f9236e7" providerId="ADAL" clId="{5A1326D2-73AF-41F4-ACF0-2718EBCEDCC6}" dt="2022-10-07T10:48:01.456" v="2632" actId="115"/>
          <ac:spMkLst>
            <pc:docMk/>
            <pc:sldMk cId="3340747498" sldId="352"/>
            <ac:spMk id="7" creationId="{7EF37C70-4EAC-BFE6-A10B-7E06BEC84ECA}"/>
          </ac:spMkLst>
        </pc:spChg>
      </pc:sldChg>
      <pc:sldChg chg="add">
        <pc:chgData name="Juliette Fournil" userId="f26d3ddc-f102-4247-bca5-93343f9236e7" providerId="ADAL" clId="{5A1326D2-73AF-41F4-ACF0-2718EBCEDCC6}" dt="2022-10-06T16:02:42.328" v="30"/>
        <pc:sldMkLst>
          <pc:docMk/>
          <pc:sldMk cId="4097792663" sldId="353"/>
        </pc:sldMkLst>
      </pc:sldChg>
      <pc:sldChg chg="add">
        <pc:chgData name="Juliette Fournil" userId="f26d3ddc-f102-4247-bca5-93343f9236e7" providerId="ADAL" clId="{5A1326D2-73AF-41F4-ACF0-2718EBCEDCC6}" dt="2022-10-06T16:02:42.328" v="30"/>
        <pc:sldMkLst>
          <pc:docMk/>
          <pc:sldMk cId="2670764454" sldId="354"/>
        </pc:sldMkLst>
      </pc:sldChg>
      <pc:sldChg chg="add">
        <pc:chgData name="Juliette Fournil" userId="f26d3ddc-f102-4247-bca5-93343f9236e7" providerId="ADAL" clId="{5A1326D2-73AF-41F4-ACF0-2718EBCEDCC6}" dt="2022-10-06T16:02:42.328" v="30"/>
        <pc:sldMkLst>
          <pc:docMk/>
          <pc:sldMk cId="3281315052" sldId="355"/>
        </pc:sldMkLst>
      </pc:sldChg>
      <pc:sldChg chg="modSp add mod">
        <pc:chgData name="Juliette Fournil" userId="f26d3ddc-f102-4247-bca5-93343f9236e7" providerId="ADAL" clId="{5A1326D2-73AF-41F4-ACF0-2718EBCEDCC6}" dt="2022-10-07T10:47:32.858" v="2624" actId="207"/>
        <pc:sldMkLst>
          <pc:docMk/>
          <pc:sldMk cId="2147795594" sldId="356"/>
        </pc:sldMkLst>
        <pc:spChg chg="mod">
          <ac:chgData name="Juliette Fournil" userId="f26d3ddc-f102-4247-bca5-93343f9236e7" providerId="ADAL" clId="{5A1326D2-73AF-41F4-ACF0-2718EBCEDCC6}" dt="2022-10-07T10:47:32.858" v="2624" actId="207"/>
          <ac:spMkLst>
            <pc:docMk/>
            <pc:sldMk cId="2147795594" sldId="356"/>
            <ac:spMk id="7" creationId="{7EF37C70-4EAC-BFE6-A10B-7E06BEC84ECA}"/>
          </ac:spMkLst>
        </pc:spChg>
      </pc:sldChg>
      <pc:sldChg chg="add">
        <pc:chgData name="Juliette Fournil" userId="f26d3ddc-f102-4247-bca5-93343f9236e7" providerId="ADAL" clId="{5A1326D2-73AF-41F4-ACF0-2718EBCEDCC6}" dt="2022-10-06T16:02:42.328" v="30"/>
        <pc:sldMkLst>
          <pc:docMk/>
          <pc:sldMk cId="4183768333" sldId="357"/>
        </pc:sldMkLst>
      </pc:sldChg>
      <pc:sldChg chg="add">
        <pc:chgData name="Juliette Fournil" userId="f26d3ddc-f102-4247-bca5-93343f9236e7" providerId="ADAL" clId="{5A1326D2-73AF-41F4-ACF0-2718EBCEDCC6}" dt="2022-10-06T16:02:42.328" v="30"/>
        <pc:sldMkLst>
          <pc:docMk/>
          <pc:sldMk cId="3284413375" sldId="358"/>
        </pc:sldMkLst>
      </pc:sldChg>
      <pc:sldChg chg="add">
        <pc:chgData name="Juliette Fournil" userId="f26d3ddc-f102-4247-bca5-93343f9236e7" providerId="ADAL" clId="{5A1326D2-73AF-41F4-ACF0-2718EBCEDCC6}" dt="2022-10-06T16:02:42.328" v="30"/>
        <pc:sldMkLst>
          <pc:docMk/>
          <pc:sldMk cId="1274421456" sldId="359"/>
        </pc:sldMkLst>
      </pc:sldChg>
      <pc:sldChg chg="modSp add mod">
        <pc:chgData name="Juliette Fournil" userId="f26d3ddc-f102-4247-bca5-93343f9236e7" providerId="ADAL" clId="{5A1326D2-73AF-41F4-ACF0-2718EBCEDCC6}" dt="2022-10-07T10:47:25.364" v="2622" actId="207"/>
        <pc:sldMkLst>
          <pc:docMk/>
          <pc:sldMk cId="2551051790" sldId="360"/>
        </pc:sldMkLst>
        <pc:spChg chg="mod">
          <ac:chgData name="Juliette Fournil" userId="f26d3ddc-f102-4247-bca5-93343f9236e7" providerId="ADAL" clId="{5A1326D2-73AF-41F4-ACF0-2718EBCEDCC6}" dt="2022-10-07T10:47:25.364" v="2622" actId="207"/>
          <ac:spMkLst>
            <pc:docMk/>
            <pc:sldMk cId="2551051790" sldId="360"/>
            <ac:spMk id="7" creationId="{7EF37C70-4EAC-BFE6-A10B-7E06BEC84ECA}"/>
          </ac:spMkLst>
        </pc:spChg>
      </pc:sldChg>
      <pc:sldChg chg="add">
        <pc:chgData name="Juliette Fournil" userId="f26d3ddc-f102-4247-bca5-93343f9236e7" providerId="ADAL" clId="{5A1326D2-73AF-41F4-ACF0-2718EBCEDCC6}" dt="2022-10-06T16:02:42.328" v="30"/>
        <pc:sldMkLst>
          <pc:docMk/>
          <pc:sldMk cId="596060603" sldId="361"/>
        </pc:sldMkLst>
      </pc:sldChg>
      <pc:sldChg chg="add">
        <pc:chgData name="Juliette Fournil" userId="f26d3ddc-f102-4247-bca5-93343f9236e7" providerId="ADAL" clId="{5A1326D2-73AF-41F4-ACF0-2718EBCEDCC6}" dt="2022-10-06T16:02:42.328" v="30"/>
        <pc:sldMkLst>
          <pc:docMk/>
          <pc:sldMk cId="2404114544" sldId="362"/>
        </pc:sldMkLst>
      </pc:sldChg>
      <pc:sldChg chg="addSp delSp modSp add mod">
        <pc:chgData name="Juliette Fournil" userId="f26d3ddc-f102-4247-bca5-93343f9236e7" providerId="ADAL" clId="{5A1326D2-73AF-41F4-ACF0-2718EBCEDCC6}" dt="2022-10-07T07:10:44.023" v="1471" actId="1076"/>
        <pc:sldMkLst>
          <pc:docMk/>
          <pc:sldMk cId="4269923982" sldId="363"/>
        </pc:sldMkLst>
        <pc:spChg chg="mod">
          <ac:chgData name="Juliette Fournil" userId="f26d3ddc-f102-4247-bca5-93343f9236e7" providerId="ADAL" clId="{5A1326D2-73AF-41F4-ACF0-2718EBCEDCC6}" dt="2022-10-07T06:21:37.844" v="150" actId="20577"/>
          <ac:spMkLst>
            <pc:docMk/>
            <pc:sldMk cId="4269923982" sldId="363"/>
            <ac:spMk id="6" creationId="{A4D37BE2-AB4E-C614-516C-908BE13B6949}"/>
          </ac:spMkLst>
        </pc:spChg>
        <pc:spChg chg="add mod ord">
          <ac:chgData name="Juliette Fournil" userId="f26d3ddc-f102-4247-bca5-93343f9236e7" providerId="ADAL" clId="{5A1326D2-73AF-41F4-ACF0-2718EBCEDCC6}" dt="2022-10-07T07:10:44.023" v="1471" actId="1076"/>
          <ac:spMkLst>
            <pc:docMk/>
            <pc:sldMk cId="4269923982" sldId="363"/>
            <ac:spMk id="8" creationId="{A26913D0-6AE8-5EE1-73B1-FF3AE84D4939}"/>
          </ac:spMkLst>
        </pc:spChg>
        <pc:spChg chg="add mod">
          <ac:chgData name="Juliette Fournil" userId="f26d3ddc-f102-4247-bca5-93343f9236e7" providerId="ADAL" clId="{5A1326D2-73AF-41F4-ACF0-2718EBCEDCC6}" dt="2022-10-07T07:10:44.023" v="1471" actId="1076"/>
          <ac:spMkLst>
            <pc:docMk/>
            <pc:sldMk cId="4269923982" sldId="363"/>
            <ac:spMk id="9" creationId="{C2E54E75-90A0-BD3D-EEFE-D25E7F6B08C3}"/>
          </ac:spMkLst>
        </pc:spChg>
        <pc:spChg chg="add mod">
          <ac:chgData name="Juliette Fournil" userId="f26d3ddc-f102-4247-bca5-93343f9236e7" providerId="ADAL" clId="{5A1326D2-73AF-41F4-ACF0-2718EBCEDCC6}" dt="2022-10-07T07:08:03.857" v="1430" actId="20577"/>
          <ac:spMkLst>
            <pc:docMk/>
            <pc:sldMk cId="4269923982" sldId="363"/>
            <ac:spMk id="14" creationId="{545E6B66-0920-ED82-1BB8-5D2469E6CB73}"/>
          </ac:spMkLst>
        </pc:spChg>
        <pc:spChg chg="add mod">
          <ac:chgData name="Juliette Fournil" userId="f26d3ddc-f102-4247-bca5-93343f9236e7" providerId="ADAL" clId="{5A1326D2-73AF-41F4-ACF0-2718EBCEDCC6}" dt="2022-10-07T07:08:26.139" v="1436" actId="1076"/>
          <ac:spMkLst>
            <pc:docMk/>
            <pc:sldMk cId="4269923982" sldId="363"/>
            <ac:spMk id="20" creationId="{BAB87CBC-FC6D-D23A-83D8-A0A9553DC927}"/>
          </ac:spMkLst>
        </pc:spChg>
        <pc:grpChg chg="del">
          <ac:chgData name="Juliette Fournil" userId="f26d3ddc-f102-4247-bca5-93343f9236e7" providerId="ADAL" clId="{5A1326D2-73AF-41F4-ACF0-2718EBCEDCC6}" dt="2022-10-06T16:13:08.854" v="139" actId="478"/>
          <ac:grpSpMkLst>
            <pc:docMk/>
            <pc:sldMk cId="4269923982" sldId="363"/>
            <ac:grpSpMk id="7" creationId="{3E9D8BC6-C08C-CFFF-E279-E5416AB1B5A3}"/>
          </ac:grpSpMkLst>
        </pc:grpChg>
        <pc:grpChg chg="del">
          <ac:chgData name="Juliette Fournil" userId="f26d3ddc-f102-4247-bca5-93343f9236e7" providerId="ADAL" clId="{5A1326D2-73AF-41F4-ACF0-2718EBCEDCC6}" dt="2022-10-06T16:13:08.854" v="139" actId="478"/>
          <ac:grpSpMkLst>
            <pc:docMk/>
            <pc:sldMk cId="4269923982" sldId="363"/>
            <ac:grpSpMk id="8" creationId="{06EB14E1-1A43-379D-0496-D249D12D320F}"/>
          </ac:grpSpMkLst>
        </pc:grpChg>
        <pc:grpChg chg="del">
          <ac:chgData name="Juliette Fournil" userId="f26d3ddc-f102-4247-bca5-93343f9236e7" providerId="ADAL" clId="{5A1326D2-73AF-41F4-ACF0-2718EBCEDCC6}" dt="2022-10-06T16:13:08.854" v="139" actId="478"/>
          <ac:grpSpMkLst>
            <pc:docMk/>
            <pc:sldMk cId="4269923982" sldId="363"/>
            <ac:grpSpMk id="34" creationId="{E30DD35B-B30F-99E8-EE62-1562AFB5015E}"/>
          </ac:grpSpMkLst>
        </pc:grpChg>
        <pc:picChg chg="add mod">
          <ac:chgData name="Juliette Fournil" userId="f26d3ddc-f102-4247-bca5-93343f9236e7" providerId="ADAL" clId="{5A1326D2-73AF-41F4-ACF0-2718EBCEDCC6}" dt="2022-10-07T07:10:44.023" v="1471" actId="1076"/>
          <ac:picMkLst>
            <pc:docMk/>
            <pc:sldMk cId="4269923982" sldId="363"/>
            <ac:picMk id="11" creationId="{72BBEDC4-4CDB-73F8-5048-72C903983402}"/>
          </ac:picMkLst>
        </pc:picChg>
        <pc:picChg chg="add mod">
          <ac:chgData name="Juliette Fournil" userId="f26d3ddc-f102-4247-bca5-93343f9236e7" providerId="ADAL" clId="{5A1326D2-73AF-41F4-ACF0-2718EBCEDCC6}" dt="2022-10-07T07:10:44.023" v="1471" actId="1076"/>
          <ac:picMkLst>
            <pc:docMk/>
            <pc:sldMk cId="4269923982" sldId="363"/>
            <ac:picMk id="13" creationId="{510F3C74-BBF6-6377-34F4-B77F3BECA8F5}"/>
          </ac:picMkLst>
        </pc:picChg>
        <pc:picChg chg="add mod ord">
          <ac:chgData name="Juliette Fournil" userId="f26d3ddc-f102-4247-bca5-93343f9236e7" providerId="ADAL" clId="{5A1326D2-73AF-41F4-ACF0-2718EBCEDCC6}" dt="2022-10-07T07:09:30.779" v="1445" actId="14100"/>
          <ac:picMkLst>
            <pc:docMk/>
            <pc:sldMk cId="4269923982" sldId="363"/>
            <ac:picMk id="16" creationId="{CD143A25-2B75-9EF0-EF1B-86869A15204E}"/>
          </ac:picMkLst>
        </pc:picChg>
        <pc:picChg chg="add mod">
          <ac:chgData name="Juliette Fournil" userId="f26d3ddc-f102-4247-bca5-93343f9236e7" providerId="ADAL" clId="{5A1326D2-73AF-41F4-ACF0-2718EBCEDCC6}" dt="2022-10-07T07:08:21.220" v="1435" actId="1076"/>
          <ac:picMkLst>
            <pc:docMk/>
            <pc:sldMk cId="4269923982" sldId="363"/>
            <ac:picMk id="18" creationId="{21ECE8D3-9C92-EBB7-3EF4-7FA4D9672538}"/>
          </ac:picMkLst>
        </pc:picChg>
        <pc:picChg chg="add mod">
          <ac:chgData name="Juliette Fournil" userId="f26d3ddc-f102-4247-bca5-93343f9236e7" providerId="ADAL" clId="{5A1326D2-73AF-41F4-ACF0-2718EBCEDCC6}" dt="2022-10-07T07:08:32.130" v="1437" actId="1076"/>
          <ac:picMkLst>
            <pc:docMk/>
            <pc:sldMk cId="4269923982" sldId="363"/>
            <ac:picMk id="23" creationId="{918F2E9E-B930-D950-B6F8-002A09FC1EBF}"/>
          </ac:picMkLst>
        </pc:picChg>
        <pc:picChg chg="add mod">
          <ac:chgData name="Juliette Fournil" userId="f26d3ddc-f102-4247-bca5-93343f9236e7" providerId="ADAL" clId="{5A1326D2-73AF-41F4-ACF0-2718EBCEDCC6}" dt="2022-10-07T07:09:27.079" v="1444" actId="1076"/>
          <ac:picMkLst>
            <pc:docMk/>
            <pc:sldMk cId="4269923982" sldId="363"/>
            <ac:picMk id="25" creationId="{01C09D09-4B52-A008-D7D4-F1A1CEA2A64D}"/>
          </ac:picMkLst>
        </pc:picChg>
        <pc:cxnChg chg="add mod">
          <ac:chgData name="Juliette Fournil" userId="f26d3ddc-f102-4247-bca5-93343f9236e7" providerId="ADAL" clId="{5A1326D2-73AF-41F4-ACF0-2718EBCEDCC6}" dt="2022-10-07T07:10:44.023" v="1471" actId="1076"/>
          <ac:cxnSpMkLst>
            <pc:docMk/>
            <pc:sldMk cId="4269923982" sldId="363"/>
            <ac:cxnSpMk id="5" creationId="{22DB5846-750E-C89B-F803-1BB32CA719E2}"/>
          </ac:cxnSpMkLst>
        </pc:cxnChg>
        <pc:cxnChg chg="add mod">
          <ac:chgData name="Juliette Fournil" userId="f26d3ddc-f102-4247-bca5-93343f9236e7" providerId="ADAL" clId="{5A1326D2-73AF-41F4-ACF0-2718EBCEDCC6}" dt="2022-10-07T06:58:50.487" v="1078" actId="1076"/>
          <ac:cxnSpMkLst>
            <pc:docMk/>
            <pc:sldMk cId="4269923982" sldId="363"/>
            <ac:cxnSpMk id="19" creationId="{BA40B49C-0D1B-AF70-BADF-651FE83EBA88}"/>
          </ac:cxnSpMkLst>
        </pc:cxnChg>
        <pc:cxnChg chg="add mod">
          <ac:chgData name="Juliette Fournil" userId="f26d3ddc-f102-4247-bca5-93343f9236e7" providerId="ADAL" clId="{5A1326D2-73AF-41F4-ACF0-2718EBCEDCC6}" dt="2022-10-07T07:08:39.272" v="1438" actId="1076"/>
          <ac:cxnSpMkLst>
            <pc:docMk/>
            <pc:sldMk cId="4269923982" sldId="363"/>
            <ac:cxnSpMk id="21" creationId="{8FE7C822-0A07-0AEC-FB7E-00DAA66E7982}"/>
          </ac:cxnSpMkLst>
        </pc:cxnChg>
      </pc:sldChg>
      <pc:sldChg chg="addSp delSp modSp add mod">
        <pc:chgData name="Juliette Fournil" userId="f26d3ddc-f102-4247-bca5-93343f9236e7" providerId="ADAL" clId="{5A1326D2-73AF-41F4-ACF0-2718EBCEDCC6}" dt="2022-10-07T07:47:44.660" v="2546" actId="1076"/>
        <pc:sldMkLst>
          <pc:docMk/>
          <pc:sldMk cId="33404535" sldId="364"/>
        </pc:sldMkLst>
        <pc:spChg chg="mod">
          <ac:chgData name="Juliette Fournil" userId="f26d3ddc-f102-4247-bca5-93343f9236e7" providerId="ADAL" clId="{5A1326D2-73AF-41F4-ACF0-2718EBCEDCC6}" dt="2022-10-07T07:23:58.921" v="1880" actId="14100"/>
          <ac:spMkLst>
            <pc:docMk/>
            <pc:sldMk cId="33404535" sldId="364"/>
            <ac:spMk id="8" creationId="{A26913D0-6AE8-5EE1-73B1-FF3AE84D4939}"/>
          </ac:spMkLst>
        </pc:spChg>
        <pc:spChg chg="del">
          <ac:chgData name="Juliette Fournil" userId="f26d3ddc-f102-4247-bca5-93343f9236e7" providerId="ADAL" clId="{5A1326D2-73AF-41F4-ACF0-2718EBCEDCC6}" dt="2022-10-07T07:16:40.855" v="1482" actId="478"/>
          <ac:spMkLst>
            <pc:docMk/>
            <pc:sldMk cId="33404535" sldId="364"/>
            <ac:spMk id="9" creationId="{C2E54E75-90A0-BD3D-EEFE-D25E7F6B08C3}"/>
          </ac:spMkLst>
        </pc:spChg>
        <pc:spChg chg="add del mod">
          <ac:chgData name="Juliette Fournil" userId="f26d3ddc-f102-4247-bca5-93343f9236e7" providerId="ADAL" clId="{5A1326D2-73AF-41F4-ACF0-2718EBCEDCC6}" dt="2022-10-07T07:21:24.854" v="1860" actId="478"/>
          <ac:spMkLst>
            <pc:docMk/>
            <pc:sldMk cId="33404535" sldId="364"/>
            <ac:spMk id="10" creationId="{69A8A966-1C83-1E90-41EE-A3A506BCAACA}"/>
          </ac:spMkLst>
        </pc:spChg>
        <pc:spChg chg="add mod">
          <ac:chgData name="Juliette Fournil" userId="f26d3ddc-f102-4247-bca5-93343f9236e7" providerId="ADAL" clId="{5A1326D2-73AF-41F4-ACF0-2718EBCEDCC6}" dt="2022-10-07T07:24:20.294" v="1885" actId="1076"/>
          <ac:spMkLst>
            <pc:docMk/>
            <pc:sldMk cId="33404535" sldId="364"/>
            <ac:spMk id="12" creationId="{89967435-563D-E3BA-98BF-4475DD3A5268}"/>
          </ac:spMkLst>
        </pc:spChg>
        <pc:spChg chg="del">
          <ac:chgData name="Juliette Fournil" userId="f26d3ddc-f102-4247-bca5-93343f9236e7" providerId="ADAL" clId="{5A1326D2-73AF-41F4-ACF0-2718EBCEDCC6}" dt="2022-10-07T07:16:32.307" v="1473" actId="478"/>
          <ac:spMkLst>
            <pc:docMk/>
            <pc:sldMk cId="33404535" sldId="364"/>
            <ac:spMk id="14" creationId="{545E6B66-0920-ED82-1BB8-5D2469E6CB73}"/>
          </ac:spMkLst>
        </pc:spChg>
        <pc:spChg chg="del">
          <ac:chgData name="Juliette Fournil" userId="f26d3ddc-f102-4247-bca5-93343f9236e7" providerId="ADAL" clId="{5A1326D2-73AF-41F4-ACF0-2718EBCEDCC6}" dt="2022-10-07T07:16:33.918" v="1474" actId="478"/>
          <ac:spMkLst>
            <pc:docMk/>
            <pc:sldMk cId="33404535" sldId="364"/>
            <ac:spMk id="20" creationId="{BAB87CBC-FC6D-D23A-83D8-A0A9553DC927}"/>
          </ac:spMkLst>
        </pc:spChg>
        <pc:spChg chg="add mod">
          <ac:chgData name="Juliette Fournil" userId="f26d3ddc-f102-4247-bca5-93343f9236e7" providerId="ADAL" clId="{5A1326D2-73AF-41F4-ACF0-2718EBCEDCC6}" dt="2022-10-07T07:47:40.652" v="2545" actId="1076"/>
          <ac:spMkLst>
            <pc:docMk/>
            <pc:sldMk cId="33404535" sldId="364"/>
            <ac:spMk id="22" creationId="{23A2A8F7-ED4B-9FB8-C3B0-D436F1A49027}"/>
          </ac:spMkLst>
        </pc:spChg>
        <pc:spChg chg="add mod">
          <ac:chgData name="Juliette Fournil" userId="f26d3ddc-f102-4247-bca5-93343f9236e7" providerId="ADAL" clId="{5A1326D2-73AF-41F4-ACF0-2718EBCEDCC6}" dt="2022-10-07T07:47:44.660" v="2546" actId="1076"/>
          <ac:spMkLst>
            <pc:docMk/>
            <pc:sldMk cId="33404535" sldId="364"/>
            <ac:spMk id="28" creationId="{EC0C9DC6-84D7-4295-F677-A9097D0DDCA7}"/>
          </ac:spMkLst>
        </pc:spChg>
        <pc:picChg chg="add mod">
          <ac:chgData name="Juliette Fournil" userId="f26d3ddc-f102-4247-bca5-93343f9236e7" providerId="ADAL" clId="{5A1326D2-73AF-41F4-ACF0-2718EBCEDCC6}" dt="2022-10-07T07:38:11.360" v="2426" actId="1076"/>
          <ac:picMkLst>
            <pc:docMk/>
            <pc:sldMk cId="33404535" sldId="364"/>
            <ac:picMk id="7" creationId="{5081D3AC-F8E4-158A-75F2-EED7617AF558}"/>
          </ac:picMkLst>
        </pc:picChg>
        <pc:picChg chg="del">
          <ac:chgData name="Juliette Fournil" userId="f26d3ddc-f102-4247-bca5-93343f9236e7" providerId="ADAL" clId="{5A1326D2-73AF-41F4-ACF0-2718EBCEDCC6}" dt="2022-10-07T07:16:42.066" v="1483" actId="478"/>
          <ac:picMkLst>
            <pc:docMk/>
            <pc:sldMk cId="33404535" sldId="364"/>
            <ac:picMk id="11" creationId="{72BBEDC4-4CDB-73F8-5048-72C903983402}"/>
          </ac:picMkLst>
        </pc:picChg>
        <pc:picChg chg="del">
          <ac:chgData name="Juliette Fournil" userId="f26d3ddc-f102-4247-bca5-93343f9236e7" providerId="ADAL" clId="{5A1326D2-73AF-41F4-ACF0-2718EBCEDCC6}" dt="2022-10-07T07:16:39.516" v="1481" actId="478"/>
          <ac:picMkLst>
            <pc:docMk/>
            <pc:sldMk cId="33404535" sldId="364"/>
            <ac:picMk id="13" creationId="{510F3C74-BBF6-6377-34F4-B77F3BECA8F5}"/>
          </ac:picMkLst>
        </pc:picChg>
        <pc:picChg chg="del">
          <ac:chgData name="Juliette Fournil" userId="f26d3ddc-f102-4247-bca5-93343f9236e7" providerId="ADAL" clId="{5A1326D2-73AF-41F4-ACF0-2718EBCEDCC6}" dt="2022-10-07T07:16:35.209" v="1476" actId="478"/>
          <ac:picMkLst>
            <pc:docMk/>
            <pc:sldMk cId="33404535" sldId="364"/>
            <ac:picMk id="16" creationId="{CD143A25-2B75-9EF0-EF1B-86869A15204E}"/>
          </ac:picMkLst>
        </pc:picChg>
        <pc:picChg chg="add mod">
          <ac:chgData name="Juliette Fournil" userId="f26d3ddc-f102-4247-bca5-93343f9236e7" providerId="ADAL" clId="{5A1326D2-73AF-41F4-ACF0-2718EBCEDCC6}" dt="2022-10-07T07:24:32.077" v="1887" actId="1076"/>
          <ac:picMkLst>
            <pc:docMk/>
            <pc:sldMk cId="33404535" sldId="364"/>
            <ac:picMk id="17" creationId="{150F53E6-8DC9-DA63-0FE4-02334074D83E}"/>
          </ac:picMkLst>
        </pc:picChg>
        <pc:picChg chg="del">
          <ac:chgData name="Juliette Fournil" userId="f26d3ddc-f102-4247-bca5-93343f9236e7" providerId="ADAL" clId="{5A1326D2-73AF-41F4-ACF0-2718EBCEDCC6}" dt="2022-10-07T07:16:34.603" v="1475" actId="478"/>
          <ac:picMkLst>
            <pc:docMk/>
            <pc:sldMk cId="33404535" sldId="364"/>
            <ac:picMk id="18" creationId="{21ECE8D3-9C92-EBB7-3EF4-7FA4D9672538}"/>
          </ac:picMkLst>
        </pc:picChg>
        <pc:picChg chg="del">
          <ac:chgData name="Juliette Fournil" userId="f26d3ddc-f102-4247-bca5-93343f9236e7" providerId="ADAL" clId="{5A1326D2-73AF-41F4-ACF0-2718EBCEDCC6}" dt="2022-10-07T07:16:36.822" v="1478" actId="478"/>
          <ac:picMkLst>
            <pc:docMk/>
            <pc:sldMk cId="33404535" sldId="364"/>
            <ac:picMk id="23" creationId="{918F2E9E-B930-D950-B6F8-002A09FC1EBF}"/>
          </ac:picMkLst>
        </pc:picChg>
        <pc:picChg chg="del">
          <ac:chgData name="Juliette Fournil" userId="f26d3ddc-f102-4247-bca5-93343f9236e7" providerId="ADAL" clId="{5A1326D2-73AF-41F4-ACF0-2718EBCEDCC6}" dt="2022-10-07T07:16:36.228" v="1477" actId="478"/>
          <ac:picMkLst>
            <pc:docMk/>
            <pc:sldMk cId="33404535" sldId="364"/>
            <ac:picMk id="25" creationId="{01C09D09-4B52-A008-D7D4-F1A1CEA2A64D}"/>
          </ac:picMkLst>
        </pc:picChg>
        <pc:picChg chg="add mod">
          <ac:chgData name="Juliette Fournil" userId="f26d3ddc-f102-4247-bca5-93343f9236e7" providerId="ADAL" clId="{5A1326D2-73AF-41F4-ACF0-2718EBCEDCC6}" dt="2022-10-07T07:47:40.652" v="2545" actId="1076"/>
          <ac:picMkLst>
            <pc:docMk/>
            <pc:sldMk cId="33404535" sldId="364"/>
            <ac:picMk id="27" creationId="{F897B7D0-1D0C-F6E8-88EC-9430111D54F9}"/>
          </ac:picMkLst>
        </pc:picChg>
        <pc:picChg chg="add mod">
          <ac:chgData name="Juliette Fournil" userId="f26d3ddc-f102-4247-bca5-93343f9236e7" providerId="ADAL" clId="{5A1326D2-73AF-41F4-ACF0-2718EBCEDCC6}" dt="2022-10-07T07:47:44.660" v="2546" actId="1076"/>
          <ac:picMkLst>
            <pc:docMk/>
            <pc:sldMk cId="33404535" sldId="364"/>
            <ac:picMk id="31" creationId="{E6CD2501-0EE5-307C-0CF2-E8564D051D38}"/>
          </ac:picMkLst>
        </pc:picChg>
        <pc:cxnChg chg="mod">
          <ac:chgData name="Juliette Fournil" userId="f26d3ddc-f102-4247-bca5-93343f9236e7" providerId="ADAL" clId="{5A1326D2-73AF-41F4-ACF0-2718EBCEDCC6}" dt="2022-10-07T07:16:49.401" v="1485" actId="208"/>
          <ac:cxnSpMkLst>
            <pc:docMk/>
            <pc:sldMk cId="33404535" sldId="364"/>
            <ac:cxnSpMk id="5" creationId="{22DB5846-750E-C89B-F803-1BB32CA719E2}"/>
          </ac:cxnSpMkLst>
        </pc:cxnChg>
        <pc:cxnChg chg="del">
          <ac:chgData name="Juliette Fournil" userId="f26d3ddc-f102-4247-bca5-93343f9236e7" providerId="ADAL" clId="{5A1326D2-73AF-41F4-ACF0-2718EBCEDCC6}" dt="2022-10-07T07:16:38.242" v="1480" actId="478"/>
          <ac:cxnSpMkLst>
            <pc:docMk/>
            <pc:sldMk cId="33404535" sldId="364"/>
            <ac:cxnSpMk id="19" creationId="{BA40B49C-0D1B-AF70-BADF-651FE83EBA88}"/>
          </ac:cxnSpMkLst>
        </pc:cxnChg>
        <pc:cxnChg chg="del">
          <ac:chgData name="Juliette Fournil" userId="f26d3ddc-f102-4247-bca5-93343f9236e7" providerId="ADAL" clId="{5A1326D2-73AF-41F4-ACF0-2718EBCEDCC6}" dt="2022-10-07T07:16:37.388" v="1479" actId="478"/>
          <ac:cxnSpMkLst>
            <pc:docMk/>
            <pc:sldMk cId="33404535" sldId="364"/>
            <ac:cxnSpMk id="21" creationId="{8FE7C822-0A07-0AEC-FB7E-00DAA66E7982}"/>
          </ac:cxnSpMkLst>
        </pc:cxnChg>
        <pc:cxnChg chg="add mod">
          <ac:chgData name="Juliette Fournil" userId="f26d3ddc-f102-4247-bca5-93343f9236e7" providerId="ADAL" clId="{5A1326D2-73AF-41F4-ACF0-2718EBCEDCC6}" dt="2022-10-07T07:47:40.652" v="2545" actId="1076"/>
          <ac:cxnSpMkLst>
            <pc:docMk/>
            <pc:sldMk cId="33404535" sldId="364"/>
            <ac:cxnSpMk id="24" creationId="{7EA6C0BD-4997-D786-8B96-615BD33B16CA}"/>
          </ac:cxnSpMkLst>
        </pc:cxnChg>
        <pc:cxnChg chg="add mod">
          <ac:chgData name="Juliette Fournil" userId="f26d3ddc-f102-4247-bca5-93343f9236e7" providerId="ADAL" clId="{5A1326D2-73AF-41F4-ACF0-2718EBCEDCC6}" dt="2022-10-07T07:47:44.660" v="2546" actId="1076"/>
          <ac:cxnSpMkLst>
            <pc:docMk/>
            <pc:sldMk cId="33404535" sldId="364"/>
            <ac:cxnSpMk id="29" creationId="{FA6E3437-FF80-1AE4-1301-F00DC42C85E0}"/>
          </ac:cxnSpMkLst>
        </pc:cxnChg>
      </pc:sldChg>
    </pc:docChg>
  </pc:docChgLst>
</pc:chgInfo>
</file>

<file path=ppt/comments/modernComment_12D_1E28A4.xml><?xml version="1.0" encoding="utf-8"?>
<p188:cmLst xmlns:a="http://schemas.openxmlformats.org/drawingml/2006/main" xmlns:r="http://schemas.openxmlformats.org/officeDocument/2006/relationships" xmlns:p188="http://schemas.microsoft.com/office/powerpoint/2018/8/main">
  <p188:cm id="{E210091B-EB61-4E66-A602-B4BAC51925E1}" authorId="{7BF408B4-2520-8AAB-9195-C7A969C13926}" created="2022-09-30T08:29:49.685">
    <pc:sldMkLst xmlns:pc="http://schemas.microsoft.com/office/powerpoint/2013/main/command">
      <pc:docMk/>
      <pc:sldMk cId="1976484" sldId="301"/>
    </pc:sldMkLst>
    <p188:txBody>
      <a:bodyPr/>
      <a:lstStyle/>
      <a:p>
        <a:r>
          <a:rPr lang="fr-FR"/>
          <a:t>L'encart a été précisé afin d'expliquer l'importance de la révision sous l'angle de ces trois enjeux.  </a:t>
        </a:r>
      </a:p>
    </p188:txBody>
  </p188:cm>
</p188:cmLst>
</file>

<file path=ppt/comments/modernComment_12E_63107053.xml><?xml version="1.0" encoding="utf-8"?>
<p188:cmLst xmlns:a="http://schemas.openxmlformats.org/drawingml/2006/main" xmlns:r="http://schemas.openxmlformats.org/officeDocument/2006/relationships" xmlns:p188="http://schemas.microsoft.com/office/powerpoint/2018/8/main">
  <p188:cm id="{21E87392-F8B3-4B38-B67C-FA4AD6F8E89D}" authorId="{7BF408B4-2520-8AAB-9195-C7A969C13926}" created="2022-09-30T08:44:15.198">
    <pc:sldMkLst xmlns:pc="http://schemas.microsoft.com/office/powerpoint/2013/main/command">
      <pc:docMk/>
      <pc:sldMk cId="1662021715" sldId="302"/>
    </pc:sldMkLst>
    <p188:txBody>
      <a:bodyPr/>
      <a:lstStyle/>
      <a:p>
        <a:r>
          <a:rPr lang="fr-FR"/>
          <a:t>Source année 2016 dans le plan climat. Chiffre à réajuster si vous en avez un de plus actualisé en effet. </a:t>
        </a:r>
      </a:p>
    </p188:txBody>
  </p188:cm>
</p188:cmLst>
</file>

<file path=ppt/comments/modernComment_12F_FB50FB31.xml><?xml version="1.0" encoding="utf-8"?>
<p188:cmLst xmlns:a="http://schemas.openxmlformats.org/drawingml/2006/main" xmlns:r="http://schemas.openxmlformats.org/officeDocument/2006/relationships" xmlns:p188="http://schemas.microsoft.com/office/powerpoint/2018/8/main">
  <p188:cm id="{37843BE8-E229-4B8A-A445-52D2439E3492}" authorId="{7BF408B4-2520-8AAB-9195-C7A969C13926}" created="2022-09-30T08:49:34.311">
    <pc:sldMkLst xmlns:pc="http://schemas.microsoft.com/office/powerpoint/2013/main/command">
      <pc:docMk/>
      <pc:sldMk cId="4216388401" sldId="303"/>
    </pc:sldMkLst>
    <p188:txBody>
      <a:bodyPr/>
      <a:lstStyle/>
      <a:p>
        <a:r>
          <a:rPr lang="fr-FR"/>
          <a:t>Source : fiche thématique déchets 72 composteurs collectifs installés en pied d’immeuble et 44 composteurs de quartier ; </a:t>
        </a:r>
      </a:p>
    </p188:txBody>
  </p188:cm>
</p188:cmLst>
</file>

<file path=ppt/comments/modernComment_136_9393CAB2.xml><?xml version="1.0" encoding="utf-8"?>
<p188:cmLst xmlns:a="http://schemas.openxmlformats.org/drawingml/2006/main" xmlns:r="http://schemas.openxmlformats.org/officeDocument/2006/relationships" xmlns:p188="http://schemas.microsoft.com/office/powerpoint/2018/8/main">
  <p188:cm id="{32CDFDDD-8F66-469F-B622-054F0B7A2D31}" authorId="{7BF408B4-2520-8AAB-9195-C7A969C13926}" created="2022-09-30T08:34:23.740">
    <pc:sldMkLst xmlns:pc="http://schemas.microsoft.com/office/powerpoint/2013/main/command">
      <pc:docMk/>
      <pc:sldMk cId="2475936434" sldId="310"/>
    </pc:sldMkLst>
    <p188:txBody>
      <a:bodyPr/>
      <a:lstStyle/>
      <a:p>
        <a:r>
          <a:rPr lang="fr-FR"/>
          <a:t>23 600 vélos en libre-service : source p.9 du plan climat </a:t>
        </a:r>
      </a:p>
    </p188:txBody>
  </p188:cm>
</p188:cmLst>
</file>

<file path=ppt/comments/modernComment_137_C75B97B9.xml><?xml version="1.0" encoding="utf-8"?>
<p188:cmLst xmlns:a="http://schemas.openxmlformats.org/drawingml/2006/main" xmlns:r="http://schemas.openxmlformats.org/officeDocument/2006/relationships" xmlns:p188="http://schemas.microsoft.com/office/powerpoint/2018/8/main">
  <p188:cm id="{7E72E095-4C25-42AE-90A9-AE82812467A1}" authorId="{7BF408B4-2520-8AAB-9195-C7A969C13926}" created="2022-09-30T08:42:38.951">
    <ac:deMkLst xmlns:ac="http://schemas.microsoft.com/office/drawing/2013/main/command">
      <pc:docMk xmlns:pc="http://schemas.microsoft.com/office/powerpoint/2013/main/command"/>
      <pc:sldMk xmlns:pc="http://schemas.microsoft.com/office/powerpoint/2013/main/command" cId="3344668601" sldId="311"/>
      <ac:spMk id="38" creationId="{2B721A25-FF09-4BC5-A5FA-3E4D714C64B2}"/>
    </ac:deMkLst>
    <p188:txBody>
      <a:bodyPr/>
      <a:lstStyle/>
      <a:p>
        <a:r>
          <a:rPr lang="fr-FR"/>
          <a:t>Nous vous laissons nous indiquer si vous souhaitez que cet objectif du plan climat de 2018 soit dans le kit. </a:t>
        </a:r>
      </a:p>
    </p188:txBody>
  </p188:cm>
</p188:cmLst>
</file>

<file path=ppt/comments/modernComment_148_84899D13.xml><?xml version="1.0" encoding="utf-8"?>
<p188:cmLst xmlns:a="http://schemas.openxmlformats.org/drawingml/2006/main" xmlns:r="http://schemas.openxmlformats.org/officeDocument/2006/relationships" xmlns:p188="http://schemas.microsoft.com/office/powerpoint/2018/8/main">
  <p188:cm id="{C04034A0-7975-4448-9EFA-9F76CCEDF373}" authorId="{7BF408B4-2520-8AAB-9195-C7A969C13926}" created="2022-09-30T08:51:21.446">
    <pc:sldMkLst xmlns:pc="http://schemas.microsoft.com/office/powerpoint/2013/main/command">
      <pc:docMk/>
      <pc:sldMk cId="2223611155" sldId="328"/>
    </pc:sldMkLst>
    <p188:pos x="9610724" y="3914775"/>
    <p188:txBody>
      <a:bodyPr/>
      <a:lstStyle/>
      <a:p>
        <a:r>
          <a:rPr lang="fr-FR"/>
          <a:t>Source : fiche thématique urbanisme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15714-D1B1-4E63-A30A-BF8BD84BDF99}" type="datetimeFigureOut">
              <a:rPr lang="fr-FR" smtClean="0"/>
              <a:t>10/11/2022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0D3DB-23B0-4176-9BCD-6C8804B00778}" type="slidenum">
              <a:rPr lang="fr-FR" smtClean="0"/>
              <a:t>‹N°›</a:t>
            </a:fld>
            <a:endParaRPr lang="fr-FR"/>
          </a:p>
        </p:txBody>
      </p:sp>
    </p:spTree>
    <p:extLst>
      <p:ext uri="{BB962C8B-B14F-4D97-AF65-F5344CB8AC3E}">
        <p14:creationId xmlns:p14="http://schemas.microsoft.com/office/powerpoint/2010/main" val="207041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4</a:t>
            </a:fld>
            <a:endParaRPr lang="fr-FR"/>
          </a:p>
        </p:txBody>
      </p:sp>
    </p:spTree>
    <p:extLst>
      <p:ext uri="{BB962C8B-B14F-4D97-AF65-F5344CB8AC3E}">
        <p14:creationId xmlns:p14="http://schemas.microsoft.com/office/powerpoint/2010/main" val="240471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27</a:t>
            </a:fld>
            <a:endParaRPr lang="fr-FR"/>
          </a:p>
        </p:txBody>
      </p:sp>
    </p:spTree>
    <p:extLst>
      <p:ext uri="{BB962C8B-B14F-4D97-AF65-F5344CB8AC3E}">
        <p14:creationId xmlns:p14="http://schemas.microsoft.com/office/powerpoint/2010/main" val="87285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30</a:t>
            </a:fld>
            <a:endParaRPr lang="fr-FR"/>
          </a:p>
        </p:txBody>
      </p:sp>
    </p:spTree>
    <p:extLst>
      <p:ext uri="{BB962C8B-B14F-4D97-AF65-F5344CB8AC3E}">
        <p14:creationId xmlns:p14="http://schemas.microsoft.com/office/powerpoint/2010/main" val="19537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33</a:t>
            </a:fld>
            <a:endParaRPr lang="fr-FR"/>
          </a:p>
        </p:txBody>
      </p:sp>
    </p:spTree>
    <p:extLst>
      <p:ext uri="{BB962C8B-B14F-4D97-AF65-F5344CB8AC3E}">
        <p14:creationId xmlns:p14="http://schemas.microsoft.com/office/powerpoint/2010/main" val="162660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98450" marR="5080" indent="-285750">
              <a:lnSpc>
                <a:spcPct val="153300"/>
              </a:lnSpc>
              <a:spcBef>
                <a:spcPts val="100"/>
              </a:spcBef>
              <a:buFont typeface="Arial" panose="020B0604020202020204" pitchFamily="34" charset="0"/>
              <a:buChar char="•"/>
              <a:tabLst>
                <a:tab pos="297815" algn="l"/>
                <a:tab pos="298450" algn="l"/>
              </a:tabLst>
            </a:pPr>
            <a:r>
              <a:rPr lang="fr-FR" b="1" i="1">
                <a:latin typeface="+mj-lt"/>
              </a:rPr>
              <a:t>Septembre à Décembre 2022 </a:t>
            </a:r>
            <a:r>
              <a:rPr lang="fr-FR">
                <a:latin typeface="+mj-lt"/>
              </a:rPr>
              <a:t>– </a:t>
            </a:r>
            <a:r>
              <a:rPr lang="fr-FR" b="1" u="sng">
                <a:latin typeface="+mj-lt"/>
              </a:rPr>
              <a:t>concertation préalable </a:t>
            </a:r>
            <a:r>
              <a:rPr lang="fr-FR">
                <a:latin typeface="+mj-lt"/>
              </a:rPr>
              <a:t>nourrie par les conclusions et pistes de réflexion établies par le bilan à mi-parcours réalisé en 2020</a:t>
            </a:r>
          </a:p>
          <a:p>
            <a:pPr marL="298450" marR="5080" indent="-285750">
              <a:lnSpc>
                <a:spcPct val="153300"/>
              </a:lnSpc>
              <a:spcBef>
                <a:spcPts val="100"/>
              </a:spcBef>
              <a:buFont typeface="Arial" panose="020B0604020202020204" pitchFamily="34" charset="0"/>
              <a:buChar char="•"/>
              <a:tabLst>
                <a:tab pos="297815" algn="l"/>
                <a:tab pos="298450" algn="l"/>
              </a:tabLst>
            </a:pPr>
            <a:r>
              <a:rPr lang="fr-FR" b="1" i="1">
                <a:latin typeface="+mj-lt"/>
              </a:rPr>
              <a:t>Fin janvier 2023 </a:t>
            </a:r>
            <a:r>
              <a:rPr lang="fr-FR">
                <a:latin typeface="+mj-lt"/>
              </a:rPr>
              <a:t>– publication d’un </a:t>
            </a:r>
            <a:r>
              <a:rPr lang="fr-FR" b="1" u="sng">
                <a:latin typeface="+mj-lt"/>
              </a:rPr>
              <a:t>Livre Blanc </a:t>
            </a:r>
            <a:r>
              <a:rPr lang="fr-FR">
                <a:latin typeface="+mj-lt"/>
              </a:rPr>
              <a:t>consignant l’ensemble des contributions issues de la concertation</a:t>
            </a:r>
          </a:p>
          <a:p>
            <a:pPr marL="298450" marR="5080" indent="-285750">
              <a:lnSpc>
                <a:spcPct val="153300"/>
              </a:lnSpc>
              <a:spcBef>
                <a:spcPts val="100"/>
              </a:spcBef>
              <a:buFont typeface="Arial" panose="020B0604020202020204" pitchFamily="34" charset="0"/>
              <a:buChar char="•"/>
              <a:tabLst>
                <a:tab pos="297815" algn="l"/>
                <a:tab pos="298450" algn="l"/>
              </a:tabLst>
            </a:pPr>
            <a:r>
              <a:rPr lang="fr-FR" b="1" i="1">
                <a:latin typeface="+mj-lt"/>
              </a:rPr>
              <a:t>Février 2023 </a:t>
            </a:r>
            <a:r>
              <a:rPr lang="fr-FR">
                <a:latin typeface="+mj-lt"/>
              </a:rPr>
              <a:t>– les propositions du Livre Blanc sont soumises à une </a:t>
            </a:r>
            <a:r>
              <a:rPr lang="fr-FR" b="1" u="sng">
                <a:latin typeface="+mj-lt"/>
              </a:rPr>
              <a:t>Votation Citoyenne </a:t>
            </a:r>
            <a:r>
              <a:rPr lang="fr-FR">
                <a:latin typeface="+mj-lt"/>
              </a:rPr>
              <a:t>qui déterminera la priorisation qu’il conviendra de donner aux différentes actions</a:t>
            </a:r>
          </a:p>
          <a:p>
            <a:pPr marL="298450" marR="5080" indent="-285750">
              <a:lnSpc>
                <a:spcPct val="153300"/>
              </a:lnSpc>
              <a:spcBef>
                <a:spcPts val="100"/>
              </a:spcBef>
              <a:buFont typeface="Arial" panose="020B0604020202020204" pitchFamily="34" charset="0"/>
              <a:buChar char="•"/>
              <a:tabLst>
                <a:tab pos="297815" algn="l"/>
                <a:tab pos="298450" algn="l"/>
              </a:tabLst>
            </a:pPr>
            <a:r>
              <a:rPr lang="fr-FR" b="1" i="1">
                <a:latin typeface="+mj-lt"/>
              </a:rPr>
              <a:t>Mars à Mai 2023 </a:t>
            </a:r>
            <a:r>
              <a:rPr lang="fr-FR">
                <a:latin typeface="+mj-lt"/>
              </a:rPr>
              <a:t>– rédaction de l’</a:t>
            </a:r>
            <a:r>
              <a:rPr lang="fr-FR" b="1" u="sng">
                <a:latin typeface="+mj-lt"/>
              </a:rPr>
              <a:t>Avant-projet</a:t>
            </a:r>
            <a:r>
              <a:rPr lang="fr-FR">
                <a:latin typeface="+mj-lt"/>
              </a:rPr>
              <a:t> du plan climat         Présentation au Conseil de Paris en </a:t>
            </a:r>
            <a:r>
              <a:rPr lang="fr-FR" b="1" i="1">
                <a:latin typeface="+mj-lt"/>
              </a:rPr>
              <a:t>Juillet 2023</a:t>
            </a:r>
          </a:p>
          <a:p>
            <a:pPr marL="298450" marR="5080" indent="-285750">
              <a:lnSpc>
                <a:spcPct val="153300"/>
              </a:lnSpc>
              <a:spcBef>
                <a:spcPts val="100"/>
              </a:spcBef>
              <a:buFont typeface="Arial" panose="020B0604020202020204" pitchFamily="34" charset="0"/>
              <a:buChar char="•"/>
              <a:tabLst>
                <a:tab pos="297815" algn="l"/>
                <a:tab pos="298450" algn="l"/>
              </a:tabLst>
            </a:pPr>
            <a:r>
              <a:rPr lang="fr-FR" b="1" i="1">
                <a:latin typeface="+mj-lt"/>
              </a:rPr>
              <a:t>Août à Octobre 2023 </a:t>
            </a:r>
            <a:r>
              <a:rPr lang="fr-FR">
                <a:latin typeface="+mj-lt"/>
              </a:rPr>
              <a:t>– </a:t>
            </a:r>
            <a:r>
              <a:rPr lang="fr-FR" b="1" u="sng">
                <a:latin typeface="+mj-lt"/>
              </a:rPr>
              <a:t>évaluation</a:t>
            </a:r>
            <a:r>
              <a:rPr lang="fr-FR">
                <a:latin typeface="+mj-lt"/>
              </a:rPr>
              <a:t> de l’Avant-projet par l’Autorité environnementale et transmission pour </a:t>
            </a:r>
            <a:r>
              <a:rPr lang="fr-FR" b="1" u="sng">
                <a:latin typeface="+mj-lt"/>
              </a:rPr>
              <a:t>avis</a:t>
            </a:r>
            <a:r>
              <a:rPr lang="fr-FR">
                <a:latin typeface="+mj-lt"/>
              </a:rPr>
              <a:t> à Métropole du Grand Paris, la Région Île-de-France et l’Etat</a:t>
            </a:r>
          </a:p>
          <a:p>
            <a:pPr marL="298450" marR="5080" indent="-285750">
              <a:lnSpc>
                <a:spcPct val="153300"/>
              </a:lnSpc>
              <a:spcBef>
                <a:spcPts val="100"/>
              </a:spcBef>
              <a:buFont typeface="Arial" panose="020B0604020202020204" pitchFamily="34" charset="0"/>
              <a:buChar char="•"/>
              <a:tabLst>
                <a:tab pos="297815" algn="l"/>
                <a:tab pos="298450" algn="l"/>
              </a:tabLst>
            </a:pPr>
            <a:r>
              <a:rPr lang="fr-FR" b="1" i="1">
                <a:latin typeface="+mj-lt"/>
              </a:rPr>
              <a:t>Novembre à Décembre 2023 </a:t>
            </a:r>
            <a:r>
              <a:rPr lang="fr-FR">
                <a:latin typeface="+mj-lt"/>
              </a:rPr>
              <a:t>– soumission de l’Avant-projet, enrichi des avis formulés par les partenaires à une </a:t>
            </a:r>
            <a:r>
              <a:rPr lang="fr-FR" b="1" u="sng" err="1">
                <a:latin typeface="+mj-lt"/>
              </a:rPr>
              <a:t>Consultatio</a:t>
            </a:r>
            <a:r>
              <a:rPr lang="fr-FR" b="1" u="sng">
                <a:latin typeface="+mj-lt"/>
              </a:rPr>
              <a:t> Publique officielle </a:t>
            </a:r>
            <a:r>
              <a:rPr lang="fr-FR">
                <a:latin typeface="+mj-lt"/>
              </a:rPr>
              <a:t>auprès des citoyens de Paris</a:t>
            </a:r>
          </a:p>
          <a:p>
            <a:pPr marL="298450" marR="5080" indent="-285750">
              <a:lnSpc>
                <a:spcPct val="153300"/>
              </a:lnSpc>
              <a:spcBef>
                <a:spcPts val="100"/>
              </a:spcBef>
              <a:buFont typeface="Arial" panose="020B0604020202020204" pitchFamily="34" charset="0"/>
              <a:buChar char="•"/>
              <a:tabLst>
                <a:tab pos="297815" algn="l"/>
                <a:tab pos="298450" algn="l"/>
              </a:tabLst>
            </a:pPr>
            <a:r>
              <a:rPr lang="fr-FR" b="1" i="1">
                <a:latin typeface="+mj-lt"/>
              </a:rPr>
              <a:t>Mars 2024 </a:t>
            </a:r>
            <a:r>
              <a:rPr lang="fr-FR">
                <a:latin typeface="+mj-lt"/>
              </a:rPr>
              <a:t>– adoption du Nouveau Plan Climat (2024-2030) par le Conseil de Paris</a:t>
            </a:r>
            <a:endParaRPr lang="fr-FR" b="1" i="1">
              <a:latin typeface="+mj-lt"/>
            </a:endParaRPr>
          </a:p>
          <a:p>
            <a:pPr marL="12700" marR="5080">
              <a:lnSpc>
                <a:spcPct val="153300"/>
              </a:lnSpc>
              <a:spcBef>
                <a:spcPts val="100"/>
              </a:spcBef>
              <a:tabLst>
                <a:tab pos="297815" algn="l"/>
                <a:tab pos="298450" algn="l"/>
              </a:tabLst>
            </a:pPr>
            <a:endParaRPr lang="fr-FR">
              <a:latin typeface="+mj-lt"/>
            </a:endParaRPr>
          </a:p>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5</a:t>
            </a:fld>
            <a:endParaRPr lang="fr-FR"/>
          </a:p>
        </p:txBody>
      </p:sp>
    </p:spTree>
    <p:extLst>
      <p:ext uri="{BB962C8B-B14F-4D97-AF65-F5344CB8AC3E}">
        <p14:creationId xmlns:p14="http://schemas.microsoft.com/office/powerpoint/2010/main" val="415731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6</a:t>
            </a:fld>
            <a:endParaRPr lang="fr-FR"/>
          </a:p>
        </p:txBody>
      </p:sp>
    </p:spTree>
    <p:extLst>
      <p:ext uri="{BB962C8B-B14F-4D97-AF65-F5344CB8AC3E}">
        <p14:creationId xmlns:p14="http://schemas.microsoft.com/office/powerpoint/2010/main" val="126300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9</a:t>
            </a:fld>
            <a:endParaRPr lang="fr-FR"/>
          </a:p>
        </p:txBody>
      </p:sp>
    </p:spTree>
    <p:extLst>
      <p:ext uri="{BB962C8B-B14F-4D97-AF65-F5344CB8AC3E}">
        <p14:creationId xmlns:p14="http://schemas.microsoft.com/office/powerpoint/2010/main" val="246035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11</a:t>
            </a:fld>
            <a:endParaRPr lang="fr-FR"/>
          </a:p>
        </p:txBody>
      </p:sp>
    </p:spTree>
    <p:extLst>
      <p:ext uri="{BB962C8B-B14F-4D97-AF65-F5344CB8AC3E}">
        <p14:creationId xmlns:p14="http://schemas.microsoft.com/office/powerpoint/2010/main" val="92518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12</a:t>
            </a:fld>
            <a:endParaRPr lang="fr-FR"/>
          </a:p>
        </p:txBody>
      </p:sp>
    </p:spTree>
    <p:extLst>
      <p:ext uri="{BB962C8B-B14F-4D97-AF65-F5344CB8AC3E}">
        <p14:creationId xmlns:p14="http://schemas.microsoft.com/office/powerpoint/2010/main" val="206790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13</a:t>
            </a:fld>
            <a:endParaRPr lang="fr-FR"/>
          </a:p>
        </p:txBody>
      </p:sp>
    </p:spTree>
    <p:extLst>
      <p:ext uri="{BB962C8B-B14F-4D97-AF65-F5344CB8AC3E}">
        <p14:creationId xmlns:p14="http://schemas.microsoft.com/office/powerpoint/2010/main" val="129282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21</a:t>
            </a:fld>
            <a:endParaRPr lang="fr-FR"/>
          </a:p>
        </p:txBody>
      </p:sp>
    </p:spTree>
    <p:extLst>
      <p:ext uri="{BB962C8B-B14F-4D97-AF65-F5344CB8AC3E}">
        <p14:creationId xmlns:p14="http://schemas.microsoft.com/office/powerpoint/2010/main" val="117140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260D3DB-23B0-4176-9BCD-6C8804B00778}" type="slidenum">
              <a:rPr lang="fr-FR" smtClean="0"/>
              <a:t>24</a:t>
            </a:fld>
            <a:endParaRPr lang="fr-FR"/>
          </a:p>
        </p:txBody>
      </p:sp>
    </p:spTree>
    <p:extLst>
      <p:ext uri="{BB962C8B-B14F-4D97-AF65-F5344CB8AC3E}">
        <p14:creationId xmlns:p14="http://schemas.microsoft.com/office/powerpoint/2010/main" val="930120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avec fond bleu anthrac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596664" y="3129138"/>
            <a:ext cx="10800000" cy="1800000"/>
          </a:xfrm>
        </p:spPr>
        <p:txBody>
          <a:bodyPr anchor="t"/>
          <a:lstStyle>
            <a:lvl1pPr algn="l">
              <a:lnSpc>
                <a:spcPct val="115000"/>
              </a:lnSpc>
              <a:defRPr sz="3400">
                <a:solidFill>
                  <a:schemeClr val="tx1"/>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596664" y="5051807"/>
            <a:ext cx="10800000" cy="720000"/>
          </a:xfrm>
        </p:spPr>
        <p:txBody>
          <a:bodyPr anchor="t"/>
          <a:lstStyle>
            <a:lvl1pPr marL="0" indent="0" algn="l">
              <a:lnSpc>
                <a:spcPct val="115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cxnSp>
        <p:nvCxnSpPr>
          <p:cNvPr id="10" name="Connecteur droit 9">
            <a:extLst>
              <a:ext uri="{FF2B5EF4-FFF2-40B4-BE49-F238E27FC236}">
                <a16:creationId xmlns:a16="http://schemas.microsoft.com/office/drawing/2014/main" id="{20F605FF-A3F4-4B25-8AB3-DFD7CC06BF28}"/>
              </a:ext>
            </a:extLst>
          </p:cNvPr>
          <p:cNvCxnSpPr/>
          <p:nvPr userDrawn="1"/>
        </p:nvCxnSpPr>
        <p:spPr>
          <a:xfrm>
            <a:off x="684000" y="2043904"/>
            <a:ext cx="1082160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4B053746-5C00-2744-AF94-AEB9A694CD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111825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87657F68-41A3-4C8F-B37E-2B3B7611778D}" type="datetime1">
              <a:rPr lang="fr-FR" smtClean="0"/>
              <a:t>10/11/2022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Kit de concertation – Révision du PCAET | Septembre 2022|</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3717"/>
            <a:ext cx="10800000" cy="3960000"/>
          </a:xfrm>
        </p:spPr>
        <p:txBody>
          <a:bodyPr/>
          <a:lstStyle>
            <a:lvl1pPr>
              <a:lnSpc>
                <a:spcPct val="130000"/>
              </a:lnSpc>
              <a:defRPr sz="1400">
                <a:solidFill>
                  <a:schemeClr val="tx1"/>
                </a:solidFill>
              </a:defRPr>
            </a:lvl1pPr>
            <a:lvl2pPr marL="0" indent="179388">
              <a:lnSpc>
                <a:spcPct val="130000"/>
              </a:lnSpc>
              <a:buClr>
                <a:schemeClr val="tx1"/>
              </a:buClr>
              <a:defRPr sz="1400"/>
            </a:lvl2pPr>
            <a:lvl3pPr marL="216000" indent="109538">
              <a:lnSpc>
                <a:spcPct val="130000"/>
              </a:lnSpc>
              <a:spcBef>
                <a:spcPts val="300"/>
              </a:spcBef>
              <a:defRPr sz="1400">
                <a:solidFill>
                  <a:schemeClr val="tx1"/>
                </a:solidFill>
              </a:defRPr>
            </a:lvl3pPr>
            <a:lvl4pPr marL="360000" indent="126000">
              <a:lnSpc>
                <a:spcPct val="130000"/>
              </a:lnSpc>
              <a:spcBef>
                <a:spcPts val="300"/>
              </a:spcBef>
              <a:defRPr sz="1400">
                <a:solidFill>
                  <a:schemeClr val="tx1"/>
                </a:solidFill>
              </a:defRPr>
            </a:lvl4pPr>
            <a:lvl5pPr marL="360000" indent="0">
              <a:lnSpc>
                <a:spcPct val="130000"/>
              </a:lnSpc>
              <a:spcBef>
                <a:spcPts val="300"/>
              </a:spcBef>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315934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E362F63E-09C8-4CC4-80F3-F8723E9CEF49}" type="datetime1">
              <a:rPr lang="fr-FR" smtClean="0"/>
              <a:t>10/11/2022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Kit de concertation – Révision du PCAET | Septembre 2022|</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6765131" y="1814400"/>
            <a:ext cx="4625193"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a:t>Modifiez le style du titre</a:t>
            </a:r>
          </a:p>
        </p:txBody>
      </p:sp>
      <p:sp>
        <p:nvSpPr>
          <p:cNvPr id="12" name="Espace réservé pour une image  2">
            <a:extLst>
              <a:ext uri="{FF2B5EF4-FFF2-40B4-BE49-F238E27FC236}">
                <a16:creationId xmlns:a16="http://schemas.microsoft.com/office/drawing/2014/main" id="{9244C946-C589-4599-A34B-208F47A016BA}"/>
              </a:ext>
            </a:extLst>
          </p:cNvPr>
          <p:cNvSpPr>
            <a:spLocks noGrp="1"/>
          </p:cNvSpPr>
          <p:nvPr>
            <p:ph type="pic" idx="14"/>
          </p:nvPr>
        </p:nvSpPr>
        <p:spPr>
          <a:xfrm>
            <a:off x="684000" y="1938338"/>
            <a:ext cx="5952544" cy="4226400"/>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70778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photo ">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771DE61E-CAAB-48C4-B7BD-6740A8C51944}" type="datetime1">
              <a:rPr lang="fr-FR" smtClean="0"/>
              <a:t>10/11/2022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Kit de concertation – Révision du PCAET | Septembre 2022|</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4400"/>
            <a:ext cx="4625193"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a:t>Modifiez le style du titre</a:t>
            </a:r>
          </a:p>
        </p:txBody>
      </p:sp>
      <p:sp>
        <p:nvSpPr>
          <p:cNvPr id="12" name="Espace réservé pour une image  2">
            <a:extLst>
              <a:ext uri="{FF2B5EF4-FFF2-40B4-BE49-F238E27FC236}">
                <a16:creationId xmlns:a16="http://schemas.microsoft.com/office/drawing/2014/main" id="{9244C946-C589-4599-A34B-208F47A016BA}"/>
              </a:ext>
            </a:extLst>
          </p:cNvPr>
          <p:cNvSpPr>
            <a:spLocks noGrp="1"/>
          </p:cNvSpPr>
          <p:nvPr>
            <p:ph type="pic" idx="14"/>
          </p:nvPr>
        </p:nvSpPr>
        <p:spPr>
          <a:xfrm>
            <a:off x="5750719" y="1911943"/>
            <a:ext cx="5760000" cy="4252795"/>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66652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FCB2D3A6-DA2B-48D8-9536-6139F461341A}" type="datetime1">
              <a:rPr lang="fr-FR" smtClean="0"/>
              <a:t>10/11/2022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Kit de concertation – Révision du PCAET | Septembre 2022|</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4400"/>
            <a:ext cx="6840000" cy="3960000"/>
          </a:xfrm>
        </p:spPr>
        <p:txBody>
          <a:bodyPr/>
          <a:lstStyle>
            <a:lvl1pPr>
              <a:defRPr sz="1400"/>
            </a:lvl1pPr>
            <a:lvl2pPr>
              <a:buClr>
                <a:schemeClr val="tx1"/>
              </a:buClr>
              <a:defRPr sz="1400"/>
            </a:lvl2pPr>
            <a:lvl3pPr>
              <a:spcBef>
                <a:spcPts val="300"/>
              </a:spcBef>
              <a:defRPr sz="1400"/>
            </a:lvl3pPr>
            <a:lvl4pPr>
              <a:spcBef>
                <a:spcPts val="300"/>
              </a:spcBef>
              <a:defRPr sz="1400"/>
            </a:lvl4pPr>
            <a:lvl5pPr>
              <a:spcBef>
                <a:spcPts val="300"/>
              </a:spcBef>
              <a:defRPr sz="14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a:t>Modifiez le style du titre</a:t>
            </a:r>
          </a:p>
        </p:txBody>
      </p:sp>
      <p:sp>
        <p:nvSpPr>
          <p:cNvPr id="4" name="Espace réservé du graphique 3">
            <a:extLst>
              <a:ext uri="{FF2B5EF4-FFF2-40B4-BE49-F238E27FC236}">
                <a16:creationId xmlns:a16="http://schemas.microsoft.com/office/drawing/2014/main" id="{624FC36B-7B77-472F-B353-E017AF192473}"/>
              </a:ext>
            </a:extLst>
          </p:cNvPr>
          <p:cNvSpPr>
            <a:spLocks noGrp="1"/>
          </p:cNvSpPr>
          <p:nvPr>
            <p:ph type="chart" sz="quarter" idx="14"/>
          </p:nvPr>
        </p:nvSpPr>
        <p:spPr>
          <a:xfrm>
            <a:off x="7719373" y="1814400"/>
            <a:ext cx="3780000" cy="3959225"/>
          </a:xfrm>
          <a:solidFill>
            <a:schemeClr val="accent1">
              <a:lumMod val="20000"/>
              <a:lumOff val="80000"/>
            </a:schemeClr>
          </a:solidFill>
        </p:spPr>
        <p:txBody>
          <a:bodyPr/>
          <a:lstStyle/>
          <a:p>
            <a:endParaRPr lang="fr-FR"/>
          </a:p>
        </p:txBody>
      </p:sp>
    </p:spTree>
    <p:extLst>
      <p:ext uri="{BB962C8B-B14F-4D97-AF65-F5344CB8AC3E}">
        <p14:creationId xmlns:p14="http://schemas.microsoft.com/office/powerpoint/2010/main" val="320128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14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A28F7B8C-C4C4-4F7E-AF6F-5AE1D5D454E9}" type="datetime1">
              <a:rPr lang="fr-FR" smtClean="0"/>
              <a:t>10/11/2022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Kit de concertation – Révision du PCAET | Septembre 2022|</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871777" y="1814400"/>
            <a:ext cx="5627596" cy="3960000"/>
          </a:xfrm>
        </p:spPr>
        <p:txBody>
          <a:bodyPr/>
          <a:lstStyle>
            <a:lvl1pPr>
              <a:defRPr sz="1400"/>
            </a:lvl1pPr>
            <a:lvl2pPr>
              <a:buClr>
                <a:schemeClr val="tx2"/>
              </a:buClr>
              <a:defRPr sz="1400"/>
            </a:lvl2pPr>
            <a:lvl3pPr>
              <a:spcBef>
                <a:spcPts val="300"/>
              </a:spcBef>
              <a:defRPr sz="1400"/>
            </a:lvl3pPr>
            <a:lvl4pPr>
              <a:spcBef>
                <a:spcPts val="300"/>
              </a:spcBef>
              <a:defRPr sz="1400"/>
            </a:lvl4pPr>
            <a:lvl5pPr>
              <a:spcBef>
                <a:spcPts val="300"/>
              </a:spcBef>
              <a:defRPr sz="14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a:t>Modifiez le style du titre</a:t>
            </a:r>
          </a:p>
        </p:txBody>
      </p:sp>
      <p:sp>
        <p:nvSpPr>
          <p:cNvPr id="4" name="Espace réservé du graphique 3">
            <a:extLst>
              <a:ext uri="{FF2B5EF4-FFF2-40B4-BE49-F238E27FC236}">
                <a16:creationId xmlns:a16="http://schemas.microsoft.com/office/drawing/2014/main" id="{624FC36B-7B77-472F-B353-E017AF192473}"/>
              </a:ext>
            </a:extLst>
          </p:cNvPr>
          <p:cNvSpPr>
            <a:spLocks noGrp="1"/>
          </p:cNvSpPr>
          <p:nvPr>
            <p:ph type="chart" sz="quarter" idx="14"/>
          </p:nvPr>
        </p:nvSpPr>
        <p:spPr>
          <a:xfrm>
            <a:off x="590324" y="1814400"/>
            <a:ext cx="4004536" cy="3959225"/>
          </a:xfrm>
          <a:solidFill>
            <a:schemeClr val="accent1">
              <a:lumMod val="20000"/>
              <a:lumOff val="80000"/>
            </a:schemeClr>
          </a:solidFill>
        </p:spPr>
        <p:txBody>
          <a:bodyPr/>
          <a:lstStyle/>
          <a:p>
            <a:endParaRPr lang="fr-FR"/>
          </a:p>
        </p:txBody>
      </p:sp>
    </p:spTree>
    <p:extLst>
      <p:ext uri="{BB962C8B-B14F-4D97-AF65-F5344CB8AC3E}">
        <p14:creationId xmlns:p14="http://schemas.microsoft.com/office/powerpoint/2010/main" val="58690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976CC6ED-0A20-4793-9613-225E064804EB}" type="datetime1">
              <a:rPr lang="fr-FR" smtClean="0"/>
              <a:t>10/11/2022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Kit de concertation – Révision du PCAET | Septembre 2022|</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8573927" y="1938338"/>
            <a:ext cx="2916000" cy="4090649"/>
          </a:xfrm>
        </p:spPr>
        <p:txBody>
          <a:bodyPr anchor="b"/>
          <a:lstStyle>
            <a:lvl1pPr>
              <a:lnSpc>
                <a:spcPct val="135000"/>
              </a:lnSpc>
              <a:defRPr sz="1200" i="1"/>
            </a:lvl1pPr>
            <a:lvl2pPr>
              <a:lnSpc>
                <a:spcPct val="135000"/>
              </a:lnSpc>
              <a:buClr>
                <a:schemeClr val="tx1"/>
              </a:buClr>
              <a:defRPr sz="1200"/>
            </a:lvl2pPr>
            <a:lvl3pPr>
              <a:lnSpc>
                <a:spcPct val="135000"/>
              </a:lnSpc>
              <a:spcBef>
                <a:spcPts val="300"/>
              </a:spcBef>
              <a:defRPr sz="1200"/>
            </a:lvl3pPr>
            <a:lvl4pPr>
              <a:lnSpc>
                <a:spcPct val="135000"/>
              </a:lnSpc>
              <a:spcBef>
                <a:spcPts val="300"/>
              </a:spcBef>
              <a:defRPr sz="1200"/>
            </a:lvl4pPr>
            <a:lvl5pPr>
              <a:lnSpc>
                <a:spcPct val="135000"/>
              </a:lnSpc>
              <a:spcBef>
                <a:spcPts val="300"/>
              </a:spcBef>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a:t>Modifiez le style du titre</a:t>
            </a:r>
          </a:p>
        </p:txBody>
      </p:sp>
      <p:sp>
        <p:nvSpPr>
          <p:cNvPr id="12" name="Espace réservé pour une image  2">
            <a:extLst>
              <a:ext uri="{FF2B5EF4-FFF2-40B4-BE49-F238E27FC236}">
                <a16:creationId xmlns:a16="http://schemas.microsoft.com/office/drawing/2014/main" id="{9244C946-C589-4599-A34B-208F47A016BA}"/>
              </a:ext>
            </a:extLst>
          </p:cNvPr>
          <p:cNvSpPr>
            <a:spLocks noGrp="1"/>
          </p:cNvSpPr>
          <p:nvPr>
            <p:ph type="pic" idx="14"/>
          </p:nvPr>
        </p:nvSpPr>
        <p:spPr>
          <a:xfrm>
            <a:off x="684000" y="1938338"/>
            <a:ext cx="7758000" cy="4226400"/>
          </a:xfrm>
          <a:solidFill>
            <a:schemeClr val="accent1">
              <a:lumMod val="20000"/>
              <a:lumOff val="80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14414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
    <p:bg>
      <p:bgPr>
        <a:solidFill>
          <a:schemeClr val="bg1"/>
        </a:solidFill>
        <a:effectLst/>
      </p:bgPr>
    </p:bg>
    <p:spTree>
      <p:nvGrpSpPr>
        <p:cNvPr id="1" name=""/>
        <p:cNvGrpSpPr/>
        <p:nvPr/>
      </p:nvGrpSpPr>
      <p:grpSpPr>
        <a:xfrm>
          <a:off x="0" y="0"/>
          <a:ext cx="0" cy="0"/>
          <a:chOff x="0" y="0"/>
          <a:chExt cx="0" cy="0"/>
        </a:xfrm>
      </p:grpSpPr>
      <p:sp>
        <p:nvSpPr>
          <p:cNvPr id="21" name="Espace réservé pour une image  2">
            <a:extLst>
              <a:ext uri="{FF2B5EF4-FFF2-40B4-BE49-F238E27FC236}">
                <a16:creationId xmlns:a16="http://schemas.microsoft.com/office/drawing/2014/main" id="{A7CA01CA-E7C9-4000-B256-470DC3596DD7}"/>
              </a:ext>
            </a:extLst>
          </p:cNvPr>
          <p:cNvSpPr>
            <a:spLocks noGrp="1"/>
          </p:cNvSpPr>
          <p:nvPr>
            <p:ph type="pic" idx="13"/>
          </p:nvPr>
        </p:nvSpPr>
        <p:spPr>
          <a:xfrm>
            <a:off x="0" y="-1"/>
            <a:ext cx="12193200" cy="6858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596664" y="3129138"/>
            <a:ext cx="10800000" cy="1800000"/>
          </a:xfrm>
        </p:spPr>
        <p:txBody>
          <a:bodyPr anchor="t"/>
          <a:lstStyle>
            <a:lvl1pPr algn="l">
              <a:lnSpc>
                <a:spcPct val="115000"/>
              </a:lnSpc>
              <a:defRPr sz="34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596664" y="5051807"/>
            <a:ext cx="1080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6475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avec fond blanc">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FBB1DE-C598-4A6D-8805-D938CF78ADD4}"/>
              </a:ext>
            </a:extLst>
          </p:cNvPr>
          <p:cNvSpPr/>
          <p:nvPr userDrawn="1"/>
        </p:nvSpPr>
        <p:spPr>
          <a:xfrm>
            <a:off x="684000" y="2049780"/>
            <a:ext cx="10821600" cy="4122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034814" y="3129138"/>
            <a:ext cx="10080000" cy="1800000"/>
          </a:xfrm>
        </p:spPr>
        <p:txBody>
          <a:bodyPr anchor="t"/>
          <a:lstStyle>
            <a:lvl1pPr algn="l">
              <a:lnSpc>
                <a:spcPct val="115000"/>
              </a:lnSpc>
              <a:defRPr sz="34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034814" y="5051807"/>
            <a:ext cx="1008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58594CA-3C40-4991-8A60-FEF72D3060D2}"/>
              </a:ext>
            </a:extLst>
          </p:cNvPr>
          <p:cNvSpPr>
            <a:spLocks noGrp="1"/>
          </p:cNvSpPr>
          <p:nvPr>
            <p:ph type="dt" sz="half" idx="10"/>
          </p:nvPr>
        </p:nvSpPr>
        <p:spPr/>
        <p:txBody>
          <a:bodyPr/>
          <a:lstStyle/>
          <a:p>
            <a:fld id="{4D3FF984-0B64-4F03-A803-AD03FC156ACF}" type="datetime1">
              <a:rPr lang="fr-FR" smtClean="0"/>
              <a:t>10/11/2022</a:t>
            </a:fld>
            <a:endParaRPr lang="fr-FR"/>
          </a:p>
        </p:txBody>
      </p:sp>
      <p:sp>
        <p:nvSpPr>
          <p:cNvPr id="5" name="Espace réservé du pied de page 4">
            <a:extLst>
              <a:ext uri="{FF2B5EF4-FFF2-40B4-BE49-F238E27FC236}">
                <a16:creationId xmlns:a16="http://schemas.microsoft.com/office/drawing/2014/main" id="{31E3FFBA-D9C5-497E-9F7F-E80F568DF82D}"/>
              </a:ext>
            </a:extLst>
          </p:cNvPr>
          <p:cNvSpPr>
            <a:spLocks noGrp="1"/>
          </p:cNvSpPr>
          <p:nvPr>
            <p:ph type="ftr" sz="quarter" idx="11"/>
          </p:nvPr>
        </p:nvSpPr>
        <p:spPr/>
        <p:txBody>
          <a:bodyPr/>
          <a:lstStyle/>
          <a:p>
            <a:r>
              <a:rPr lang="fr-FR"/>
              <a:t>Kit de concertation – Révision du PCAET | Septembre 2022|</a:t>
            </a:r>
          </a:p>
        </p:txBody>
      </p:sp>
      <p:sp>
        <p:nvSpPr>
          <p:cNvPr id="6" name="Espace réservé du numéro de diapositive 5">
            <a:extLst>
              <a:ext uri="{FF2B5EF4-FFF2-40B4-BE49-F238E27FC236}">
                <a16:creationId xmlns:a16="http://schemas.microsoft.com/office/drawing/2014/main" id="{D0A242E9-AF65-4058-A143-829FD8A07777}"/>
              </a:ext>
            </a:extLst>
          </p:cNvPr>
          <p:cNvSpPr>
            <a:spLocks noGrp="1"/>
          </p:cNvSpPr>
          <p:nvPr>
            <p:ph type="sldNum" sz="quarter" idx="12"/>
          </p:nvPr>
        </p:nvSpPr>
        <p:spPr/>
        <p:txBody>
          <a:bodyPr/>
          <a:lstStyle/>
          <a:p>
            <a:fld id="{975A587B-5814-4D9B-9598-FE9CB954CB01}" type="slidenum">
              <a:rPr lang="fr-FR" smtClean="0"/>
              <a:t>‹N°›</a:t>
            </a:fld>
            <a:endParaRPr lang="fr-FR"/>
          </a:p>
        </p:txBody>
      </p:sp>
      <p:pic>
        <p:nvPicPr>
          <p:cNvPr id="18" name="Image 17">
            <a:extLst>
              <a:ext uri="{FF2B5EF4-FFF2-40B4-BE49-F238E27FC236}">
                <a16:creationId xmlns:a16="http://schemas.microsoft.com/office/drawing/2014/main" id="{3B06373D-E409-4968-8D09-4F76DAA501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19769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avec fond blanc + photo">
    <p:bg>
      <p:bgPr>
        <a:solidFill>
          <a:schemeClr val="bg1"/>
        </a:solidFill>
        <a:effectLst/>
      </p:bgPr>
    </p:bg>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76C2C82B-E95D-4A35-8039-E73BF518D7C9}"/>
              </a:ext>
            </a:extLst>
          </p:cNvPr>
          <p:cNvSpPr>
            <a:spLocks noGrp="1"/>
          </p:cNvSpPr>
          <p:nvPr>
            <p:ph type="pic" idx="13"/>
          </p:nvPr>
        </p:nvSpPr>
        <p:spPr>
          <a:xfrm>
            <a:off x="684000" y="2049780"/>
            <a:ext cx="10821600" cy="4122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034814" y="3129138"/>
            <a:ext cx="10080000" cy="1800000"/>
          </a:xfrm>
        </p:spPr>
        <p:txBody>
          <a:bodyPr anchor="t"/>
          <a:lstStyle>
            <a:lvl1pPr algn="l">
              <a:lnSpc>
                <a:spcPct val="115000"/>
              </a:lnSpc>
              <a:defRPr sz="34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034814" y="5051807"/>
            <a:ext cx="10080000" cy="720000"/>
          </a:xfrm>
        </p:spPr>
        <p:txBody>
          <a:bodyPr anchor="t"/>
          <a:lstStyle>
            <a:lvl1pPr marL="0" indent="0" algn="l">
              <a:lnSpc>
                <a:spcPct val="115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58594CA-3C40-4991-8A60-FEF72D3060D2}"/>
              </a:ext>
            </a:extLst>
          </p:cNvPr>
          <p:cNvSpPr>
            <a:spLocks noGrp="1"/>
          </p:cNvSpPr>
          <p:nvPr>
            <p:ph type="dt" sz="half" idx="10"/>
          </p:nvPr>
        </p:nvSpPr>
        <p:spPr/>
        <p:txBody>
          <a:bodyPr/>
          <a:lstStyle/>
          <a:p>
            <a:fld id="{3B10E083-26CD-4861-AD9B-80CE41E4D0AB}" type="datetime1">
              <a:rPr lang="fr-FR" smtClean="0"/>
              <a:t>10/11/2022</a:t>
            </a:fld>
            <a:endParaRPr lang="fr-FR"/>
          </a:p>
        </p:txBody>
      </p:sp>
      <p:sp>
        <p:nvSpPr>
          <p:cNvPr id="5" name="Espace réservé du pied de page 4">
            <a:extLst>
              <a:ext uri="{FF2B5EF4-FFF2-40B4-BE49-F238E27FC236}">
                <a16:creationId xmlns:a16="http://schemas.microsoft.com/office/drawing/2014/main" id="{31E3FFBA-D9C5-497E-9F7F-E80F568DF82D}"/>
              </a:ext>
            </a:extLst>
          </p:cNvPr>
          <p:cNvSpPr>
            <a:spLocks noGrp="1"/>
          </p:cNvSpPr>
          <p:nvPr>
            <p:ph type="ftr" sz="quarter" idx="11"/>
          </p:nvPr>
        </p:nvSpPr>
        <p:spPr/>
        <p:txBody>
          <a:bodyPr/>
          <a:lstStyle/>
          <a:p>
            <a:r>
              <a:rPr lang="fr-FR"/>
              <a:t>Kit de concertation – Révision du PCAET | Septembre 2022|</a:t>
            </a:r>
          </a:p>
        </p:txBody>
      </p:sp>
      <p:sp>
        <p:nvSpPr>
          <p:cNvPr id="6" name="Espace réservé du numéro de diapositive 5">
            <a:extLst>
              <a:ext uri="{FF2B5EF4-FFF2-40B4-BE49-F238E27FC236}">
                <a16:creationId xmlns:a16="http://schemas.microsoft.com/office/drawing/2014/main" id="{D0A242E9-AF65-4058-A143-829FD8A07777}"/>
              </a:ext>
            </a:extLst>
          </p:cNvPr>
          <p:cNvSpPr>
            <a:spLocks noGrp="1"/>
          </p:cNvSpPr>
          <p:nvPr>
            <p:ph type="sldNum" sz="quarter" idx="12"/>
          </p:nvPr>
        </p:nvSpPr>
        <p:spPr/>
        <p:txBody>
          <a:bodyPr/>
          <a:lstStyle/>
          <a:p>
            <a:fld id="{975A587B-5814-4D9B-9598-FE9CB954CB01}" type="slidenum">
              <a:rPr lang="fr-FR" smtClean="0"/>
              <a:t>‹N°›</a:t>
            </a:fld>
            <a:endParaRPr lang="fr-FR"/>
          </a:p>
        </p:txBody>
      </p:sp>
      <p:pic>
        <p:nvPicPr>
          <p:cNvPr id="9" name="Image 8">
            <a:extLst>
              <a:ext uri="{FF2B5EF4-FFF2-40B4-BE49-F238E27FC236}">
                <a16:creationId xmlns:a16="http://schemas.microsoft.com/office/drawing/2014/main" id="{8135F9C0-973F-420D-A7A2-E122081B7D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284789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texte 1">
            <a:extLst>
              <a:ext uri="{FF2B5EF4-FFF2-40B4-BE49-F238E27FC236}">
                <a16:creationId xmlns:a16="http://schemas.microsoft.com/office/drawing/2014/main" id="{31BF3A9F-5739-4B40-A377-C403E92DB704}"/>
              </a:ext>
            </a:extLst>
          </p:cNvPr>
          <p:cNvSpPr>
            <a:spLocks noGrp="1"/>
          </p:cNvSpPr>
          <p:nvPr>
            <p:ph type="body" idx="1" hasCustomPrompt="1"/>
          </p:nvPr>
        </p:nvSpPr>
        <p:spPr>
          <a:xfrm>
            <a:off x="580231"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CF1BEE43-2049-465E-8E83-3B5E4C5F096D}" type="datetime1">
              <a:rPr lang="fr-FR" smtClean="0"/>
              <a:t>10/11/2022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Kit de concertation – Révision du PCAET | Septembre 2022|</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4" name="Titre 3">
            <a:extLst>
              <a:ext uri="{FF2B5EF4-FFF2-40B4-BE49-F238E27FC236}">
                <a16:creationId xmlns:a16="http://schemas.microsoft.com/office/drawing/2014/main" id="{180F2F98-BBD9-47DE-A62F-B4E02FBAA56B}"/>
              </a:ext>
            </a:extLst>
          </p:cNvPr>
          <p:cNvSpPr>
            <a:spLocks noGrp="1"/>
          </p:cNvSpPr>
          <p:nvPr>
            <p:ph type="title"/>
          </p:nvPr>
        </p:nvSpPr>
        <p:spPr/>
        <p:txBody>
          <a:bodyPr/>
          <a:lstStyle/>
          <a:p>
            <a:r>
              <a:rPr lang="fr-FR"/>
              <a:t>Modifiez le style du titre</a:t>
            </a:r>
          </a:p>
        </p:txBody>
      </p:sp>
      <p:sp>
        <p:nvSpPr>
          <p:cNvPr id="23" name="Espace réservé du texte 2">
            <a:extLst>
              <a:ext uri="{FF2B5EF4-FFF2-40B4-BE49-F238E27FC236}">
                <a16:creationId xmlns:a16="http://schemas.microsoft.com/office/drawing/2014/main" id="{4807FE6C-2700-4312-B656-5D27E1B8FE31}"/>
              </a:ext>
            </a:extLst>
          </p:cNvPr>
          <p:cNvSpPr>
            <a:spLocks noGrp="1"/>
          </p:cNvSpPr>
          <p:nvPr>
            <p:ph type="body" sz="quarter" idx="13"/>
          </p:nvPr>
        </p:nvSpPr>
        <p:spPr>
          <a:xfrm>
            <a:off x="1590677"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24" name="Espace réservé du texte 1">
            <a:extLst>
              <a:ext uri="{FF2B5EF4-FFF2-40B4-BE49-F238E27FC236}">
                <a16:creationId xmlns:a16="http://schemas.microsoft.com/office/drawing/2014/main" id="{A6981A8F-77C7-411B-AAED-B9A79088774E}"/>
              </a:ext>
            </a:extLst>
          </p:cNvPr>
          <p:cNvSpPr>
            <a:spLocks noGrp="1"/>
          </p:cNvSpPr>
          <p:nvPr>
            <p:ph type="body" idx="14" hasCustomPrompt="1"/>
          </p:nvPr>
        </p:nvSpPr>
        <p:spPr>
          <a:xfrm>
            <a:off x="4335554"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02</a:t>
            </a:r>
          </a:p>
        </p:txBody>
      </p:sp>
      <p:sp>
        <p:nvSpPr>
          <p:cNvPr id="25" name="Espace réservé du texte 2">
            <a:extLst>
              <a:ext uri="{FF2B5EF4-FFF2-40B4-BE49-F238E27FC236}">
                <a16:creationId xmlns:a16="http://schemas.microsoft.com/office/drawing/2014/main" id="{843578C5-E261-4DCD-96E3-E1231B8E5193}"/>
              </a:ext>
            </a:extLst>
          </p:cNvPr>
          <p:cNvSpPr>
            <a:spLocks noGrp="1"/>
          </p:cNvSpPr>
          <p:nvPr>
            <p:ph type="body" sz="quarter" idx="15"/>
          </p:nvPr>
        </p:nvSpPr>
        <p:spPr>
          <a:xfrm>
            <a:off x="5346000"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26" name="Espace réservé du texte 1">
            <a:extLst>
              <a:ext uri="{FF2B5EF4-FFF2-40B4-BE49-F238E27FC236}">
                <a16:creationId xmlns:a16="http://schemas.microsoft.com/office/drawing/2014/main" id="{F77A9180-B139-47B4-AD37-6C7C80D2A8E3}"/>
              </a:ext>
            </a:extLst>
          </p:cNvPr>
          <p:cNvSpPr>
            <a:spLocks noGrp="1"/>
          </p:cNvSpPr>
          <p:nvPr>
            <p:ph type="body" idx="16" hasCustomPrompt="1"/>
          </p:nvPr>
        </p:nvSpPr>
        <p:spPr>
          <a:xfrm>
            <a:off x="8097855" y="1722433"/>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03</a:t>
            </a:r>
          </a:p>
        </p:txBody>
      </p:sp>
      <p:sp>
        <p:nvSpPr>
          <p:cNvPr id="27" name="Espace réservé du texte 2">
            <a:extLst>
              <a:ext uri="{FF2B5EF4-FFF2-40B4-BE49-F238E27FC236}">
                <a16:creationId xmlns:a16="http://schemas.microsoft.com/office/drawing/2014/main" id="{128E1425-609B-454E-B008-1ECCD3D43774}"/>
              </a:ext>
            </a:extLst>
          </p:cNvPr>
          <p:cNvSpPr>
            <a:spLocks noGrp="1"/>
          </p:cNvSpPr>
          <p:nvPr>
            <p:ph type="body" sz="quarter" idx="17"/>
          </p:nvPr>
        </p:nvSpPr>
        <p:spPr>
          <a:xfrm>
            <a:off x="9108301" y="1906528"/>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28" name="Espace réservé du texte 1">
            <a:extLst>
              <a:ext uri="{FF2B5EF4-FFF2-40B4-BE49-F238E27FC236}">
                <a16:creationId xmlns:a16="http://schemas.microsoft.com/office/drawing/2014/main" id="{15B11B44-A2CD-4B94-8ED3-2E10AB80EE5B}"/>
              </a:ext>
            </a:extLst>
          </p:cNvPr>
          <p:cNvSpPr>
            <a:spLocks noGrp="1"/>
          </p:cNvSpPr>
          <p:nvPr>
            <p:ph type="body" idx="18" hasCustomPrompt="1"/>
          </p:nvPr>
        </p:nvSpPr>
        <p:spPr>
          <a:xfrm>
            <a:off x="580231"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04</a:t>
            </a:r>
          </a:p>
        </p:txBody>
      </p:sp>
      <p:sp>
        <p:nvSpPr>
          <p:cNvPr id="29" name="Espace réservé du texte 2">
            <a:extLst>
              <a:ext uri="{FF2B5EF4-FFF2-40B4-BE49-F238E27FC236}">
                <a16:creationId xmlns:a16="http://schemas.microsoft.com/office/drawing/2014/main" id="{17F534A3-63A0-48F3-B4C0-880990E4196C}"/>
              </a:ext>
            </a:extLst>
          </p:cNvPr>
          <p:cNvSpPr>
            <a:spLocks noGrp="1"/>
          </p:cNvSpPr>
          <p:nvPr>
            <p:ph type="body" sz="quarter" idx="19"/>
          </p:nvPr>
        </p:nvSpPr>
        <p:spPr>
          <a:xfrm>
            <a:off x="1590677"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30" name="Espace réservé du texte 1">
            <a:extLst>
              <a:ext uri="{FF2B5EF4-FFF2-40B4-BE49-F238E27FC236}">
                <a16:creationId xmlns:a16="http://schemas.microsoft.com/office/drawing/2014/main" id="{5F450093-699E-4314-94A2-1BABC6A0C0E4}"/>
              </a:ext>
            </a:extLst>
          </p:cNvPr>
          <p:cNvSpPr>
            <a:spLocks noGrp="1"/>
          </p:cNvSpPr>
          <p:nvPr>
            <p:ph type="body" idx="20" hasCustomPrompt="1"/>
          </p:nvPr>
        </p:nvSpPr>
        <p:spPr>
          <a:xfrm>
            <a:off x="4335554"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05</a:t>
            </a:r>
          </a:p>
        </p:txBody>
      </p:sp>
      <p:sp>
        <p:nvSpPr>
          <p:cNvPr id="31" name="Espace réservé du texte 2">
            <a:extLst>
              <a:ext uri="{FF2B5EF4-FFF2-40B4-BE49-F238E27FC236}">
                <a16:creationId xmlns:a16="http://schemas.microsoft.com/office/drawing/2014/main" id="{4F2A0D90-060C-47C3-9DC7-957B9D56ACBC}"/>
              </a:ext>
            </a:extLst>
          </p:cNvPr>
          <p:cNvSpPr>
            <a:spLocks noGrp="1"/>
          </p:cNvSpPr>
          <p:nvPr>
            <p:ph type="body" sz="quarter" idx="21"/>
          </p:nvPr>
        </p:nvSpPr>
        <p:spPr>
          <a:xfrm>
            <a:off x="5346000"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
        <p:nvSpPr>
          <p:cNvPr id="32" name="Espace réservé du texte 1">
            <a:extLst>
              <a:ext uri="{FF2B5EF4-FFF2-40B4-BE49-F238E27FC236}">
                <a16:creationId xmlns:a16="http://schemas.microsoft.com/office/drawing/2014/main" id="{BD6AAA97-755D-40DC-9159-3AF393AA2BEC}"/>
              </a:ext>
            </a:extLst>
          </p:cNvPr>
          <p:cNvSpPr>
            <a:spLocks noGrp="1"/>
          </p:cNvSpPr>
          <p:nvPr>
            <p:ph type="body" idx="22" hasCustomPrompt="1"/>
          </p:nvPr>
        </p:nvSpPr>
        <p:spPr>
          <a:xfrm>
            <a:off x="8097855" y="3327868"/>
            <a:ext cx="1260000" cy="900000"/>
          </a:xfrm>
        </p:spPr>
        <p:txBody>
          <a:bodyPr anchor="t"/>
          <a:lstStyle>
            <a:lvl1pPr marL="0" indent="0" algn="l">
              <a:buNone/>
              <a:defRPr sz="5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06</a:t>
            </a:r>
          </a:p>
        </p:txBody>
      </p:sp>
      <p:sp>
        <p:nvSpPr>
          <p:cNvPr id="33" name="Espace réservé du texte 2">
            <a:extLst>
              <a:ext uri="{FF2B5EF4-FFF2-40B4-BE49-F238E27FC236}">
                <a16:creationId xmlns:a16="http://schemas.microsoft.com/office/drawing/2014/main" id="{F6AA69BB-FE81-47A7-9178-8F577AA2B66B}"/>
              </a:ext>
            </a:extLst>
          </p:cNvPr>
          <p:cNvSpPr>
            <a:spLocks noGrp="1"/>
          </p:cNvSpPr>
          <p:nvPr>
            <p:ph type="body" sz="quarter" idx="23"/>
          </p:nvPr>
        </p:nvSpPr>
        <p:spPr>
          <a:xfrm>
            <a:off x="9108301" y="3511963"/>
            <a:ext cx="2700000" cy="1620000"/>
          </a:xfrm>
        </p:spPr>
        <p:txBody>
          <a:bodyPr/>
          <a:lstStyle>
            <a:lvl1pPr>
              <a:defRPr sz="2000" b="1">
                <a:solidFill>
                  <a:schemeClr val="tx1"/>
                </a:solidFill>
              </a:defRPr>
            </a:lvl1pPr>
            <a:lvl2pPr marL="0" indent="0">
              <a:lnSpc>
                <a:spcPct val="100000"/>
              </a:lnSpc>
              <a:spcBef>
                <a:spcPts val="600"/>
              </a:spcBef>
              <a:buNone/>
              <a:defRPr sz="1300" b="0"/>
            </a:lvl2pPr>
          </a:lstStyle>
          <a:p>
            <a:pPr lvl="0"/>
            <a:r>
              <a:rPr lang="fr-FR"/>
              <a:t>Modifiez les styles du texte du masque</a:t>
            </a:r>
          </a:p>
        </p:txBody>
      </p:sp>
    </p:spTree>
    <p:extLst>
      <p:ext uri="{BB962C8B-B14F-4D97-AF65-F5344CB8AC3E}">
        <p14:creationId xmlns:p14="http://schemas.microsoft.com/office/powerpoint/2010/main" val="413827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AF3649C-A6A2-4932-971F-273CC2D59810}"/>
              </a:ext>
            </a:extLst>
          </p:cNvPr>
          <p:cNvSpPr>
            <a:spLocks noGrp="1"/>
          </p:cNvSpPr>
          <p:nvPr>
            <p:ph type="dt" sz="half" idx="10"/>
          </p:nvPr>
        </p:nvSpPr>
        <p:spPr/>
        <p:txBody>
          <a:bodyPr/>
          <a:lstStyle/>
          <a:p>
            <a:fld id="{A4BBB94F-7C87-4C97-8E61-96C689295F8F}" type="datetime1">
              <a:rPr lang="fr-FR" smtClean="0"/>
              <a:t>10/11/2022</a:t>
            </a:fld>
            <a:endParaRPr lang="fr-FR"/>
          </a:p>
        </p:txBody>
      </p:sp>
      <p:sp>
        <p:nvSpPr>
          <p:cNvPr id="3" name="Espace réservé du pied de page 2">
            <a:extLst>
              <a:ext uri="{FF2B5EF4-FFF2-40B4-BE49-F238E27FC236}">
                <a16:creationId xmlns:a16="http://schemas.microsoft.com/office/drawing/2014/main" id="{E236DDAC-B829-4304-A376-22AAEAADD6A9}"/>
              </a:ext>
            </a:extLst>
          </p:cNvPr>
          <p:cNvSpPr>
            <a:spLocks noGrp="1"/>
          </p:cNvSpPr>
          <p:nvPr>
            <p:ph type="ftr" sz="quarter" idx="11"/>
          </p:nvPr>
        </p:nvSpPr>
        <p:spPr/>
        <p:txBody>
          <a:bodyPr/>
          <a:lstStyle/>
          <a:p>
            <a:r>
              <a:rPr lang="fr-FR"/>
              <a:t>Kit de concertation – Révision du PCAET | Septembre 2022|</a:t>
            </a:r>
          </a:p>
        </p:txBody>
      </p:sp>
      <p:sp>
        <p:nvSpPr>
          <p:cNvPr id="4" name="Espace réservé du numéro de diapositive 3">
            <a:extLst>
              <a:ext uri="{FF2B5EF4-FFF2-40B4-BE49-F238E27FC236}">
                <a16:creationId xmlns:a16="http://schemas.microsoft.com/office/drawing/2014/main" id="{81E28BE3-7450-424D-94C0-927601716AF2}"/>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7" name="Espace réservé pour une image  2">
            <a:extLst>
              <a:ext uri="{FF2B5EF4-FFF2-40B4-BE49-F238E27FC236}">
                <a16:creationId xmlns:a16="http://schemas.microsoft.com/office/drawing/2014/main" id="{CE97E421-9E9C-4E00-98BD-C089CD74EB4D}"/>
              </a:ext>
            </a:extLst>
          </p:cNvPr>
          <p:cNvSpPr>
            <a:spLocks noGrp="1"/>
          </p:cNvSpPr>
          <p:nvPr>
            <p:ph type="pic" idx="1"/>
          </p:nvPr>
        </p:nvSpPr>
        <p:spPr>
          <a:xfrm>
            <a:off x="684000" y="683999"/>
            <a:ext cx="10825200" cy="5490000"/>
          </a:xfrm>
          <a:solidFill>
            <a:schemeClr val="bg1">
              <a:lumMod val="95000"/>
            </a:schemeClr>
          </a:solidFill>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Tree>
    <p:extLst>
      <p:ext uri="{BB962C8B-B14F-4D97-AF65-F5344CB8AC3E}">
        <p14:creationId xmlns:p14="http://schemas.microsoft.com/office/powerpoint/2010/main" val="182642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Fi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593180" y="3233455"/>
            <a:ext cx="10912419" cy="1800000"/>
          </a:xfrm>
        </p:spPr>
        <p:txBody>
          <a:bodyPr anchor="ctr"/>
          <a:lstStyle>
            <a:lvl1pPr>
              <a:defRPr sz="3500"/>
            </a:lvl1pPr>
          </a:lstStyle>
          <a:p>
            <a:r>
              <a:rPr lang="fr-FR"/>
              <a:t>Modifiez le style du titre</a:t>
            </a:r>
          </a:p>
        </p:txBody>
      </p:sp>
      <p:cxnSp>
        <p:nvCxnSpPr>
          <p:cNvPr id="8" name="Connecteur droit 7">
            <a:extLst>
              <a:ext uri="{FF2B5EF4-FFF2-40B4-BE49-F238E27FC236}">
                <a16:creationId xmlns:a16="http://schemas.microsoft.com/office/drawing/2014/main" id="{3F388440-4500-4C20-AC17-72F465DBE225}"/>
              </a:ext>
            </a:extLst>
          </p:cNvPr>
          <p:cNvCxnSpPr/>
          <p:nvPr userDrawn="1"/>
        </p:nvCxnSpPr>
        <p:spPr>
          <a:xfrm>
            <a:off x="684000" y="2043904"/>
            <a:ext cx="10821600" cy="0"/>
          </a:xfrm>
          <a:prstGeom prst="line">
            <a:avLst/>
          </a:prstGeom>
          <a:ln w="889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169A56B3-8EAD-4F3A-86F8-7C6D0F3CF6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4800" y="307181"/>
            <a:ext cx="1623206" cy="1409700"/>
          </a:xfrm>
          <a:prstGeom prst="rect">
            <a:avLst/>
          </a:prstGeom>
        </p:spPr>
      </p:pic>
    </p:spTree>
    <p:extLst>
      <p:ext uri="{BB962C8B-B14F-4D97-AF65-F5344CB8AC3E}">
        <p14:creationId xmlns:p14="http://schemas.microsoft.com/office/powerpoint/2010/main" val="352042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590324" y="948136"/>
            <a:ext cx="10800000" cy="373459"/>
          </a:xfrm>
        </p:spPr>
        <p:txBody>
          <a:bodyPr anchor="b"/>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4859C59E-FA45-4647-908F-C28F3FF99105}" type="datetime1">
              <a:rPr lang="fr-FR" smtClean="0"/>
              <a:t>10/11/2022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Kit de concertation – Révision du PCAET | Septembre 2022|</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590324" y="1813717"/>
            <a:ext cx="10800000" cy="3960000"/>
          </a:xfrm>
        </p:spPr>
        <p:txBody>
          <a:bodyPr/>
          <a:lstStyle>
            <a:lvl1pPr>
              <a:lnSpc>
                <a:spcPct val="130000"/>
              </a:lnSpc>
              <a:defRPr sz="1400">
                <a:solidFill>
                  <a:schemeClr val="tx1"/>
                </a:solidFill>
              </a:defRPr>
            </a:lvl1pPr>
            <a:lvl2pPr marL="0" indent="179388">
              <a:lnSpc>
                <a:spcPct val="130000"/>
              </a:lnSpc>
              <a:buClr>
                <a:schemeClr val="tx1"/>
              </a:buClr>
              <a:defRPr sz="1400"/>
            </a:lvl2pPr>
            <a:lvl3pPr marL="216000" indent="109538">
              <a:lnSpc>
                <a:spcPct val="130000"/>
              </a:lnSpc>
              <a:spcBef>
                <a:spcPts val="300"/>
              </a:spcBef>
              <a:defRPr sz="1400">
                <a:solidFill>
                  <a:schemeClr val="tx1"/>
                </a:solidFill>
              </a:defRPr>
            </a:lvl3pPr>
            <a:lvl4pPr marL="360000" indent="126000">
              <a:lnSpc>
                <a:spcPct val="130000"/>
              </a:lnSpc>
              <a:spcBef>
                <a:spcPts val="300"/>
              </a:spcBef>
              <a:defRPr sz="1400">
                <a:solidFill>
                  <a:schemeClr val="tx1"/>
                </a:solidFill>
              </a:defRPr>
            </a:lvl4pPr>
            <a:lvl5pPr marL="360000" indent="0">
              <a:lnSpc>
                <a:spcPct val="130000"/>
              </a:lnSpc>
              <a:spcBef>
                <a:spcPts val="300"/>
              </a:spcBef>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a:extLst>
              <a:ext uri="{FF2B5EF4-FFF2-40B4-BE49-F238E27FC236}">
                <a16:creationId xmlns:a16="http://schemas.microsoft.com/office/drawing/2014/main" id="{6F48ADC4-A9D9-4DF3-8EBA-2466D4BD9B4D}"/>
              </a:ext>
            </a:extLst>
          </p:cNvPr>
          <p:cNvSpPr>
            <a:spLocks noGrp="1"/>
          </p:cNvSpPr>
          <p:nvPr>
            <p:ph type="title"/>
          </p:nvPr>
        </p:nvSpPr>
        <p:spPr>
          <a:xfrm>
            <a:off x="590324" y="540541"/>
            <a:ext cx="10800000" cy="468000"/>
          </a:xfrm>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110623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uverture avec fond bleu anthracite">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450079" y="1795927"/>
            <a:ext cx="4320000" cy="3240000"/>
          </a:xfrm>
        </p:spPr>
        <p:txBody>
          <a:bodyPr anchor="t"/>
          <a:lstStyle>
            <a:lvl1pPr algn="l">
              <a:lnSpc>
                <a:spcPct val="115000"/>
              </a:lnSpc>
              <a:defRPr sz="20000">
                <a:solidFill>
                  <a:schemeClr val="tx1"/>
                </a:solidFill>
              </a:defRPr>
            </a:lvl1pPr>
          </a:lstStyle>
          <a:p>
            <a:r>
              <a:rPr lang="fr-FR"/>
              <a:t>01</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473146" y="2526858"/>
            <a:ext cx="7236872" cy="1440000"/>
          </a:xfrm>
        </p:spPr>
        <p:txBody>
          <a:bodyPr anchor="t"/>
          <a:lstStyle>
            <a:lvl1pPr marL="0" indent="0" algn="l">
              <a:lnSpc>
                <a:spcPct val="135000"/>
              </a:lnSpc>
              <a:buNone/>
              <a:defRPr sz="29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2" name="Espace réservé du texte 2">
            <a:extLst>
              <a:ext uri="{FF2B5EF4-FFF2-40B4-BE49-F238E27FC236}">
                <a16:creationId xmlns:a16="http://schemas.microsoft.com/office/drawing/2014/main" id="{1804ABAE-D1B5-49C1-BC81-DA26BA538614}"/>
              </a:ext>
            </a:extLst>
          </p:cNvPr>
          <p:cNvSpPr>
            <a:spLocks noGrp="1"/>
          </p:cNvSpPr>
          <p:nvPr>
            <p:ph type="body" idx="13"/>
          </p:nvPr>
        </p:nvSpPr>
        <p:spPr>
          <a:xfrm>
            <a:off x="4473145" y="4126553"/>
            <a:ext cx="7236872" cy="72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Tree>
    <p:extLst>
      <p:ext uri="{BB962C8B-B14F-4D97-AF65-F5344CB8AC3E}">
        <p14:creationId xmlns:p14="http://schemas.microsoft.com/office/powerpoint/2010/main" val="19523117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BA114EBE-9190-4FA5-B6C9-1339DD9D096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7225" y="6250782"/>
            <a:ext cx="1302544" cy="372650"/>
          </a:xfrm>
          <a:prstGeom prst="rect">
            <a:avLst/>
          </a:prstGeom>
        </p:spPr>
      </p:pic>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90324" y="540541"/>
            <a:ext cx="10800000" cy="46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90550" y="1814400"/>
            <a:ext cx="10800000" cy="39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3699683" y="6371431"/>
            <a:ext cx="1440000" cy="252000"/>
          </a:xfrm>
          <a:prstGeom prst="rect">
            <a:avLst/>
          </a:prstGeom>
        </p:spPr>
        <p:txBody>
          <a:bodyPr vert="horz" lIns="91440" tIns="45720" rIns="91440" bIns="45720" rtlCol="0" anchor="ctr">
            <a:noAutofit/>
          </a:bodyPr>
          <a:lstStyle>
            <a:lvl1pPr algn="l">
              <a:lnSpc>
                <a:spcPct val="115000"/>
              </a:lnSpc>
              <a:defRPr sz="1000" b="0">
                <a:solidFill>
                  <a:schemeClr val="tx1"/>
                </a:solidFill>
              </a:defRPr>
            </a:lvl1pPr>
          </a:lstStyle>
          <a:p>
            <a:fld id="{E1EC7614-F7DB-44A8-99A6-60B08C711091}" type="datetime1">
              <a:rPr lang="fr-FR" smtClean="0"/>
              <a:t>10/11/2022</a:t>
            </a:fld>
            <a:endParaRPr lang="fr-F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5284800" y="6371431"/>
            <a:ext cx="612000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a:t>Kit de concertation – Révision du PCAET | Septembre 2022|</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052896" y="6371431"/>
            <a:ext cx="540000"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a:p>
        </p:txBody>
      </p:sp>
      <p:cxnSp>
        <p:nvCxnSpPr>
          <p:cNvPr id="9" name="Connecteur droit 8">
            <a:extLst>
              <a:ext uri="{FF2B5EF4-FFF2-40B4-BE49-F238E27FC236}">
                <a16:creationId xmlns:a16="http://schemas.microsoft.com/office/drawing/2014/main" id="{FD2BF32D-BDA1-4090-A758-37FE33B63A63}"/>
              </a:ext>
            </a:extLst>
          </p:cNvPr>
          <p:cNvCxnSpPr/>
          <p:nvPr/>
        </p:nvCxnSpPr>
        <p:spPr>
          <a:xfrm>
            <a:off x="684000" y="6169816"/>
            <a:ext cx="10821600" cy="0"/>
          </a:xfrm>
          <a:prstGeom prst="line">
            <a:avLst/>
          </a:prstGeom>
          <a:ln w="825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9547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8" r:id="rId8"/>
  </p:sldLayoutIdLst>
  <p:hf hdr="0" dt="0"/>
  <p:txStyles>
    <p:title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30000"/>
        </a:lnSpc>
        <a:spcBef>
          <a:spcPts val="2400"/>
        </a:spcBef>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A32810D-9C38-450F-B140-82ECD0650B8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57225" y="6250782"/>
            <a:ext cx="1302544" cy="372650"/>
          </a:xfrm>
          <a:prstGeom prst="rect">
            <a:avLst/>
          </a:prstGeom>
        </p:spPr>
      </p:pic>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90324" y="540541"/>
            <a:ext cx="10800000" cy="46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90550" y="1814400"/>
            <a:ext cx="10800000" cy="39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3699683" y="6371431"/>
            <a:ext cx="1440000" cy="252000"/>
          </a:xfrm>
          <a:prstGeom prst="rect">
            <a:avLst/>
          </a:prstGeom>
        </p:spPr>
        <p:txBody>
          <a:bodyPr vert="horz" lIns="91440" tIns="45720" rIns="91440" bIns="45720" rtlCol="0" anchor="ctr">
            <a:noAutofit/>
          </a:bodyPr>
          <a:lstStyle>
            <a:lvl1pPr algn="l">
              <a:lnSpc>
                <a:spcPct val="115000"/>
              </a:lnSpc>
              <a:defRPr sz="1000" b="0">
                <a:solidFill>
                  <a:schemeClr val="tx1"/>
                </a:solidFill>
              </a:defRPr>
            </a:lvl1pPr>
          </a:lstStyle>
          <a:p>
            <a:fld id="{3B3D9129-D937-4CEF-A708-0C2007A6091E}" type="datetime1">
              <a:rPr lang="fr-FR" smtClean="0"/>
              <a:t>10/11/2022</a:t>
            </a:fld>
            <a:endParaRPr lang="fr-F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5284800" y="6371431"/>
            <a:ext cx="6120000" cy="252000"/>
          </a:xfrm>
          <a:prstGeom prst="rect">
            <a:avLst/>
          </a:prstGeom>
        </p:spPr>
        <p:txBody>
          <a:bodyPr vert="horz" lIns="91440" tIns="45720" rIns="91440" bIns="45720" rtlCol="0" anchor="ctr">
            <a:noAutofit/>
          </a:bodyPr>
          <a:lstStyle>
            <a:lvl1pPr algn="r">
              <a:lnSpc>
                <a:spcPct val="115000"/>
              </a:lnSpc>
              <a:defRPr sz="1000" b="0">
                <a:solidFill>
                  <a:schemeClr val="tx1"/>
                </a:solidFill>
              </a:defRPr>
            </a:lvl1pPr>
          </a:lstStyle>
          <a:p>
            <a:r>
              <a:rPr lang="fr-FR"/>
              <a:t>Kit de concertation – Révision du PCAET | Septembre 2022|</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052896" y="6371431"/>
            <a:ext cx="540000" cy="252000"/>
          </a:xfrm>
          <a:prstGeom prst="rect">
            <a:avLst/>
          </a:prstGeom>
        </p:spPr>
        <p:txBody>
          <a:bodyPr vert="horz" lIns="91440" tIns="45720" rIns="91440" bIns="45720" rtlCol="0" anchor="ctr">
            <a:noAutofit/>
          </a:bodyPr>
          <a:lstStyle>
            <a:lvl1pPr algn="r">
              <a:lnSpc>
                <a:spcPct val="115000"/>
              </a:lnSpc>
              <a:defRPr sz="1000" b="1">
                <a:solidFill>
                  <a:schemeClr val="tx1"/>
                </a:solidFill>
              </a:defRPr>
            </a:lvl1pPr>
          </a:lstStyle>
          <a:p>
            <a:fld id="{975A587B-5814-4D9B-9598-FE9CB954CB01}" type="slidenum">
              <a:rPr lang="fr-FR" smtClean="0"/>
              <a:pPr/>
              <a:t>‹N°›</a:t>
            </a:fld>
            <a:endParaRPr lang="fr-FR"/>
          </a:p>
        </p:txBody>
      </p:sp>
      <p:cxnSp>
        <p:nvCxnSpPr>
          <p:cNvPr id="9" name="Connecteur droit 8">
            <a:extLst>
              <a:ext uri="{FF2B5EF4-FFF2-40B4-BE49-F238E27FC236}">
                <a16:creationId xmlns:a16="http://schemas.microsoft.com/office/drawing/2014/main" id="{FD2BF32D-BDA1-4090-A758-37FE33B63A63}"/>
              </a:ext>
            </a:extLst>
          </p:cNvPr>
          <p:cNvCxnSpPr/>
          <p:nvPr/>
        </p:nvCxnSpPr>
        <p:spPr>
          <a:xfrm>
            <a:off x="684000" y="6169816"/>
            <a:ext cx="10821600" cy="0"/>
          </a:xfrm>
          <a:prstGeom prst="line">
            <a:avLst/>
          </a:prstGeom>
          <a:ln w="825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01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dt="0"/>
  <p:txStyles>
    <p:titleStyle>
      <a:lvl1pPr algn="l" defTabSz="914400" rtl="0" eaLnBrk="1" latinLnBrk="0" hangingPunct="1">
        <a:lnSpc>
          <a:spcPct val="115000"/>
        </a:lnSpc>
        <a:spcBef>
          <a:spcPct val="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58.xml"/><Relationship Id="rId7" Type="http://schemas.openxmlformats.org/officeDocument/2006/relationships/image" Target="../media/image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8.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63.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5.xml"/><Relationship Id="rId11" Type="http://schemas.openxmlformats.org/officeDocument/2006/relationships/image" Target="../media/image27.png"/><Relationship Id="rId5" Type="http://schemas.openxmlformats.org/officeDocument/2006/relationships/slideLayout" Target="../slideLayouts/slideLayout8.xml"/><Relationship Id="rId10" Type="http://schemas.openxmlformats.org/officeDocument/2006/relationships/image" Target="../media/image10.svg"/><Relationship Id="rId4" Type="http://schemas.openxmlformats.org/officeDocument/2006/relationships/tags" Target="../tags/tag64.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www.paris.fr/pages/volontaires-de-paris-engagez-vous-6922" TargetMode="External"/><Relationship Id="rId13" Type="http://schemas.openxmlformats.org/officeDocument/2006/relationships/image" Target="../media/image59.svg"/><Relationship Id="rId3" Type="http://schemas.openxmlformats.org/officeDocument/2006/relationships/tags" Target="../tags/tag67.xml"/><Relationship Id="rId7" Type="http://schemas.microsoft.com/office/2007/relationships/hdphoto" Target="../media/hdphoto1.wdp"/><Relationship Id="rId12" Type="http://schemas.openxmlformats.org/officeDocument/2006/relationships/image" Target="../media/image31.png"/><Relationship Id="rId2" Type="http://schemas.openxmlformats.org/officeDocument/2006/relationships/tags" Target="../tags/tag66.xml"/><Relationship Id="rId16" Type="http://schemas.openxmlformats.org/officeDocument/2006/relationships/image" Target="../media/image62.svg"/><Relationship Id="rId1" Type="http://schemas.openxmlformats.org/officeDocument/2006/relationships/tags" Target="../tags/tag65.xml"/><Relationship Id="rId6" Type="http://schemas.openxmlformats.org/officeDocument/2006/relationships/image" Target="../media/image28.png"/><Relationship Id="rId11" Type="http://schemas.openxmlformats.org/officeDocument/2006/relationships/image" Target="../media/image30.jpeg"/><Relationship Id="rId5" Type="http://schemas.openxmlformats.org/officeDocument/2006/relationships/notesSlide" Target="../notesSlides/notesSlide6.xml"/><Relationship Id="rId1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slideLayout" Target="../slideLayouts/slideLayout8.xml"/><Relationship Id="rId9" Type="http://schemas.openxmlformats.org/officeDocument/2006/relationships/image" Target="../media/image29.png"/><Relationship Id="rId1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8.svg"/><Relationship Id="rId3" Type="http://schemas.openxmlformats.org/officeDocument/2006/relationships/tags" Target="../tags/tag70.xml"/><Relationship Id="rId7" Type="http://schemas.openxmlformats.org/officeDocument/2006/relationships/hyperlink" Target="https://www.apc-paris.com/defi-declics" TargetMode="External"/><Relationship Id="rId12" Type="http://schemas.openxmlformats.org/officeDocument/2006/relationships/image" Target="../media/image3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4.png"/><Relationship Id="rId11" Type="http://schemas.openxmlformats.org/officeDocument/2006/relationships/hyperlink" Target="https://f.infos.paris.fr/f/p?q=pJF8khJHNjYj0kiOhtqpVlI6kM0D3NdhgVuegOd4xDwcN8TXnhZ4qrMLsJVxYokaXJN4lbA_EEuhAJOV7_x6xx74Ygiva87UNvbZO__YCLQpUIYPCf-KDGJrhDLjxgpgRK2_ZWpNxoosHrI4-21rsXuUdP0FH4SrqQqrx1nY2qaN27TesopPwG5qGmXd8vcFPkc1zRKldMBhiOuULYtdAn76y7pHW2lRuCA3HehOlIJv7F_NqJfe0QaLJzK83cbi" TargetMode="External"/><Relationship Id="rId5" Type="http://schemas.openxmlformats.org/officeDocument/2006/relationships/notesSlide" Target="../notesSlides/notesSlide7.xml"/><Relationship Id="rId10" Type="http://schemas.openxmlformats.org/officeDocument/2006/relationships/image" Target="../media/image36.png"/><Relationship Id="rId4" Type="http://schemas.openxmlformats.org/officeDocument/2006/relationships/slideLayout" Target="../slideLayouts/slideLayout8.xml"/><Relationship Id="rId9" Type="http://schemas.openxmlformats.org/officeDocument/2006/relationships/image" Target="../media/image6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planclimatdeparis@paris.fr"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8.png"/><Relationship Id="rId1" Type="http://schemas.openxmlformats.org/officeDocument/2006/relationships/slideLayout" Target="../slideLayouts/slideLayout10.xml"/><Relationship Id="rId5" Type="http://schemas.openxmlformats.org/officeDocument/2006/relationships/image" Target="../media/image6.sv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2.png"/><Relationship Id="rId18" Type="http://schemas.openxmlformats.org/officeDocument/2006/relationships/image" Target="../media/image74.svg"/><Relationship Id="rId26" Type="http://schemas.openxmlformats.org/officeDocument/2006/relationships/image" Target="../media/image76.svg"/><Relationship Id="rId3" Type="http://schemas.openxmlformats.org/officeDocument/2006/relationships/tags" Target="../tags/tag73.xml"/><Relationship Id="rId21" Type="http://schemas.openxmlformats.org/officeDocument/2006/relationships/image" Target="../media/image46.png"/><Relationship Id="rId7" Type="http://schemas.openxmlformats.org/officeDocument/2006/relationships/slideLayout" Target="../slideLayouts/slideLayout8.xml"/><Relationship Id="rId12" Type="http://schemas.openxmlformats.org/officeDocument/2006/relationships/image" Target="../media/image84.svg"/><Relationship Id="rId17" Type="http://schemas.openxmlformats.org/officeDocument/2006/relationships/image" Target="../media/image44.png"/><Relationship Id="rId25" Type="http://schemas.openxmlformats.org/officeDocument/2006/relationships/image" Target="../media/image48.png"/><Relationship Id="rId2" Type="http://schemas.openxmlformats.org/officeDocument/2006/relationships/tags" Target="../tags/tag72.xml"/><Relationship Id="rId16" Type="http://schemas.openxmlformats.org/officeDocument/2006/relationships/image" Target="../media/image88.svg"/><Relationship Id="rId20" Type="http://schemas.openxmlformats.org/officeDocument/2006/relationships/image" Target="../media/image90.sv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41.png"/><Relationship Id="rId24" Type="http://schemas.openxmlformats.org/officeDocument/2006/relationships/image" Target="../media/image94.svg"/><Relationship Id="rId5" Type="http://schemas.openxmlformats.org/officeDocument/2006/relationships/tags" Target="../tags/tag75.xml"/><Relationship Id="rId15" Type="http://schemas.openxmlformats.org/officeDocument/2006/relationships/image" Target="../media/image43.png"/><Relationship Id="rId23" Type="http://schemas.openxmlformats.org/officeDocument/2006/relationships/image" Target="../media/image47.png"/><Relationship Id="rId10" Type="http://schemas.openxmlformats.org/officeDocument/2006/relationships/image" Target="../media/image82.svg"/><Relationship Id="rId19" Type="http://schemas.openxmlformats.org/officeDocument/2006/relationships/image" Target="../media/image45.png"/><Relationship Id="rId4" Type="http://schemas.openxmlformats.org/officeDocument/2006/relationships/tags" Target="../tags/tag74.xml"/><Relationship Id="rId14" Type="http://schemas.openxmlformats.org/officeDocument/2006/relationships/image" Target="../media/image86.svg"/><Relationship Id="rId22" Type="http://schemas.openxmlformats.org/officeDocument/2006/relationships/image" Target="../media/image92.svg"/><Relationship Id="rId27" Type="http://schemas.microsoft.com/office/2018/10/relationships/comments" Target="../comments/modernComment_137_C75B97B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6.sv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49.png"/><Relationship Id="rId5" Type="http://schemas.openxmlformats.org/officeDocument/2006/relationships/image" Target="../media/image82.sv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54.png"/><Relationship Id="rId3" Type="http://schemas.openxmlformats.org/officeDocument/2006/relationships/slideLayout" Target="../slideLayouts/slideLayout8.xml"/><Relationship Id="rId7" Type="http://schemas.openxmlformats.org/officeDocument/2006/relationships/image" Target="../media/image51.png"/><Relationship Id="rId12" Type="http://schemas.openxmlformats.org/officeDocument/2006/relationships/image" Target="../media/image53.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82.svg"/><Relationship Id="rId11" Type="http://schemas.openxmlformats.org/officeDocument/2006/relationships/hyperlink" Target="https://www.paris.fr/pages/aides-au-logement-3827/#_le-fonds-de-solidarite-pour-le-logement-de-paris" TargetMode="External"/><Relationship Id="rId5" Type="http://schemas.openxmlformats.org/officeDocument/2006/relationships/image" Target="../media/image40.png"/><Relationship Id="rId10" Type="http://schemas.openxmlformats.org/officeDocument/2006/relationships/image" Target="../media/image101.svg"/><Relationship Id="rId4" Type="http://schemas.openxmlformats.org/officeDocument/2006/relationships/image" Target="../media/image50.jpeg"/><Relationship Id="rId9" Type="http://schemas.openxmlformats.org/officeDocument/2006/relationships/image" Target="../media/image52.png"/><Relationship Id="rId14" Type="http://schemas.openxmlformats.org/officeDocument/2006/relationships/image" Target="../media/image104.sv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56.png"/><Relationship Id="rId18" Type="http://schemas.openxmlformats.org/officeDocument/2006/relationships/image" Target="../media/image134.svg"/><Relationship Id="rId26" Type="http://schemas.openxmlformats.org/officeDocument/2006/relationships/image" Target="../media/image76.svg"/><Relationship Id="rId3" Type="http://schemas.openxmlformats.org/officeDocument/2006/relationships/tags" Target="../tags/tag83.xml"/><Relationship Id="rId21" Type="http://schemas.openxmlformats.org/officeDocument/2006/relationships/image" Target="../media/image59.png"/><Relationship Id="rId7" Type="http://schemas.openxmlformats.org/officeDocument/2006/relationships/tags" Target="../tags/tag87.xml"/><Relationship Id="rId12" Type="http://schemas.openxmlformats.org/officeDocument/2006/relationships/image" Target="../media/image130.svg"/><Relationship Id="rId17" Type="http://schemas.openxmlformats.org/officeDocument/2006/relationships/image" Target="../media/image57.png"/><Relationship Id="rId25" Type="http://schemas.openxmlformats.org/officeDocument/2006/relationships/image" Target="../media/image48.png"/><Relationship Id="rId2" Type="http://schemas.openxmlformats.org/officeDocument/2006/relationships/tags" Target="../tags/tag82.xml"/><Relationship Id="rId16" Type="http://schemas.openxmlformats.org/officeDocument/2006/relationships/image" Target="../media/image74.svg"/><Relationship Id="rId20" Type="http://schemas.openxmlformats.org/officeDocument/2006/relationships/image" Target="../media/image136.svg"/><Relationship Id="rId1" Type="http://schemas.openxmlformats.org/officeDocument/2006/relationships/tags" Target="../tags/tag81.xml"/><Relationship Id="rId6" Type="http://schemas.openxmlformats.org/officeDocument/2006/relationships/tags" Target="../tags/tag86.xml"/><Relationship Id="rId24" Type="http://schemas.openxmlformats.org/officeDocument/2006/relationships/image" Target="../media/image140.svg"/><Relationship Id="rId5" Type="http://schemas.openxmlformats.org/officeDocument/2006/relationships/tags" Target="../tags/tag85.xml"/><Relationship Id="rId15" Type="http://schemas.openxmlformats.org/officeDocument/2006/relationships/image" Target="../media/image44.png"/><Relationship Id="rId23"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58.png"/><Relationship Id="rId4" Type="http://schemas.openxmlformats.org/officeDocument/2006/relationships/tags" Target="../tags/tag84.xml"/><Relationship Id="rId9" Type="http://schemas.openxmlformats.org/officeDocument/2006/relationships/notesSlide" Target="../notesSlides/notesSlide8.xml"/><Relationship Id="rId14" Type="http://schemas.openxmlformats.org/officeDocument/2006/relationships/image" Target="../media/image132.svg"/><Relationship Id="rId22" Type="http://schemas.openxmlformats.org/officeDocument/2006/relationships/image" Target="../media/image138.svg"/><Relationship Id="rId27" Type="http://schemas.microsoft.com/office/2018/10/relationships/comments" Target="../comments/modernComment_12E_63107053.xml"/></Relationships>
</file>

<file path=ppt/slides/_rels/slide22.xml.rels><?xml version="1.0" encoding="UTF-8" standalone="yes"?>
<Relationships xmlns="http://schemas.openxmlformats.org/package/2006/relationships"><Relationship Id="rId3" Type="http://schemas.openxmlformats.org/officeDocument/2006/relationships/image" Target="../media/image130.svg"/><Relationship Id="rId2" Type="http://schemas.openxmlformats.org/officeDocument/2006/relationships/image" Target="../media/image55.png"/><Relationship Id="rId1" Type="http://schemas.openxmlformats.org/officeDocument/2006/relationships/slideLayout" Target="../slideLayouts/slideLayout8.xml"/><Relationship Id="rId5" Type="http://schemas.openxmlformats.org/officeDocument/2006/relationships/image" Target="../media/image142.sv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130.svg"/><Relationship Id="rId7" Type="http://schemas.openxmlformats.org/officeDocument/2006/relationships/image" Target="../media/image64.png"/><Relationship Id="rId2" Type="http://schemas.openxmlformats.org/officeDocument/2006/relationships/image" Target="../media/image55.png"/><Relationship Id="rId1" Type="http://schemas.openxmlformats.org/officeDocument/2006/relationships/slideLayout" Target="../slideLayouts/slideLayout8.xml"/><Relationship Id="rId6" Type="http://schemas.openxmlformats.org/officeDocument/2006/relationships/image" Target="../media/image63.jpeg"/><Relationship Id="rId5" Type="http://schemas.openxmlformats.org/officeDocument/2006/relationships/image" Target="../media/image144.svg"/><Relationship Id="rId10" Type="http://schemas.openxmlformats.org/officeDocument/2006/relationships/image" Target="../media/image149.svg"/><Relationship Id="rId4" Type="http://schemas.openxmlformats.org/officeDocument/2006/relationships/image" Target="../media/image62.png"/><Relationship Id="rId9"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7.svg"/><Relationship Id="rId18" Type="http://schemas.openxmlformats.org/officeDocument/2006/relationships/image" Target="../media/image69.png"/><Relationship Id="rId3" Type="http://schemas.openxmlformats.org/officeDocument/2006/relationships/tags" Target="../tags/tag90.xml"/><Relationship Id="rId21" Type="http://schemas.openxmlformats.org/officeDocument/2006/relationships/image" Target="../media/image140.svg"/><Relationship Id="rId7" Type="http://schemas.openxmlformats.org/officeDocument/2006/relationships/tags" Target="../tags/tag94.xml"/><Relationship Id="rId12" Type="http://schemas.openxmlformats.org/officeDocument/2006/relationships/image" Target="../media/image67.png"/><Relationship Id="rId17" Type="http://schemas.openxmlformats.org/officeDocument/2006/relationships/image" Target="../media/image70.svg"/><Relationship Id="rId25" Type="http://schemas.openxmlformats.org/officeDocument/2006/relationships/image" Target="../media/image76.svg"/><Relationship Id="rId2" Type="http://schemas.openxmlformats.org/officeDocument/2006/relationships/tags" Target="../tags/tag89.xml"/><Relationship Id="rId16" Type="http://schemas.openxmlformats.org/officeDocument/2006/relationships/image" Target="../media/image68.png"/><Relationship Id="rId20" Type="http://schemas.openxmlformats.org/officeDocument/2006/relationships/image" Target="../media/image70.pn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29.svg"/><Relationship Id="rId24" Type="http://schemas.openxmlformats.org/officeDocument/2006/relationships/image" Target="../media/image48.png"/><Relationship Id="rId5" Type="http://schemas.openxmlformats.org/officeDocument/2006/relationships/tags" Target="../tags/tag92.xml"/><Relationship Id="rId15" Type="http://schemas.openxmlformats.org/officeDocument/2006/relationships/image" Target="../media/image74.svg"/><Relationship Id="rId23" Type="http://schemas.openxmlformats.org/officeDocument/2006/relationships/image" Target="../media/image153.svg"/><Relationship Id="rId10" Type="http://schemas.openxmlformats.org/officeDocument/2006/relationships/image" Target="../media/image14.png"/><Relationship Id="rId19" Type="http://schemas.openxmlformats.org/officeDocument/2006/relationships/image" Target="../media/image151.svg"/><Relationship Id="rId4" Type="http://schemas.openxmlformats.org/officeDocument/2006/relationships/tags" Target="../tags/tag91.xml"/><Relationship Id="rId9" Type="http://schemas.openxmlformats.org/officeDocument/2006/relationships/notesSlide" Target="../notesSlides/notesSlide9.xml"/><Relationship Id="rId14" Type="http://schemas.openxmlformats.org/officeDocument/2006/relationships/image" Target="../media/image44.png"/><Relationship Id="rId22"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sv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38.png"/><Relationship Id="rId5" Type="http://schemas.openxmlformats.org/officeDocument/2006/relationships/image" Target="../media/image29.sv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3" Type="http://schemas.openxmlformats.org/officeDocument/2006/relationships/slideLayout" Target="../slideLayouts/slideLayout8.xml"/><Relationship Id="rId7" Type="http://schemas.openxmlformats.org/officeDocument/2006/relationships/image" Target="../media/image155.svg"/><Relationship Id="rId12" Type="http://schemas.openxmlformats.org/officeDocument/2006/relationships/image" Target="../media/image76.jpeg"/><Relationship Id="rId2" Type="http://schemas.openxmlformats.org/officeDocument/2006/relationships/tags" Target="../tags/tag98.xml"/><Relationship Id="rId16" Type="http://schemas.openxmlformats.org/officeDocument/2006/relationships/image" Target="../media/image162.svg"/><Relationship Id="rId1" Type="http://schemas.openxmlformats.org/officeDocument/2006/relationships/tags" Target="../tags/tag97.xml"/><Relationship Id="rId6" Type="http://schemas.openxmlformats.org/officeDocument/2006/relationships/image" Target="../media/image72.png"/><Relationship Id="rId11" Type="http://schemas.openxmlformats.org/officeDocument/2006/relationships/image" Target="../media/image75.png"/><Relationship Id="rId5" Type="http://schemas.openxmlformats.org/officeDocument/2006/relationships/image" Target="../media/image29.svg"/><Relationship Id="rId15" Type="http://schemas.openxmlformats.org/officeDocument/2006/relationships/image" Target="../media/image78.png"/><Relationship Id="rId10" Type="http://schemas.openxmlformats.org/officeDocument/2006/relationships/image" Target="../media/image74.png"/><Relationship Id="rId4" Type="http://schemas.openxmlformats.org/officeDocument/2006/relationships/image" Target="../media/image14.png"/><Relationship Id="rId9" Type="http://schemas.openxmlformats.org/officeDocument/2006/relationships/image" Target="../media/image80.svg"/><Relationship Id="rId14" Type="http://schemas.openxmlformats.org/officeDocument/2006/relationships/image" Target="../media/image160.sv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3.png"/><Relationship Id="rId18" Type="http://schemas.openxmlformats.org/officeDocument/2006/relationships/image" Target="../media/image166.svg"/><Relationship Id="rId26" Type="http://schemas.openxmlformats.org/officeDocument/2006/relationships/image" Target="../media/image94.svg"/><Relationship Id="rId3" Type="http://schemas.openxmlformats.org/officeDocument/2006/relationships/tags" Target="../tags/tag101.xml"/><Relationship Id="rId21" Type="http://schemas.openxmlformats.org/officeDocument/2006/relationships/image" Target="../media/image82.png"/><Relationship Id="rId7" Type="http://schemas.openxmlformats.org/officeDocument/2006/relationships/tags" Target="../tags/tag105.xml"/><Relationship Id="rId12" Type="http://schemas.openxmlformats.org/officeDocument/2006/relationships/image" Target="../media/image164.svg"/><Relationship Id="rId17" Type="http://schemas.openxmlformats.org/officeDocument/2006/relationships/image" Target="../media/image80.png"/><Relationship Id="rId25" Type="http://schemas.openxmlformats.org/officeDocument/2006/relationships/image" Target="../media/image47.png"/><Relationship Id="rId2" Type="http://schemas.openxmlformats.org/officeDocument/2006/relationships/tags" Target="../tags/tag100.xml"/><Relationship Id="rId16" Type="http://schemas.openxmlformats.org/officeDocument/2006/relationships/image" Target="../media/image74.svg"/><Relationship Id="rId20" Type="http://schemas.openxmlformats.org/officeDocument/2006/relationships/image" Target="../media/image168.svg"/><Relationship Id="rId29" Type="http://schemas.microsoft.com/office/2018/10/relationships/comments" Target="../comments/modernComment_12F_FB50FB31.xml"/><Relationship Id="rId1" Type="http://schemas.openxmlformats.org/officeDocument/2006/relationships/tags" Target="../tags/tag99.xml"/><Relationship Id="rId6" Type="http://schemas.openxmlformats.org/officeDocument/2006/relationships/tags" Target="../tags/tag104.xml"/><Relationship Id="rId24" Type="http://schemas.openxmlformats.org/officeDocument/2006/relationships/image" Target="../media/image172.svg"/><Relationship Id="rId5" Type="http://schemas.openxmlformats.org/officeDocument/2006/relationships/tags" Target="../tags/tag103.xml"/><Relationship Id="rId15" Type="http://schemas.openxmlformats.org/officeDocument/2006/relationships/image" Target="../media/image44.png"/><Relationship Id="rId23" Type="http://schemas.openxmlformats.org/officeDocument/2006/relationships/image" Target="../media/image83.png"/><Relationship Id="rId28" Type="http://schemas.openxmlformats.org/officeDocument/2006/relationships/image" Target="../media/image76.svg"/><Relationship Id="rId10" Type="http://schemas.openxmlformats.org/officeDocument/2006/relationships/image" Target="../media/image79.png"/><Relationship Id="rId19" Type="http://schemas.openxmlformats.org/officeDocument/2006/relationships/image" Target="../media/image81.png"/><Relationship Id="rId4" Type="http://schemas.openxmlformats.org/officeDocument/2006/relationships/tags" Target="../tags/tag102.xml"/><Relationship Id="rId9" Type="http://schemas.openxmlformats.org/officeDocument/2006/relationships/notesSlide" Target="../notesSlides/notesSlide10.xml"/><Relationship Id="rId14" Type="http://schemas.openxmlformats.org/officeDocument/2006/relationships/image" Target="../media/image88.svg"/><Relationship Id="rId22" Type="http://schemas.openxmlformats.org/officeDocument/2006/relationships/image" Target="../media/image170.svg"/><Relationship Id="rId27"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6.sv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49.png"/><Relationship Id="rId5" Type="http://schemas.openxmlformats.org/officeDocument/2006/relationships/image" Target="../media/image164.sv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8.xml"/><Relationship Id="rId7" Type="http://schemas.openxmlformats.org/officeDocument/2006/relationships/image" Target="../media/image99.svg"/><Relationship Id="rId12" Type="http://schemas.openxmlformats.org/officeDocument/2006/relationships/image" Target="../media/image87.jpe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51.png"/><Relationship Id="rId11" Type="http://schemas.openxmlformats.org/officeDocument/2006/relationships/image" Target="../media/image176.svg"/><Relationship Id="rId5" Type="http://schemas.openxmlformats.org/officeDocument/2006/relationships/image" Target="../media/image164.svg"/><Relationship Id="rId10" Type="http://schemas.openxmlformats.org/officeDocument/2006/relationships/image" Target="../media/image86.png"/><Relationship Id="rId4" Type="http://schemas.openxmlformats.org/officeDocument/2006/relationships/image" Target="../media/image79.png"/><Relationship Id="rId9" Type="http://schemas.openxmlformats.org/officeDocument/2006/relationships/image" Target="../media/image8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08.svg"/><Relationship Id="rId18" Type="http://schemas.openxmlformats.org/officeDocument/2006/relationships/image" Target="../media/image91.png"/><Relationship Id="rId26" Type="http://schemas.openxmlformats.org/officeDocument/2006/relationships/image" Target="../media/image48.png"/><Relationship Id="rId3" Type="http://schemas.openxmlformats.org/officeDocument/2006/relationships/tags" Target="../tags/tag112.xml"/><Relationship Id="rId21" Type="http://schemas.openxmlformats.org/officeDocument/2006/relationships/image" Target="../media/image185.svg"/><Relationship Id="rId7" Type="http://schemas.openxmlformats.org/officeDocument/2006/relationships/tags" Target="../tags/tag116.xml"/><Relationship Id="rId12" Type="http://schemas.openxmlformats.org/officeDocument/2006/relationships/image" Target="../media/image89.png"/><Relationship Id="rId17" Type="http://schemas.openxmlformats.org/officeDocument/2006/relationships/image" Target="../media/image181.svg"/><Relationship Id="rId25" Type="http://schemas.openxmlformats.org/officeDocument/2006/relationships/image" Target="../media/image114.svg"/><Relationship Id="rId2" Type="http://schemas.openxmlformats.org/officeDocument/2006/relationships/tags" Target="../tags/tag111.xml"/><Relationship Id="rId16" Type="http://schemas.openxmlformats.org/officeDocument/2006/relationships/image" Target="../media/image90.png"/><Relationship Id="rId20" Type="http://schemas.openxmlformats.org/officeDocument/2006/relationships/image" Target="../media/image92.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179.svg"/><Relationship Id="rId24" Type="http://schemas.openxmlformats.org/officeDocument/2006/relationships/image" Target="../media/image94.png"/><Relationship Id="rId5" Type="http://schemas.openxmlformats.org/officeDocument/2006/relationships/tags" Target="../tags/tag114.xml"/><Relationship Id="rId15" Type="http://schemas.openxmlformats.org/officeDocument/2006/relationships/image" Target="../media/image74.svg"/><Relationship Id="rId23" Type="http://schemas.openxmlformats.org/officeDocument/2006/relationships/image" Target="../media/image186.svg"/><Relationship Id="rId10" Type="http://schemas.openxmlformats.org/officeDocument/2006/relationships/image" Target="../media/image88.png"/><Relationship Id="rId19" Type="http://schemas.openxmlformats.org/officeDocument/2006/relationships/image" Target="../media/image183.svg"/><Relationship Id="rId4" Type="http://schemas.openxmlformats.org/officeDocument/2006/relationships/tags" Target="../tags/tag113.xml"/><Relationship Id="rId9" Type="http://schemas.openxmlformats.org/officeDocument/2006/relationships/notesSlide" Target="../notesSlides/notesSlide11.xml"/><Relationship Id="rId14" Type="http://schemas.openxmlformats.org/officeDocument/2006/relationships/image" Target="../media/image44.png"/><Relationship Id="rId22" Type="http://schemas.openxmlformats.org/officeDocument/2006/relationships/image" Target="../media/image93.png"/><Relationship Id="rId27" Type="http://schemas.openxmlformats.org/officeDocument/2006/relationships/image" Target="../media/image76.svg"/></Relationships>
</file>

<file path=ppt/slides/_rels/slide31.xml.rels><?xml version="1.0" encoding="UTF-8" standalone="yes"?>
<Relationships xmlns="http://schemas.openxmlformats.org/package/2006/relationships"><Relationship Id="rId3" Type="http://schemas.openxmlformats.org/officeDocument/2006/relationships/image" Target="../media/image179.svg"/><Relationship Id="rId2" Type="http://schemas.openxmlformats.org/officeDocument/2006/relationships/image" Target="../media/image88.png"/><Relationship Id="rId1" Type="http://schemas.openxmlformats.org/officeDocument/2006/relationships/slideLayout" Target="../slideLayouts/slideLayout8.xml"/><Relationship Id="rId5" Type="http://schemas.openxmlformats.org/officeDocument/2006/relationships/image" Target="../media/image8.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94.svg"/><Relationship Id="rId3" Type="http://schemas.openxmlformats.org/officeDocument/2006/relationships/image" Target="../media/image179.svg"/><Relationship Id="rId7" Type="http://schemas.openxmlformats.org/officeDocument/2006/relationships/image" Target="../media/image97.jpeg"/><Relationship Id="rId12" Type="http://schemas.openxmlformats.org/officeDocument/2006/relationships/image" Target="../media/image100.png"/><Relationship Id="rId2" Type="http://schemas.openxmlformats.org/officeDocument/2006/relationships/image" Target="../media/image88.png"/><Relationship Id="rId1" Type="http://schemas.openxmlformats.org/officeDocument/2006/relationships/slideLayout" Target="../slideLayouts/slideLayout8.xml"/><Relationship Id="rId6" Type="http://schemas.openxmlformats.org/officeDocument/2006/relationships/image" Target="../media/image96.png"/><Relationship Id="rId11" Type="http://schemas.openxmlformats.org/officeDocument/2006/relationships/image" Target="../media/image192.svg"/><Relationship Id="rId5" Type="http://schemas.openxmlformats.org/officeDocument/2006/relationships/image" Target="../media/image118.svg"/><Relationship Id="rId10" Type="http://schemas.openxmlformats.org/officeDocument/2006/relationships/image" Target="../media/image99.png"/><Relationship Id="rId4" Type="http://schemas.openxmlformats.org/officeDocument/2006/relationships/image" Target="../media/image95.png"/><Relationship Id="rId9" Type="http://schemas.openxmlformats.org/officeDocument/2006/relationships/image" Target="../media/image190.sv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74.svg"/><Relationship Id="rId18" Type="http://schemas.openxmlformats.org/officeDocument/2006/relationships/image" Target="../media/image102.png"/><Relationship Id="rId26" Type="http://schemas.microsoft.com/office/2018/10/relationships/comments" Target="../comments/modernComment_148_84899D13.xml"/><Relationship Id="rId3" Type="http://schemas.openxmlformats.org/officeDocument/2006/relationships/tags" Target="../tags/tag119.xml"/><Relationship Id="rId21" Type="http://schemas.openxmlformats.org/officeDocument/2006/relationships/image" Target="../media/image200.svg"/><Relationship Id="rId7" Type="http://schemas.openxmlformats.org/officeDocument/2006/relationships/slideLayout" Target="../slideLayouts/slideLayout8.xml"/><Relationship Id="rId12" Type="http://schemas.openxmlformats.org/officeDocument/2006/relationships/image" Target="../media/image44.png"/><Relationship Id="rId17" Type="http://schemas.openxmlformats.org/officeDocument/2006/relationships/image" Target="../media/image196.svg"/><Relationship Id="rId25" Type="http://schemas.openxmlformats.org/officeDocument/2006/relationships/image" Target="../media/image76.svg"/><Relationship Id="rId2" Type="http://schemas.openxmlformats.org/officeDocument/2006/relationships/tags" Target="../tags/tag118.xml"/><Relationship Id="rId16" Type="http://schemas.openxmlformats.org/officeDocument/2006/relationships/image" Target="../media/image101.png"/><Relationship Id="rId20" Type="http://schemas.openxmlformats.org/officeDocument/2006/relationships/image" Target="../media/image103.pn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88.svg"/><Relationship Id="rId24" Type="http://schemas.openxmlformats.org/officeDocument/2006/relationships/image" Target="../media/image48.png"/><Relationship Id="rId5" Type="http://schemas.openxmlformats.org/officeDocument/2006/relationships/tags" Target="../tags/tag121.xml"/><Relationship Id="rId15" Type="http://schemas.openxmlformats.org/officeDocument/2006/relationships/image" Target="../media/image94.svg"/><Relationship Id="rId23" Type="http://schemas.openxmlformats.org/officeDocument/2006/relationships/image" Target="../media/image202.svg"/><Relationship Id="rId19" Type="http://schemas.openxmlformats.org/officeDocument/2006/relationships/image" Target="../media/image198.svg"/><Relationship Id="rId4" Type="http://schemas.openxmlformats.org/officeDocument/2006/relationships/tags" Target="../tags/tag120.xml"/><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10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6.sv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49.png"/><Relationship Id="rId5" Type="http://schemas.openxmlformats.org/officeDocument/2006/relationships/image" Target="../media/image196.svg"/><Relationship Id="rId4" Type="http://schemas.openxmlformats.org/officeDocument/2006/relationships/image" Target="../media/image101.png"/></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image" Target="../media/image155.svg"/><Relationship Id="rId12" Type="http://schemas.openxmlformats.org/officeDocument/2006/relationships/image" Target="../media/image107.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72.png"/><Relationship Id="rId11" Type="http://schemas.openxmlformats.org/officeDocument/2006/relationships/image" Target="../media/image106.jpeg"/><Relationship Id="rId5" Type="http://schemas.openxmlformats.org/officeDocument/2006/relationships/image" Target="../media/image196.svg"/><Relationship Id="rId10" Type="http://schemas.openxmlformats.org/officeDocument/2006/relationships/image" Target="../media/image105.png"/><Relationship Id="rId4" Type="http://schemas.openxmlformats.org/officeDocument/2006/relationships/image" Target="../media/image101.png"/><Relationship Id="rId9" Type="http://schemas.openxmlformats.org/officeDocument/2006/relationships/image" Target="../media/image99.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9.svg"/><Relationship Id="rId2" Type="http://schemas.openxmlformats.org/officeDocument/2006/relationships/image" Target="../media/image10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31.svg"/><Relationship Id="rId2" Type="http://schemas.openxmlformats.org/officeDocument/2006/relationships/image" Target="../media/image109.png"/><Relationship Id="rId1" Type="http://schemas.openxmlformats.org/officeDocument/2006/relationships/slideLayout" Target="../slideLayouts/slideLayout10.xml"/><Relationship Id="rId5" Type="http://schemas.openxmlformats.org/officeDocument/2006/relationships/image" Target="../media/image4.svg"/><Relationship Id="rId4" Type="http://schemas.openxmlformats.org/officeDocument/2006/relationships/image" Target="../media/image110.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tags" Target="../tags/tag3.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5.png"/><Relationship Id="rId5" Type="http://schemas.openxmlformats.org/officeDocument/2006/relationships/slideLayout" Target="../slideLayouts/slideLayout8.xml"/><Relationship Id="rId10" Type="http://schemas.openxmlformats.org/officeDocument/2006/relationships/image" Target="../media/image10.svg"/><Relationship Id="rId4" Type="http://schemas.openxmlformats.org/officeDocument/2006/relationships/tags" Target="../tags/tag4.xm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0.png"/><Relationship Id="rId1" Type="http://schemas.openxmlformats.org/officeDocument/2006/relationships/slideLayout" Target="../slideLayouts/slideLayout10.xml"/><Relationship Id="rId5" Type="http://schemas.openxmlformats.org/officeDocument/2006/relationships/image" Target="../media/image231.svg"/><Relationship Id="rId4" Type="http://schemas.openxmlformats.org/officeDocument/2006/relationships/image" Target="../media/image10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1.svg"/><Relationship Id="rId2" Type="http://schemas.openxmlformats.org/officeDocument/2006/relationships/image" Target="../media/image109.png"/><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110.png"/></Relationships>
</file>

<file path=ppt/slides/_rels/slide43.xml.rels><?xml version="1.0" encoding="UTF-8" standalone="yes"?>
<Relationships xmlns="http://schemas.openxmlformats.org/package/2006/relationships"><Relationship Id="rId8" Type="http://schemas.openxmlformats.org/officeDocument/2006/relationships/image" Target="../media/image231.svg"/><Relationship Id="rId3" Type="http://schemas.openxmlformats.org/officeDocument/2006/relationships/image" Target="../media/image112.png"/><Relationship Id="rId7" Type="http://schemas.openxmlformats.org/officeDocument/2006/relationships/image" Target="../media/image109.png"/><Relationship Id="rId2" Type="http://schemas.openxmlformats.org/officeDocument/2006/relationships/image" Target="../media/image111.png"/><Relationship Id="rId1" Type="http://schemas.openxmlformats.org/officeDocument/2006/relationships/slideLayout" Target="../slideLayouts/slideLayout8.xml"/><Relationship Id="rId6" Type="http://schemas.openxmlformats.org/officeDocument/2006/relationships/image" Target="../media/image236.svg"/><Relationship Id="rId5" Type="http://schemas.openxmlformats.org/officeDocument/2006/relationships/image" Target="../media/image113.png"/><Relationship Id="rId4" Type="http://schemas.openxmlformats.org/officeDocument/2006/relationships/image" Target="../media/image234.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238.svg"/><Relationship Id="rId7" Type="http://schemas.openxmlformats.org/officeDocument/2006/relationships/image" Target="../media/image242.svg"/><Relationship Id="rId2" Type="http://schemas.openxmlformats.org/officeDocument/2006/relationships/image" Target="../media/image114.png"/><Relationship Id="rId1" Type="http://schemas.openxmlformats.org/officeDocument/2006/relationships/slideLayout" Target="../slideLayouts/slideLayout8.xml"/><Relationship Id="rId6" Type="http://schemas.openxmlformats.org/officeDocument/2006/relationships/image" Target="../media/image116.png"/><Relationship Id="rId11" Type="http://schemas.openxmlformats.org/officeDocument/2006/relationships/image" Target="../media/image231.svg"/><Relationship Id="rId5" Type="http://schemas.openxmlformats.org/officeDocument/2006/relationships/image" Target="../media/image240.svg"/><Relationship Id="rId10" Type="http://schemas.openxmlformats.org/officeDocument/2006/relationships/image" Target="../media/image109.png"/><Relationship Id="rId4" Type="http://schemas.openxmlformats.org/officeDocument/2006/relationships/image" Target="../media/image115.png"/><Relationship Id="rId9" Type="http://schemas.openxmlformats.org/officeDocument/2006/relationships/image" Target="../media/image244.svg"/></Relationships>
</file>

<file path=ppt/slides/_rels/slide4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246.svg"/><Relationship Id="rId7" Type="http://schemas.openxmlformats.org/officeDocument/2006/relationships/image" Target="../media/image231.svg"/><Relationship Id="rId2" Type="http://schemas.openxmlformats.org/officeDocument/2006/relationships/image" Target="../media/image118.png"/><Relationship Id="rId1" Type="http://schemas.openxmlformats.org/officeDocument/2006/relationships/slideLayout" Target="../slideLayouts/slideLayout8.xml"/><Relationship Id="rId6" Type="http://schemas.openxmlformats.org/officeDocument/2006/relationships/image" Target="../media/image109.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4.svg"/></Relationships>
</file>

<file path=ppt/slides/_rels/slide47.xml.rels><?xml version="1.0" encoding="UTF-8" standalone="yes"?>
<Relationships xmlns="http://schemas.openxmlformats.org/package/2006/relationships"><Relationship Id="rId3" Type="http://schemas.openxmlformats.org/officeDocument/2006/relationships/image" Target="../media/image250.svg"/><Relationship Id="rId2" Type="http://schemas.openxmlformats.org/officeDocument/2006/relationships/image" Target="../media/image121.png"/><Relationship Id="rId1" Type="http://schemas.openxmlformats.org/officeDocument/2006/relationships/slideLayout" Target="../slideLayouts/slideLayout8.xml"/><Relationship Id="rId5" Type="http://schemas.openxmlformats.org/officeDocument/2006/relationships/image" Target="../media/image231.svg"/><Relationship Id="rId4" Type="http://schemas.openxmlformats.org/officeDocument/2006/relationships/image" Target="../media/image109.png"/></Relationships>
</file>

<file path=ppt/slides/_rels/slide4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252.svg"/><Relationship Id="rId7" Type="http://schemas.openxmlformats.org/officeDocument/2006/relationships/image" Target="../media/image125.png"/><Relationship Id="rId2" Type="http://schemas.openxmlformats.org/officeDocument/2006/relationships/image" Target="../media/image122.png"/><Relationship Id="rId1" Type="http://schemas.openxmlformats.org/officeDocument/2006/relationships/slideLayout" Target="../slideLayouts/slideLayout8.xml"/><Relationship Id="rId6" Type="http://schemas.openxmlformats.org/officeDocument/2006/relationships/image" Target="../media/image124.png"/><Relationship Id="rId11" Type="http://schemas.openxmlformats.org/officeDocument/2006/relationships/image" Target="../media/image4.svg"/><Relationship Id="rId5" Type="http://schemas.openxmlformats.org/officeDocument/2006/relationships/image" Target="../media/image254.svg"/><Relationship Id="rId10" Type="http://schemas.openxmlformats.org/officeDocument/2006/relationships/image" Target="../media/image110.png"/><Relationship Id="rId4" Type="http://schemas.openxmlformats.org/officeDocument/2006/relationships/image" Target="../media/image123.png"/><Relationship Id="rId9" Type="http://schemas.openxmlformats.org/officeDocument/2006/relationships/image" Target="../media/image231.svg"/></Relationships>
</file>

<file path=ppt/slides/_rels/slide49.xml.rels><?xml version="1.0" encoding="UTF-8" standalone="yes"?>
<Relationships xmlns="http://schemas.openxmlformats.org/package/2006/relationships"><Relationship Id="rId3" Type="http://schemas.openxmlformats.org/officeDocument/2006/relationships/image" Target="../media/image246.svg"/><Relationship Id="rId7" Type="http://schemas.openxmlformats.org/officeDocument/2006/relationships/image" Target="../media/image4.svg"/><Relationship Id="rId2" Type="http://schemas.openxmlformats.org/officeDocument/2006/relationships/image" Target="../media/image118.png"/><Relationship Id="rId1" Type="http://schemas.openxmlformats.org/officeDocument/2006/relationships/slideLayout" Target="../slideLayouts/slideLayout8.xml"/><Relationship Id="rId6" Type="http://schemas.openxmlformats.org/officeDocument/2006/relationships/image" Target="../media/image127.png"/><Relationship Id="rId5" Type="http://schemas.openxmlformats.org/officeDocument/2006/relationships/image" Target="../media/image258.svg"/><Relationship Id="rId4" Type="http://schemas.openxmlformats.org/officeDocument/2006/relationships/image" Target="../media/image126.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3" Type="http://schemas.openxmlformats.org/officeDocument/2006/relationships/tags" Target="../tags/tag7.xml"/><Relationship Id="rId7" Type="http://schemas.openxmlformats.org/officeDocument/2006/relationships/image" Target="../media/image3.png"/><Relationship Id="rId12" Type="http://schemas.openxmlformats.org/officeDocument/2006/relationships/image" Target="../media/image17.svg"/><Relationship Id="rId2" Type="http://schemas.openxmlformats.org/officeDocument/2006/relationships/tags" Target="../tags/tag6.xml"/><Relationship Id="rId16" Type="http://schemas.openxmlformats.org/officeDocument/2006/relationships/image" Target="../media/image21.svg"/><Relationship Id="rId1" Type="http://schemas.openxmlformats.org/officeDocument/2006/relationships/tags" Target="../tags/tag5.xml"/><Relationship Id="rId6" Type="http://schemas.openxmlformats.org/officeDocument/2006/relationships/notesSlide" Target="../notesSlides/notesSlide2.xml"/><Relationship Id="rId11" Type="http://schemas.openxmlformats.org/officeDocument/2006/relationships/image" Target="../media/image8.png"/><Relationship Id="rId5" Type="http://schemas.openxmlformats.org/officeDocument/2006/relationships/slideLayout" Target="../slideLayouts/slideLayout8.xml"/><Relationship Id="rId1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tags" Target="../tags/tag8.xml"/><Relationship Id="rId9" Type="http://schemas.openxmlformats.org/officeDocument/2006/relationships/image" Target="../media/image7.png"/><Relationship Id="rId14" Type="http://schemas.openxmlformats.org/officeDocument/2006/relationships/image" Target="../media/image19.svg"/></Relationships>
</file>

<file path=ppt/slides/_rels/slide50.xml.rels><?xml version="1.0" encoding="UTF-8" standalone="yes"?>
<Relationships xmlns="http://schemas.openxmlformats.org/package/2006/relationships"><Relationship Id="rId3" Type="http://schemas.openxmlformats.org/officeDocument/2006/relationships/image" Target="../media/image252.svg"/><Relationship Id="rId7" Type="http://schemas.openxmlformats.org/officeDocument/2006/relationships/image" Target="../media/image4.svg"/><Relationship Id="rId2" Type="http://schemas.openxmlformats.org/officeDocument/2006/relationships/image" Target="../media/image122.png"/><Relationship Id="rId1" Type="http://schemas.openxmlformats.org/officeDocument/2006/relationships/slideLayout" Target="../slideLayouts/slideLayout8.xml"/><Relationship Id="rId6" Type="http://schemas.openxmlformats.org/officeDocument/2006/relationships/image" Target="../media/image127.png"/><Relationship Id="rId5" Type="http://schemas.openxmlformats.org/officeDocument/2006/relationships/image" Target="../media/image231.svg"/><Relationship Id="rId4" Type="http://schemas.openxmlformats.org/officeDocument/2006/relationships/image" Target="../media/image109.png"/></Relationships>
</file>

<file path=ppt/slides/_rels/slide51.xml.rels><?xml version="1.0" encoding="UTF-8" standalone="yes"?>
<Relationships xmlns="http://schemas.openxmlformats.org/package/2006/relationships"><Relationship Id="rId3" Type="http://schemas.openxmlformats.org/officeDocument/2006/relationships/image" Target="../media/image231.svg"/><Relationship Id="rId2" Type="http://schemas.openxmlformats.org/officeDocument/2006/relationships/image" Target="../media/image10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8.xml"/><Relationship Id="rId10" Type="http://schemas.openxmlformats.org/officeDocument/2006/relationships/image" Target="../media/image10.svg"/><Relationship Id="rId4" Type="http://schemas.openxmlformats.org/officeDocument/2006/relationships/tags" Target="../tags/tag12.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5.svg"/><Relationship Id="rId18" Type="http://schemas.openxmlformats.org/officeDocument/2006/relationships/hyperlink" Target="https://www.dailymotion.com/video/x84decq" TargetMode="External"/><Relationship Id="rId3" Type="http://schemas.openxmlformats.org/officeDocument/2006/relationships/tags" Target="../tags/tag15.xml"/><Relationship Id="rId21" Type="http://schemas.microsoft.com/office/2018/10/relationships/comments" Target="../comments/modernComment_12D_1E28A4.xml"/><Relationship Id="rId7" Type="http://schemas.openxmlformats.org/officeDocument/2006/relationships/tags" Target="../tags/tag19.xml"/><Relationship Id="rId12" Type="http://schemas.openxmlformats.org/officeDocument/2006/relationships/image" Target="../media/image12.png"/><Relationship Id="rId17" Type="http://schemas.openxmlformats.org/officeDocument/2006/relationships/image" Target="../media/image8.svg"/><Relationship Id="rId2" Type="http://schemas.openxmlformats.org/officeDocument/2006/relationships/tags" Target="../tags/tag14.xml"/><Relationship Id="rId16" Type="http://schemas.openxmlformats.org/officeDocument/2006/relationships/image" Target="../media/image3.png"/><Relationship Id="rId20" Type="http://schemas.openxmlformats.org/officeDocument/2006/relationships/image" Target="../media/image10.sv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3.svg"/><Relationship Id="rId5" Type="http://schemas.openxmlformats.org/officeDocument/2006/relationships/tags" Target="../tags/tag17.xml"/><Relationship Id="rId15" Type="http://schemas.openxmlformats.org/officeDocument/2006/relationships/image" Target="../media/image27.svg"/><Relationship Id="rId19" Type="http://schemas.openxmlformats.org/officeDocument/2006/relationships/image" Target="../media/image4.png"/><Relationship Id="rId4" Type="http://schemas.openxmlformats.org/officeDocument/2006/relationships/tags" Target="../tags/tag16.xml"/><Relationship Id="rId9" Type="http://schemas.openxmlformats.org/officeDocument/2006/relationships/image" Target="../media/image11.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6.png"/><Relationship Id="rId18" Type="http://schemas.openxmlformats.org/officeDocument/2006/relationships/image" Target="../media/image37.sv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31.svg"/><Relationship Id="rId17" Type="http://schemas.openxmlformats.org/officeDocument/2006/relationships/image" Target="../media/image18.png"/><Relationship Id="rId2" Type="http://schemas.openxmlformats.org/officeDocument/2006/relationships/tags" Target="../tags/tag21.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5.png"/><Relationship Id="rId5" Type="http://schemas.openxmlformats.org/officeDocument/2006/relationships/tags" Target="../tags/tag24.xml"/><Relationship Id="rId15" Type="http://schemas.openxmlformats.org/officeDocument/2006/relationships/image" Target="../media/image17.png"/><Relationship Id="rId10" Type="http://schemas.openxmlformats.org/officeDocument/2006/relationships/image" Target="../media/image29.svg"/><Relationship Id="rId19" Type="http://schemas.openxmlformats.org/officeDocument/2006/relationships/image" Target="../media/image19.png"/><Relationship Id="rId4" Type="http://schemas.openxmlformats.org/officeDocument/2006/relationships/tags" Target="../tags/tag23.xml"/><Relationship Id="rId9" Type="http://schemas.openxmlformats.org/officeDocument/2006/relationships/image" Target="../media/image14.png"/><Relationship Id="rId14"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9" Type="http://schemas.openxmlformats.org/officeDocument/2006/relationships/image" Target="../media/image23.png"/><Relationship Id="rId3" Type="http://schemas.openxmlformats.org/officeDocument/2006/relationships/tags" Target="../tags/tag29.xml"/><Relationship Id="rId21" Type="http://schemas.openxmlformats.org/officeDocument/2006/relationships/tags" Target="../tags/tag47.xml"/><Relationship Id="rId34" Type="http://schemas.openxmlformats.org/officeDocument/2006/relationships/image" Target="../media/image41.svg"/><Relationship Id="rId42" Type="http://schemas.openxmlformats.org/officeDocument/2006/relationships/image" Target="../media/image49.sv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38" Type="http://schemas.openxmlformats.org/officeDocument/2006/relationships/image" Target="../media/image45.svg"/><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41" Type="http://schemas.openxmlformats.org/officeDocument/2006/relationships/image" Target="../media/image24.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image" Target="../media/image20.png"/><Relationship Id="rId37" Type="http://schemas.openxmlformats.org/officeDocument/2006/relationships/image" Target="../media/image22.png"/><Relationship Id="rId40" Type="http://schemas.openxmlformats.org/officeDocument/2006/relationships/image" Target="../media/image47.svg"/><Relationship Id="rId45" Type="http://schemas.microsoft.com/office/2018/10/relationships/comments" Target="../comments/modernComment_136_9393CAB2.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36" Type="http://schemas.openxmlformats.org/officeDocument/2006/relationships/image" Target="../media/image43.svg"/><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notesSlide" Target="../notesSlides/notesSlide4.xml"/><Relationship Id="rId44" Type="http://schemas.openxmlformats.org/officeDocument/2006/relationships/image" Target="../media/image51.sv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slideLayout" Target="../slideLayouts/slideLayout8.xml"/><Relationship Id="rId35" Type="http://schemas.openxmlformats.org/officeDocument/2006/relationships/image" Target="../media/image21.png"/><Relationship Id="rId4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F5A36-87F8-437F-BA12-EC629D69E5DD}"/>
              </a:ext>
            </a:extLst>
          </p:cNvPr>
          <p:cNvSpPr>
            <a:spLocks noGrp="1"/>
          </p:cNvSpPr>
          <p:nvPr>
            <p:ph type="ctrTitle"/>
          </p:nvPr>
        </p:nvSpPr>
        <p:spPr>
          <a:xfrm>
            <a:off x="596664" y="2345369"/>
            <a:ext cx="10800000" cy="1800000"/>
          </a:xfrm>
        </p:spPr>
        <p:txBody>
          <a:bodyPr/>
          <a:lstStyle/>
          <a:p>
            <a:pPr algn="ctr"/>
            <a:r>
              <a:rPr lang="fr-FR" dirty="0"/>
              <a:t>Révision du Plan Climat de la Ville de Paris</a:t>
            </a:r>
            <a:br>
              <a:rPr lang="fr-FR" dirty="0"/>
            </a:br>
            <a:r>
              <a:rPr lang="fr-FR" dirty="0"/>
              <a:t/>
            </a:r>
            <a:br>
              <a:rPr lang="fr-FR" dirty="0"/>
            </a:br>
            <a:r>
              <a:rPr lang="fr-FR" sz="2800" dirty="0" smtClean="0"/>
              <a:t>Présentation aux Conseils de quartier </a:t>
            </a:r>
            <a:br>
              <a:rPr lang="fr-FR" sz="2800" dirty="0" smtClean="0"/>
            </a:br>
            <a:r>
              <a:rPr lang="fr-FR" sz="2800" dirty="0" smtClean="0"/>
              <a:t>du 14</a:t>
            </a:r>
            <a:r>
              <a:rPr lang="fr-FR" sz="2800" baseline="30000" dirty="0" smtClean="0"/>
              <a:t>e</a:t>
            </a:r>
            <a:r>
              <a:rPr lang="fr-FR" sz="2800" dirty="0" smtClean="0"/>
              <a:t> arrondissement </a:t>
            </a:r>
            <a:endParaRPr lang="fr-FR" dirty="0"/>
          </a:p>
        </p:txBody>
      </p:sp>
      <p:sp>
        <p:nvSpPr>
          <p:cNvPr id="3" name="Sous-titre 2">
            <a:extLst>
              <a:ext uri="{FF2B5EF4-FFF2-40B4-BE49-F238E27FC236}">
                <a16:creationId xmlns:a16="http://schemas.microsoft.com/office/drawing/2014/main" id="{3F17CF64-5167-4A52-B674-CC42E367BEF3}"/>
              </a:ext>
            </a:extLst>
          </p:cNvPr>
          <p:cNvSpPr>
            <a:spLocks noGrp="1"/>
          </p:cNvSpPr>
          <p:nvPr>
            <p:ph type="subTitle" idx="1"/>
          </p:nvPr>
        </p:nvSpPr>
        <p:spPr>
          <a:xfrm>
            <a:off x="596664" y="5269522"/>
            <a:ext cx="10800000" cy="720000"/>
          </a:xfrm>
        </p:spPr>
        <p:txBody>
          <a:bodyPr/>
          <a:lstStyle/>
          <a:p>
            <a:r>
              <a:rPr lang="fr-FR" dirty="0" smtClean="0">
                <a:solidFill>
                  <a:srgbClr val="52AE32"/>
                </a:solidFill>
              </a:rPr>
              <a:t>7 novembre 2022</a:t>
            </a:r>
            <a:endParaRPr lang="fr-FR" dirty="0">
              <a:solidFill>
                <a:srgbClr val="52AE32"/>
              </a:solidFill>
            </a:endParaRPr>
          </a:p>
        </p:txBody>
      </p:sp>
    </p:spTree>
    <p:extLst>
      <p:ext uri="{BB962C8B-B14F-4D97-AF65-F5344CB8AC3E}">
        <p14:creationId xmlns:p14="http://schemas.microsoft.com/office/powerpoint/2010/main" val="344282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10</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Rentrer dans le vif du sujet : comprendre l’empreinte carbone de Paris</a:t>
            </a:r>
          </a:p>
        </p:txBody>
      </p:sp>
      <p:sp>
        <p:nvSpPr>
          <p:cNvPr id="8" name="Espace réservé du texte 7">
            <a:extLst>
              <a:ext uri="{FF2B5EF4-FFF2-40B4-BE49-F238E27FC236}">
                <a16:creationId xmlns:a16="http://schemas.microsoft.com/office/drawing/2014/main" id="{75F80D6D-CC1A-E3AF-617B-B0B6D19FCA20}"/>
              </a:ext>
            </a:extLst>
          </p:cNvPr>
          <p:cNvSpPr>
            <a:spLocks noGrp="1"/>
          </p:cNvSpPr>
          <p:nvPr>
            <p:ph type="body" sz="quarter" idx="13"/>
            <p:custDataLst>
              <p:tags r:id="rId4"/>
            </p:custDataLst>
          </p:nvPr>
        </p:nvSpPr>
        <p:spPr>
          <a:xfrm>
            <a:off x="590322" y="1008541"/>
            <a:ext cx="5505678" cy="3582326"/>
          </a:xfrm>
        </p:spPr>
        <p:txBody>
          <a:bodyPr/>
          <a:lstStyle/>
          <a:p>
            <a:pPr marL="12700" marR="5080" algn="l">
              <a:lnSpc>
                <a:spcPct val="153300"/>
              </a:lnSpc>
              <a:spcBef>
                <a:spcPts val="100"/>
              </a:spcBef>
              <a:tabLst>
                <a:tab pos="297815" algn="l"/>
                <a:tab pos="298450" algn="l"/>
              </a:tabLst>
            </a:pPr>
            <a:r>
              <a:rPr lang="fr-FR" sz="1100" b="1">
                <a:latin typeface="+mj-lt"/>
              </a:rPr>
              <a:t>2 entités sont à considérer : </a:t>
            </a:r>
          </a:p>
        </p:txBody>
      </p:sp>
      <p:grpSp>
        <p:nvGrpSpPr>
          <p:cNvPr id="9" name="Groupe 8">
            <a:extLst>
              <a:ext uri="{FF2B5EF4-FFF2-40B4-BE49-F238E27FC236}">
                <a16:creationId xmlns:a16="http://schemas.microsoft.com/office/drawing/2014/main" id="{57C57EFB-509F-9282-1B9A-EF30708D5711}"/>
              </a:ext>
            </a:extLst>
          </p:cNvPr>
          <p:cNvGrpSpPr/>
          <p:nvPr/>
        </p:nvGrpSpPr>
        <p:grpSpPr>
          <a:xfrm>
            <a:off x="742784" y="3606537"/>
            <a:ext cx="3353870" cy="1968660"/>
            <a:chOff x="5800762" y="3460458"/>
            <a:chExt cx="3353870" cy="1968660"/>
          </a:xfrm>
        </p:grpSpPr>
        <p:sp>
          <p:nvSpPr>
            <p:cNvPr id="10" name="Rectangle 9">
              <a:extLst>
                <a:ext uri="{FF2B5EF4-FFF2-40B4-BE49-F238E27FC236}">
                  <a16:creationId xmlns:a16="http://schemas.microsoft.com/office/drawing/2014/main" id="{0442A7C9-B6E6-B327-613C-2B245B1ABBC1}"/>
                </a:ext>
              </a:extLst>
            </p:cNvPr>
            <p:cNvSpPr/>
            <p:nvPr/>
          </p:nvSpPr>
          <p:spPr>
            <a:xfrm>
              <a:off x="5986955" y="3786328"/>
              <a:ext cx="3167677" cy="1642790"/>
            </a:xfrm>
            <a:prstGeom prst="rect">
              <a:avLst/>
            </a:prstGeom>
            <a:solidFill>
              <a:srgbClr val="52AE32"/>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algn="just"/>
              <a:r>
                <a:rPr lang="fr-FR" sz="900">
                  <a:solidFill>
                    <a:schemeClr val="bg1"/>
                  </a:solidFill>
                </a:rPr>
                <a:t>            Paris est un territoire urbain dense qui fait appel à la contribution de secteurs situés partout en France et dans le monde. L’empreinte carbone de la Capitale dépasse donc largement les activités de la ville intramuros. Agir sur l’impact de Paris sur le climat, c’est donc nécessairement adopter une focale plus large et intégrer l’ensemble du spectre d’émissions générées par le fonctionnement de Paris au quotidien.</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1" name="Ellipse 10">
              <a:extLst>
                <a:ext uri="{FF2B5EF4-FFF2-40B4-BE49-F238E27FC236}">
                  <a16:creationId xmlns:a16="http://schemas.microsoft.com/office/drawing/2014/main" id="{22B14F2F-5453-759A-B3BA-27E5D7115D4A}"/>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2" name="Graphique 11" descr="Informations contour">
              <a:extLst>
                <a:ext uri="{FF2B5EF4-FFF2-40B4-BE49-F238E27FC236}">
                  <a16:creationId xmlns:a16="http://schemas.microsoft.com/office/drawing/2014/main" id="{322B652B-D356-CABC-88A1-71471380701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25731" y="3485427"/>
              <a:ext cx="588819" cy="588819"/>
            </a:xfrm>
            <a:prstGeom prst="rect">
              <a:avLst/>
            </a:prstGeom>
          </p:spPr>
        </p:pic>
      </p:grpSp>
      <p:sp>
        <p:nvSpPr>
          <p:cNvPr id="2" name="Espace réservé du texte 7">
            <a:extLst>
              <a:ext uri="{FF2B5EF4-FFF2-40B4-BE49-F238E27FC236}">
                <a16:creationId xmlns:a16="http://schemas.microsoft.com/office/drawing/2014/main" id="{4F3CD801-5984-0BEC-A9A5-51D061242587}"/>
              </a:ext>
            </a:extLst>
          </p:cNvPr>
          <p:cNvSpPr txBox="1">
            <a:spLocks/>
          </p:cNvSpPr>
          <p:nvPr>
            <p:custDataLst>
              <p:tags r:id="rId5"/>
            </p:custDataLst>
          </p:nvPr>
        </p:nvSpPr>
        <p:spPr>
          <a:xfrm>
            <a:off x="590322" y="1352352"/>
            <a:ext cx="4568351" cy="3582326"/>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marR="5080" lvl="2" indent="-176213">
              <a:lnSpc>
                <a:spcPct val="153300"/>
              </a:lnSpc>
              <a:spcBef>
                <a:spcPts val="100"/>
              </a:spcBef>
              <a:buFont typeface="Arial" panose="020B0604020202020204" pitchFamily="34" charset="0"/>
              <a:buChar char="•"/>
              <a:tabLst>
                <a:tab pos="297815" algn="l"/>
                <a:tab pos="298450" algn="l"/>
              </a:tabLst>
            </a:pPr>
            <a:r>
              <a:rPr lang="fr-FR" sz="1100" b="1" u="sng">
                <a:latin typeface="+mj-lt"/>
              </a:rPr>
              <a:t>Les émissions locales</a:t>
            </a:r>
            <a:r>
              <a:rPr lang="fr-FR" sz="1100">
                <a:latin typeface="+mj-lt"/>
              </a:rPr>
              <a:t> (5,3 millions de tonnes de CO</a:t>
            </a:r>
            <a:r>
              <a:rPr lang="fr-FR" sz="1100" baseline="-25000">
                <a:latin typeface="+mj-lt"/>
              </a:rPr>
              <a:t>2</a:t>
            </a:r>
            <a:r>
              <a:rPr lang="fr-FR" sz="1100">
                <a:latin typeface="+mj-lt"/>
              </a:rPr>
              <a:t>) qui correspondent aux émissions directes réalisés dans les limites administratives de la capitale (bâtiments, transports, émissions liées aux déchets…)</a:t>
            </a:r>
          </a:p>
          <a:p>
            <a:pPr marL="176213" marR="5080" lvl="2" indent="-176213">
              <a:lnSpc>
                <a:spcPct val="153300"/>
              </a:lnSpc>
              <a:spcBef>
                <a:spcPts val="100"/>
              </a:spcBef>
              <a:buFont typeface="Arial" panose="020B0604020202020204" pitchFamily="34" charset="0"/>
              <a:buChar char="•"/>
              <a:tabLst>
                <a:tab pos="297815" algn="l"/>
                <a:tab pos="298450" algn="l"/>
              </a:tabLst>
            </a:pPr>
            <a:r>
              <a:rPr lang="fr-FR" sz="1100" b="1" u="sng">
                <a:latin typeface="+mj-lt"/>
              </a:rPr>
              <a:t>L’empreinte carbone hors territoire </a:t>
            </a:r>
            <a:r>
              <a:rPr lang="fr-FR" sz="1100">
                <a:latin typeface="+mj-lt"/>
              </a:rPr>
              <a:t>(16,4 millions tonnes de CO</a:t>
            </a:r>
            <a:r>
              <a:rPr lang="fr-FR" sz="1100" baseline="-25000">
                <a:latin typeface="+mj-lt"/>
              </a:rPr>
              <a:t>2</a:t>
            </a:r>
            <a:r>
              <a:rPr lang="fr-FR" sz="1100">
                <a:latin typeface="+mj-lt"/>
              </a:rPr>
              <a:t>) qui regroupe l’activité de l’ensemble des secteurs qui permettent à Paris de « tourner » au quotidien (alimentation, construction, transports extramuros)</a:t>
            </a:r>
          </a:p>
        </p:txBody>
      </p:sp>
      <p:pic>
        <p:nvPicPr>
          <p:cNvPr id="5" name="Image 4">
            <a:extLst>
              <a:ext uri="{FF2B5EF4-FFF2-40B4-BE49-F238E27FC236}">
                <a16:creationId xmlns:a16="http://schemas.microsoft.com/office/drawing/2014/main" id="{0A4829E8-55ED-FD26-3F5F-52D88E8AB3D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78958" y="1359584"/>
            <a:ext cx="6013938" cy="4660803"/>
          </a:xfrm>
          <a:prstGeom prst="rect">
            <a:avLst/>
          </a:prstGeom>
        </p:spPr>
      </p:pic>
    </p:spTree>
    <p:extLst>
      <p:ext uri="{BB962C8B-B14F-4D97-AF65-F5344CB8AC3E}">
        <p14:creationId xmlns:p14="http://schemas.microsoft.com/office/powerpoint/2010/main" val="117243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11</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Au cœur du Plan Climat : l’objectif de neutralité carbone</a:t>
            </a:r>
          </a:p>
        </p:txBody>
      </p:sp>
      <p:grpSp>
        <p:nvGrpSpPr>
          <p:cNvPr id="7" name="Groupe 6">
            <a:extLst>
              <a:ext uri="{FF2B5EF4-FFF2-40B4-BE49-F238E27FC236}">
                <a16:creationId xmlns:a16="http://schemas.microsoft.com/office/drawing/2014/main" id="{3E9D8BC6-C08C-CFFF-E279-E5416AB1B5A3}"/>
              </a:ext>
            </a:extLst>
          </p:cNvPr>
          <p:cNvGrpSpPr/>
          <p:nvPr/>
        </p:nvGrpSpPr>
        <p:grpSpPr>
          <a:xfrm>
            <a:off x="507777" y="1152055"/>
            <a:ext cx="3353870" cy="2080881"/>
            <a:chOff x="5800762" y="3460458"/>
            <a:chExt cx="3353870" cy="2080881"/>
          </a:xfrm>
        </p:grpSpPr>
        <p:sp>
          <p:nvSpPr>
            <p:cNvPr id="10" name="Rectangle 9">
              <a:extLst>
                <a:ext uri="{FF2B5EF4-FFF2-40B4-BE49-F238E27FC236}">
                  <a16:creationId xmlns:a16="http://schemas.microsoft.com/office/drawing/2014/main" id="{387A1FF9-0EFC-7F7D-B7B8-A6C754E5C341}"/>
                </a:ext>
              </a:extLst>
            </p:cNvPr>
            <p:cNvSpPr/>
            <p:nvPr/>
          </p:nvSpPr>
          <p:spPr>
            <a:xfrm>
              <a:off x="5986955" y="3786329"/>
              <a:ext cx="3167677" cy="1755010"/>
            </a:xfrm>
            <a:prstGeom prst="rect">
              <a:avLst/>
            </a:prstGeom>
            <a:solidFill>
              <a:srgbClr val="52AE32"/>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algn="just"/>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0">
                  <a:solidFill>
                    <a:srgbClr val="FFFFFF"/>
                  </a:solidFill>
                </a:rPr>
                <a:t>La neutralité carbone constitue l’un des objectifs fondamentaux de l’Accord de Paris sur le climat. Elle consiste à atteindre « zéro émission nette » de gaz à effet de serre pour l’ensemble des activités qui se déroulent sur son territoire. Cela implique, d’ici à 2050, d’atteindre un équilibre entre la capacité d’absorption naturelle des gaz à effet de serre de notre écosystème terre et les émissions incompressibles issues des activités humaines.</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2" name="Ellipse 11">
              <a:extLst>
                <a:ext uri="{FF2B5EF4-FFF2-40B4-BE49-F238E27FC236}">
                  <a16:creationId xmlns:a16="http://schemas.microsoft.com/office/drawing/2014/main" id="{E02028BD-EEBA-DF8F-90B0-EC726D90D86E}"/>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4" name="Graphique 13" descr="Informations contour">
              <a:extLst>
                <a:ext uri="{FF2B5EF4-FFF2-40B4-BE49-F238E27FC236}">
                  <a16:creationId xmlns:a16="http://schemas.microsoft.com/office/drawing/2014/main" id="{BAA8CE08-A053-5FB0-E50E-BFAAD682B1A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25731" y="3485427"/>
              <a:ext cx="588819" cy="588819"/>
            </a:xfrm>
            <a:prstGeom prst="rect">
              <a:avLst/>
            </a:prstGeom>
          </p:spPr>
        </p:pic>
      </p:grpSp>
      <p:grpSp>
        <p:nvGrpSpPr>
          <p:cNvPr id="34" name="Groupe 33">
            <a:extLst>
              <a:ext uri="{FF2B5EF4-FFF2-40B4-BE49-F238E27FC236}">
                <a16:creationId xmlns:a16="http://schemas.microsoft.com/office/drawing/2014/main" id="{E30DD35B-B30F-99E8-EE62-1562AFB5015E}"/>
              </a:ext>
            </a:extLst>
          </p:cNvPr>
          <p:cNvGrpSpPr/>
          <p:nvPr/>
        </p:nvGrpSpPr>
        <p:grpSpPr>
          <a:xfrm>
            <a:off x="532746" y="3306938"/>
            <a:ext cx="3353870" cy="2450650"/>
            <a:chOff x="7933007" y="2929424"/>
            <a:chExt cx="3353870" cy="2450650"/>
          </a:xfrm>
        </p:grpSpPr>
        <p:grpSp>
          <p:nvGrpSpPr>
            <p:cNvPr id="19" name="Groupe 18">
              <a:extLst>
                <a:ext uri="{FF2B5EF4-FFF2-40B4-BE49-F238E27FC236}">
                  <a16:creationId xmlns:a16="http://schemas.microsoft.com/office/drawing/2014/main" id="{A365B08C-AEF8-29A2-8983-1F2433CDD417}"/>
                </a:ext>
              </a:extLst>
            </p:cNvPr>
            <p:cNvGrpSpPr/>
            <p:nvPr/>
          </p:nvGrpSpPr>
          <p:grpSpPr>
            <a:xfrm>
              <a:off x="7933007" y="2929424"/>
              <a:ext cx="3353870" cy="2450650"/>
              <a:chOff x="5800762" y="3460458"/>
              <a:chExt cx="3353870" cy="2450650"/>
            </a:xfrm>
          </p:grpSpPr>
          <p:sp>
            <p:nvSpPr>
              <p:cNvPr id="20" name="Rectangle 19">
                <a:extLst>
                  <a:ext uri="{FF2B5EF4-FFF2-40B4-BE49-F238E27FC236}">
                    <a16:creationId xmlns:a16="http://schemas.microsoft.com/office/drawing/2014/main" id="{0A9BCC57-45FA-6DD6-9652-F81D9F42896B}"/>
                  </a:ext>
                </a:extLst>
              </p:cNvPr>
              <p:cNvSpPr/>
              <p:nvPr/>
            </p:nvSpPr>
            <p:spPr>
              <a:xfrm>
                <a:off x="5986955" y="3786329"/>
                <a:ext cx="3167677" cy="2124779"/>
              </a:xfrm>
              <a:prstGeom prst="rect">
                <a:avLst/>
              </a:prstGeom>
              <a:solidFill>
                <a:srgbClr val="035FCC"/>
              </a:solidFill>
              <a:ln w="12700" cap="flat" cmpd="sng" algn="ctr">
                <a:noFill/>
                <a:prstDash val="solid"/>
                <a:miter lim="800000"/>
              </a:ln>
              <a:effectLst/>
            </p:spPr>
            <p:txBody>
              <a:bodyPr rtlCol="0" anchor="ctr"/>
              <a:lstStyle/>
              <a:p>
                <a:endParaRPr lang="fr-FR" sz="900" b="1">
                  <a:solidFill>
                    <a:schemeClr val="bg1"/>
                  </a:solidFill>
                  <a:latin typeface="+mj-lt"/>
                </a:endParaRPr>
              </a:p>
              <a:p>
                <a:endParaRPr lang="fr-FR" sz="900" b="1">
                  <a:solidFill>
                    <a:schemeClr val="bg1"/>
                  </a:solidFill>
                  <a:latin typeface="+mj-lt"/>
                </a:endParaRPr>
              </a:p>
              <a:p>
                <a:r>
                  <a:rPr lang="fr-FR" sz="900" b="1" i="1">
                    <a:solidFill>
                      <a:srgbClr val="FFFFFF"/>
                    </a:solidFill>
                  </a:rPr>
                  <a:t>           Qu’est-ce que la neutralité carbone ? </a:t>
                </a:r>
              </a:p>
              <a:p>
                <a:endParaRPr lang="fr-FR" sz="900" b="1" i="1">
                  <a:solidFill>
                    <a:srgbClr val="FFFFFF"/>
                  </a:solidFill>
                </a:endParaRPr>
              </a:p>
              <a:p>
                <a:r>
                  <a:rPr lang="fr-FR" sz="900" i="1">
                    <a:solidFill>
                      <a:srgbClr val="FFFFFF"/>
                    </a:solidFill>
                  </a:rPr>
                  <a:t>C’est l’objectif de l’Accord de Paris pour limiter au maximum le réchauffement climatique à 1,5°C en 2050. Pour cela, il faut :</a:t>
                </a:r>
              </a:p>
              <a:p>
                <a:endParaRPr lang="fr-FR" sz="100" i="1">
                  <a:solidFill>
                    <a:srgbClr val="FFFFFF"/>
                  </a:solidFill>
                </a:endParaRPr>
              </a:p>
              <a:p>
                <a:pPr marL="171450" indent="-171450">
                  <a:buFont typeface="Arial" panose="020B0604020202020204" pitchFamily="34" charset="0"/>
                  <a:buChar char="•"/>
                </a:pPr>
                <a:r>
                  <a:rPr lang="fr-FR" sz="900" i="1" u="sng">
                    <a:solidFill>
                      <a:srgbClr val="FFFFFF"/>
                    </a:solidFill>
                  </a:rPr>
                  <a:t>Supprimer nos émissions locales :</a:t>
                </a:r>
                <a:r>
                  <a:rPr lang="fr-FR" sz="900" i="1">
                    <a:solidFill>
                      <a:srgbClr val="FFFFFF"/>
                    </a:solidFill>
                  </a:rPr>
                  <a:t> par la rénovation, la fin des véhicules thermiques, la réduction et le tri des déchets.</a:t>
                </a:r>
              </a:p>
              <a:p>
                <a:pPr marL="171450" indent="-171450">
                  <a:buFont typeface="Arial" panose="020B0604020202020204" pitchFamily="34" charset="0"/>
                  <a:buChar char="•"/>
                </a:pPr>
                <a:endParaRPr lang="fr-FR" sz="100" i="1">
                  <a:solidFill>
                    <a:srgbClr val="FFFFFF"/>
                  </a:solidFill>
                </a:endParaRPr>
              </a:p>
              <a:p>
                <a:pPr marL="171450" indent="-171450">
                  <a:buFont typeface="Arial" panose="020B0604020202020204" pitchFamily="34" charset="0"/>
                  <a:buChar char="•"/>
                </a:pPr>
                <a:r>
                  <a:rPr lang="fr-FR" sz="900" i="1" u="sng">
                    <a:solidFill>
                      <a:srgbClr val="FFFFFF"/>
                    </a:solidFill>
                  </a:rPr>
                  <a:t>Limiter au maximum notre empreinte carbone :</a:t>
                </a:r>
                <a:r>
                  <a:rPr lang="fr-FR" sz="900" i="1">
                    <a:solidFill>
                      <a:srgbClr val="FFFFFF"/>
                    </a:solidFill>
                  </a:rPr>
                  <a:t> en agissant sur l’alimentation, les modes de déplacements pour rejoindre et quitter Paris, nos modes de consommation…</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23" name="Ellipse 22">
                <a:extLst>
                  <a:ext uri="{FF2B5EF4-FFF2-40B4-BE49-F238E27FC236}">
                    <a16:creationId xmlns:a16="http://schemas.microsoft.com/office/drawing/2014/main" id="{1D67286C-3968-FC0A-A024-B2E541AFB101}"/>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7" name="Graphique 26" descr="Lumières allumées contour">
              <a:extLst>
                <a:ext uri="{FF2B5EF4-FFF2-40B4-BE49-F238E27FC236}">
                  <a16:creationId xmlns:a16="http://schemas.microsoft.com/office/drawing/2014/main" id="{BA25C5FC-BD32-C7DF-F719-2D6313467BC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027492" y="3025935"/>
              <a:ext cx="458720" cy="458720"/>
            </a:xfrm>
            <a:prstGeom prst="rect">
              <a:avLst/>
            </a:prstGeom>
          </p:spPr>
        </p:pic>
      </p:grpSp>
      <p:grpSp>
        <p:nvGrpSpPr>
          <p:cNvPr id="8" name="Groupe 7">
            <a:extLst>
              <a:ext uri="{FF2B5EF4-FFF2-40B4-BE49-F238E27FC236}">
                <a16:creationId xmlns:a16="http://schemas.microsoft.com/office/drawing/2014/main" id="{06EB14E1-1A43-379D-0496-D249D12D320F}"/>
              </a:ext>
            </a:extLst>
          </p:cNvPr>
          <p:cNvGrpSpPr/>
          <p:nvPr/>
        </p:nvGrpSpPr>
        <p:grpSpPr>
          <a:xfrm>
            <a:off x="4761602" y="1565759"/>
            <a:ext cx="5346244" cy="3753339"/>
            <a:chOff x="4761602" y="1565759"/>
            <a:chExt cx="5346244" cy="3753339"/>
          </a:xfrm>
        </p:grpSpPr>
        <p:pic>
          <p:nvPicPr>
            <p:cNvPr id="2" name="Image 1">
              <a:extLst>
                <a:ext uri="{FF2B5EF4-FFF2-40B4-BE49-F238E27FC236}">
                  <a16:creationId xmlns:a16="http://schemas.microsoft.com/office/drawing/2014/main" id="{3A7FFB21-BE19-A0DD-3EA7-629879134F05}"/>
                </a:ext>
              </a:extLst>
            </p:cNvPr>
            <p:cNvPicPr>
              <a:picLocks noChangeAspect="1"/>
            </p:cNvPicPr>
            <p:nvPr>
              <p:custDataLst>
                <p:tags r:id="rId4"/>
              </p:custDataLst>
            </p:nvPr>
          </p:nvPicPr>
          <p:blipFill>
            <a:blip r:embed="rId11" cstate="email">
              <a:extLst>
                <a:ext uri="{28A0092B-C50C-407E-A947-70E740481C1C}">
                  <a14:useLocalDpi xmlns:a14="http://schemas.microsoft.com/office/drawing/2010/main"/>
                </a:ext>
              </a:extLst>
            </a:blip>
            <a:stretch>
              <a:fillRect/>
            </a:stretch>
          </p:blipFill>
          <p:spPr>
            <a:xfrm>
              <a:off x="4761602" y="1565759"/>
              <a:ext cx="5130800" cy="3675380"/>
            </a:xfrm>
            <a:prstGeom prst="rect">
              <a:avLst/>
            </a:prstGeom>
          </p:spPr>
        </p:pic>
        <p:sp>
          <p:nvSpPr>
            <p:cNvPr id="5" name="ZoneTexte 4">
              <a:extLst>
                <a:ext uri="{FF2B5EF4-FFF2-40B4-BE49-F238E27FC236}">
                  <a16:creationId xmlns:a16="http://schemas.microsoft.com/office/drawing/2014/main" id="{C723858D-AAF2-97E8-27DE-DF226B5D58E6}"/>
                </a:ext>
              </a:extLst>
            </p:cNvPr>
            <p:cNvSpPr txBox="1"/>
            <p:nvPr/>
          </p:nvSpPr>
          <p:spPr>
            <a:xfrm rot="16200000">
              <a:off x="9376224" y="4587476"/>
              <a:ext cx="1247800" cy="215444"/>
            </a:xfrm>
            <a:prstGeom prst="rect">
              <a:avLst/>
            </a:prstGeom>
            <a:noFill/>
          </p:spPr>
          <p:txBody>
            <a:bodyPr wrap="square">
              <a:spAutoFit/>
            </a:bodyPr>
            <a:lstStyle/>
            <a:p>
              <a:r>
                <a:rPr lang="fr-FR" sz="800" i="1">
                  <a:latin typeface="+mj-lt"/>
                </a:rPr>
                <a:t>©Ville de Paris</a:t>
              </a:r>
              <a:endParaRPr lang="fr-FR" sz="800" i="1"/>
            </a:p>
          </p:txBody>
        </p:sp>
      </p:grpSp>
    </p:spTree>
    <p:extLst>
      <p:ext uri="{BB962C8B-B14F-4D97-AF65-F5344CB8AC3E}">
        <p14:creationId xmlns:p14="http://schemas.microsoft.com/office/powerpoint/2010/main" val="89510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12</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Des idées pour agir à son échelle </a:t>
            </a:r>
          </a:p>
        </p:txBody>
      </p:sp>
      <p:cxnSp>
        <p:nvCxnSpPr>
          <p:cNvPr id="5" name="Connecteur droit avec flèche 4">
            <a:extLst>
              <a:ext uri="{FF2B5EF4-FFF2-40B4-BE49-F238E27FC236}">
                <a16:creationId xmlns:a16="http://schemas.microsoft.com/office/drawing/2014/main" id="{22DB5846-750E-C89B-F803-1BB32CA719E2}"/>
              </a:ext>
            </a:extLst>
          </p:cNvPr>
          <p:cNvCxnSpPr>
            <a:cxnSpLocks/>
          </p:cNvCxnSpPr>
          <p:nvPr/>
        </p:nvCxnSpPr>
        <p:spPr>
          <a:xfrm>
            <a:off x="590324" y="1631145"/>
            <a:ext cx="655983" cy="0"/>
          </a:xfrm>
          <a:prstGeom prst="straightConnector1">
            <a:avLst/>
          </a:prstGeom>
          <a:ln w="57150">
            <a:solidFill>
              <a:srgbClr val="52AE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C2E54E75-90A0-BD3D-EEFE-D25E7F6B08C3}"/>
              </a:ext>
            </a:extLst>
          </p:cNvPr>
          <p:cNvSpPr txBox="1"/>
          <p:nvPr/>
        </p:nvSpPr>
        <p:spPr>
          <a:xfrm>
            <a:off x="3623272" y="3127981"/>
            <a:ext cx="1896995" cy="2893100"/>
          </a:xfrm>
          <a:prstGeom prst="rect">
            <a:avLst/>
          </a:prstGeom>
          <a:solidFill>
            <a:schemeClr val="bg1">
              <a:lumMod val="95000"/>
            </a:schemeClr>
          </a:solidFill>
        </p:spPr>
        <p:txBody>
          <a:bodyPr wrap="square" rtlCol="0">
            <a:spAutoFit/>
          </a:bodyPr>
          <a:lstStyle/>
          <a:p>
            <a:r>
              <a:rPr lang="fr-FR" sz="1400"/>
              <a:t>Le site de la Ville de Paris tient également </a:t>
            </a:r>
            <a:r>
              <a:rPr lang="fr-FR" sz="1400" b="1"/>
              <a:t>une rubrique « Agir pour le climat » </a:t>
            </a:r>
            <a:r>
              <a:rPr lang="fr-FR" sz="1400"/>
              <a:t>qui répertorie les différentes façons de s’engager, l’agenda des évènements à ce sujet dans la ville et d’autres ressources ! </a:t>
            </a:r>
          </a:p>
        </p:txBody>
      </p:sp>
      <p:pic>
        <p:nvPicPr>
          <p:cNvPr id="11" name="Image 10" descr="Une image contenant texte, terrain, extérieur&#10;&#10;Description générée automatiquement">
            <a:extLst>
              <a:ext uri="{FF2B5EF4-FFF2-40B4-BE49-F238E27FC236}">
                <a16:creationId xmlns:a16="http://schemas.microsoft.com/office/drawing/2014/main" id="{72BBEDC4-4CDB-73F8-5048-72C903983402}"/>
              </a:ext>
            </a:extLst>
          </p:cNvPr>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6200"/>
                    </a14:imgEffect>
                  </a14:imgLayer>
                </a14:imgProps>
              </a:ext>
              <a:ext uri="{28A0092B-C50C-407E-A947-70E740481C1C}">
                <a14:useLocalDpi xmlns:a14="http://schemas.microsoft.com/office/drawing/2010/main"/>
              </a:ext>
            </a:extLst>
          </a:blip>
          <a:stretch>
            <a:fillRect/>
          </a:stretch>
        </p:blipFill>
        <p:spPr>
          <a:xfrm>
            <a:off x="590324" y="2924781"/>
            <a:ext cx="3032948" cy="2274711"/>
          </a:xfrm>
          <a:prstGeom prst="rect">
            <a:avLst/>
          </a:prstGeom>
        </p:spPr>
      </p:pic>
      <p:sp>
        <p:nvSpPr>
          <p:cNvPr id="8" name="ZoneTexte 7">
            <a:extLst>
              <a:ext uri="{FF2B5EF4-FFF2-40B4-BE49-F238E27FC236}">
                <a16:creationId xmlns:a16="http://schemas.microsoft.com/office/drawing/2014/main" id="{A26913D0-6AE8-5EE1-73B1-FF3AE84D4939}"/>
              </a:ext>
            </a:extLst>
          </p:cNvPr>
          <p:cNvSpPr txBox="1"/>
          <p:nvPr/>
        </p:nvSpPr>
        <p:spPr>
          <a:xfrm>
            <a:off x="1363613" y="1306489"/>
            <a:ext cx="3442958" cy="1815882"/>
          </a:xfrm>
          <a:prstGeom prst="rect">
            <a:avLst/>
          </a:prstGeom>
          <a:solidFill>
            <a:schemeClr val="bg1"/>
          </a:solidFill>
          <a:ln w="38100">
            <a:solidFill>
              <a:srgbClr val="52AE32"/>
            </a:solidFill>
          </a:ln>
        </p:spPr>
        <p:txBody>
          <a:bodyPr wrap="square" rtlCol="0">
            <a:spAutoFit/>
          </a:bodyPr>
          <a:lstStyle/>
          <a:p>
            <a:r>
              <a:rPr lang="fr-FR" sz="1400"/>
              <a:t>Devenir </a:t>
            </a:r>
            <a:r>
              <a:rPr lang="fr-FR" sz="1400" b="1"/>
              <a:t>Volontaire de Paris</a:t>
            </a:r>
            <a:r>
              <a:rPr lang="fr-FR" sz="1400"/>
              <a:t>, et notamment Volontaire du Climat à son rythme, selon ses disponibilités et ses centres d’intérêts ! </a:t>
            </a:r>
          </a:p>
          <a:p>
            <a:r>
              <a:rPr lang="fr-FR" sz="1400"/>
              <a:t>Il suffit de se rendre sur le site de la Ville de Paris pour s’inscrire :</a:t>
            </a:r>
          </a:p>
          <a:p>
            <a:r>
              <a:rPr lang="fr-FR" sz="1400">
                <a:hlinkClick r:id="rId8"/>
              </a:rPr>
              <a:t>www.paris.fr/pages/volontaires-de-paris-engagez-vous-6922</a:t>
            </a:r>
            <a:r>
              <a:rPr lang="fr-FR" sz="1400"/>
              <a:t> </a:t>
            </a:r>
          </a:p>
        </p:txBody>
      </p:sp>
      <p:pic>
        <p:nvPicPr>
          <p:cNvPr id="13" name="Graphique 12" descr="Arrosage des plantes contour">
            <a:extLst>
              <a:ext uri="{FF2B5EF4-FFF2-40B4-BE49-F238E27FC236}">
                <a16:creationId xmlns:a16="http://schemas.microsoft.com/office/drawing/2014/main" id="{510F3C74-BBF6-6377-34F4-B77F3BECA8F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806571" y="2354692"/>
            <a:ext cx="773289" cy="773289"/>
          </a:xfrm>
          <a:prstGeom prst="rect">
            <a:avLst/>
          </a:prstGeom>
        </p:spPr>
      </p:pic>
      <p:sp>
        <p:nvSpPr>
          <p:cNvPr id="14" name="ZoneTexte 13">
            <a:extLst>
              <a:ext uri="{FF2B5EF4-FFF2-40B4-BE49-F238E27FC236}">
                <a16:creationId xmlns:a16="http://schemas.microsoft.com/office/drawing/2014/main" id="{545E6B66-0920-ED82-1BB8-5D2469E6CB73}"/>
              </a:ext>
            </a:extLst>
          </p:cNvPr>
          <p:cNvSpPr txBox="1"/>
          <p:nvPr/>
        </p:nvSpPr>
        <p:spPr>
          <a:xfrm>
            <a:off x="6541297" y="638315"/>
            <a:ext cx="4149035" cy="2246769"/>
          </a:xfrm>
          <a:prstGeom prst="rect">
            <a:avLst/>
          </a:prstGeom>
          <a:solidFill>
            <a:schemeClr val="bg1"/>
          </a:solidFill>
          <a:ln w="38100">
            <a:solidFill>
              <a:srgbClr val="E84124"/>
            </a:solidFill>
          </a:ln>
        </p:spPr>
        <p:txBody>
          <a:bodyPr wrap="square" rtlCol="0">
            <a:spAutoFit/>
          </a:bodyPr>
          <a:lstStyle/>
          <a:p>
            <a:r>
              <a:rPr lang="fr-FR" sz="1400"/>
              <a:t>Trouver des conseils auprès de l’</a:t>
            </a:r>
            <a:r>
              <a:rPr lang="fr-FR" sz="1400" b="1"/>
              <a:t>Agence Parisienne du Climat </a:t>
            </a:r>
            <a:r>
              <a:rPr lang="fr-FR" sz="1400"/>
              <a:t>(travaux de rénovation, économies d’énergie…) Elle accompagne les particuliers, les institutions et les entreprises sur tous les sujets liés à la transition énergétique. </a:t>
            </a:r>
          </a:p>
          <a:p>
            <a:endParaRPr lang="fr-FR" sz="1400"/>
          </a:p>
          <a:p>
            <a:endParaRPr lang="fr-FR" sz="1400"/>
          </a:p>
          <a:p>
            <a:endParaRPr lang="fr-FR" sz="1400"/>
          </a:p>
          <a:p>
            <a:endParaRPr lang="fr-FR" sz="1400"/>
          </a:p>
        </p:txBody>
      </p:sp>
      <p:pic>
        <p:nvPicPr>
          <p:cNvPr id="18" name="Image 17" descr="Une image contenant texte, clipart&#10;&#10;Description générée automatiquement">
            <a:extLst>
              <a:ext uri="{FF2B5EF4-FFF2-40B4-BE49-F238E27FC236}">
                <a16:creationId xmlns:a16="http://schemas.microsoft.com/office/drawing/2014/main" id="{21ECE8D3-9C92-EBB7-3EF4-7FA4D967253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423683" y="1994193"/>
            <a:ext cx="1788825" cy="849692"/>
          </a:xfrm>
          <a:prstGeom prst="rect">
            <a:avLst/>
          </a:prstGeom>
        </p:spPr>
      </p:pic>
      <p:pic>
        <p:nvPicPr>
          <p:cNvPr id="16" name="Graphique 15" descr="Chat contour">
            <a:extLst>
              <a:ext uri="{FF2B5EF4-FFF2-40B4-BE49-F238E27FC236}">
                <a16:creationId xmlns:a16="http://schemas.microsoft.com/office/drawing/2014/main" id="{CD143A25-2B75-9EF0-EF1B-86869A15204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018088" y="1769085"/>
            <a:ext cx="849692" cy="849692"/>
          </a:xfrm>
          <a:prstGeom prst="rect">
            <a:avLst/>
          </a:prstGeom>
        </p:spPr>
      </p:pic>
      <p:cxnSp>
        <p:nvCxnSpPr>
          <p:cNvPr id="19" name="Connecteur droit avec flèche 18">
            <a:extLst>
              <a:ext uri="{FF2B5EF4-FFF2-40B4-BE49-F238E27FC236}">
                <a16:creationId xmlns:a16="http://schemas.microsoft.com/office/drawing/2014/main" id="{BA40B49C-0D1B-AF70-BADF-651FE83EBA88}"/>
              </a:ext>
            </a:extLst>
          </p:cNvPr>
          <p:cNvCxnSpPr>
            <a:cxnSpLocks/>
          </p:cNvCxnSpPr>
          <p:nvPr/>
        </p:nvCxnSpPr>
        <p:spPr>
          <a:xfrm>
            <a:off x="5768008" y="1679713"/>
            <a:ext cx="655983" cy="0"/>
          </a:xfrm>
          <a:prstGeom prst="straightConnector1">
            <a:avLst/>
          </a:prstGeom>
          <a:ln w="57150">
            <a:solidFill>
              <a:srgbClr val="E8412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BAB87CBC-FC6D-D23A-83D8-A0A9553DC927}"/>
              </a:ext>
            </a:extLst>
          </p:cNvPr>
          <p:cNvSpPr txBox="1"/>
          <p:nvPr/>
        </p:nvSpPr>
        <p:spPr>
          <a:xfrm>
            <a:off x="7281225" y="3282418"/>
            <a:ext cx="4388126" cy="1815882"/>
          </a:xfrm>
          <a:prstGeom prst="rect">
            <a:avLst/>
          </a:prstGeom>
          <a:noFill/>
          <a:ln w="38100">
            <a:solidFill>
              <a:srgbClr val="035FCC"/>
            </a:solidFill>
          </a:ln>
        </p:spPr>
        <p:txBody>
          <a:bodyPr wrap="square" rtlCol="0">
            <a:spAutoFit/>
          </a:bodyPr>
          <a:lstStyle/>
          <a:p>
            <a:r>
              <a:rPr lang="fr-FR" sz="1400"/>
              <a:t>S’informer et se former, échanger et agir grâce à </a:t>
            </a:r>
            <a:r>
              <a:rPr lang="fr-FR" sz="1400" b="1"/>
              <a:t>l’Académie du Climat</a:t>
            </a:r>
            <a:r>
              <a:rPr lang="fr-FR" sz="1400"/>
              <a:t> ! Des ateliers, un verger, une bibliothèque, une buvette… Allez-y faire un tour ! </a:t>
            </a:r>
          </a:p>
          <a:p>
            <a:endParaRPr lang="fr-FR" sz="1400"/>
          </a:p>
          <a:p>
            <a:pPr algn="r"/>
            <a:r>
              <a:rPr lang="fr-FR" sz="1400"/>
              <a:t>2 place </a:t>
            </a:r>
            <a:r>
              <a:rPr lang="fr-FR" sz="1400" err="1"/>
              <a:t>Baudoyer</a:t>
            </a:r>
            <a:r>
              <a:rPr lang="fr-FR" sz="1400"/>
              <a:t>, 4</a:t>
            </a:r>
            <a:r>
              <a:rPr lang="fr-FR" sz="1400" baseline="30000"/>
              <a:t>e</a:t>
            </a:r>
            <a:r>
              <a:rPr lang="fr-FR" sz="1400"/>
              <a:t> </a:t>
            </a:r>
          </a:p>
          <a:p>
            <a:pPr algn="r"/>
            <a:r>
              <a:rPr lang="fr-FR" sz="1400"/>
              <a:t>Entre les stations Hôtel </a:t>
            </a:r>
          </a:p>
          <a:p>
            <a:pPr algn="r"/>
            <a:r>
              <a:rPr lang="fr-FR" sz="1400"/>
              <a:t>de Ville et St-Paul</a:t>
            </a:r>
          </a:p>
        </p:txBody>
      </p:sp>
      <p:cxnSp>
        <p:nvCxnSpPr>
          <p:cNvPr id="21" name="Connecteur droit avec flèche 20">
            <a:extLst>
              <a:ext uri="{FF2B5EF4-FFF2-40B4-BE49-F238E27FC236}">
                <a16:creationId xmlns:a16="http://schemas.microsoft.com/office/drawing/2014/main" id="{8FE7C822-0A07-0AEC-FB7E-00DAA66E7982}"/>
              </a:ext>
            </a:extLst>
          </p:cNvPr>
          <p:cNvCxnSpPr>
            <a:cxnSpLocks/>
          </p:cNvCxnSpPr>
          <p:nvPr/>
        </p:nvCxnSpPr>
        <p:spPr>
          <a:xfrm>
            <a:off x="6423991" y="3703077"/>
            <a:ext cx="655983" cy="0"/>
          </a:xfrm>
          <a:prstGeom prst="straightConnector1">
            <a:avLst/>
          </a:prstGeom>
          <a:ln w="57150">
            <a:solidFill>
              <a:srgbClr val="035F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3" name="Image 22" descr="Une image contenant texte, bâtiment, extérieur&#10;&#10;Description générée automatiquement">
            <a:extLst>
              <a:ext uri="{FF2B5EF4-FFF2-40B4-BE49-F238E27FC236}">
                <a16:creationId xmlns:a16="http://schemas.microsoft.com/office/drawing/2014/main" id="{918F2E9E-B930-D950-B6F8-002A09FC1EB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46051" y="4385780"/>
            <a:ext cx="2607164" cy="1739467"/>
          </a:xfrm>
          <a:prstGeom prst="rect">
            <a:avLst/>
          </a:prstGeom>
        </p:spPr>
      </p:pic>
      <p:pic>
        <p:nvPicPr>
          <p:cNvPr id="25" name="Graphique 24" descr="Carte avec repère contour">
            <a:extLst>
              <a:ext uri="{FF2B5EF4-FFF2-40B4-BE49-F238E27FC236}">
                <a16:creationId xmlns:a16="http://schemas.microsoft.com/office/drawing/2014/main" id="{01C09D09-4B52-A008-D7D4-F1A1CEA2A64D}"/>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678955" y="4332979"/>
            <a:ext cx="678265" cy="678265"/>
          </a:xfrm>
          <a:prstGeom prst="rect">
            <a:avLst/>
          </a:prstGeom>
        </p:spPr>
      </p:pic>
    </p:spTree>
    <p:extLst>
      <p:ext uri="{BB962C8B-B14F-4D97-AF65-F5344CB8AC3E}">
        <p14:creationId xmlns:p14="http://schemas.microsoft.com/office/powerpoint/2010/main" val="426992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13</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Des idées pour agir à son échelle </a:t>
            </a:r>
          </a:p>
        </p:txBody>
      </p:sp>
      <p:cxnSp>
        <p:nvCxnSpPr>
          <p:cNvPr id="5" name="Connecteur droit avec flèche 4">
            <a:extLst>
              <a:ext uri="{FF2B5EF4-FFF2-40B4-BE49-F238E27FC236}">
                <a16:creationId xmlns:a16="http://schemas.microsoft.com/office/drawing/2014/main" id="{22DB5846-750E-C89B-F803-1BB32CA719E2}"/>
              </a:ext>
            </a:extLst>
          </p:cNvPr>
          <p:cNvCxnSpPr>
            <a:cxnSpLocks/>
          </p:cNvCxnSpPr>
          <p:nvPr/>
        </p:nvCxnSpPr>
        <p:spPr>
          <a:xfrm>
            <a:off x="590324" y="1631145"/>
            <a:ext cx="655983" cy="0"/>
          </a:xfrm>
          <a:prstGeom prst="straightConnector1">
            <a:avLst/>
          </a:prstGeom>
          <a:ln w="57150">
            <a:solidFill>
              <a:srgbClr val="DFA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A26913D0-6AE8-5EE1-73B1-FF3AE84D4939}"/>
              </a:ext>
            </a:extLst>
          </p:cNvPr>
          <p:cNvSpPr txBox="1"/>
          <p:nvPr/>
        </p:nvSpPr>
        <p:spPr>
          <a:xfrm>
            <a:off x="1394540" y="1191224"/>
            <a:ext cx="4216038" cy="1169551"/>
          </a:xfrm>
          <a:prstGeom prst="rect">
            <a:avLst/>
          </a:prstGeom>
          <a:solidFill>
            <a:schemeClr val="bg1"/>
          </a:solidFill>
          <a:ln w="38100">
            <a:solidFill>
              <a:srgbClr val="DFA300"/>
            </a:solidFill>
          </a:ln>
        </p:spPr>
        <p:txBody>
          <a:bodyPr wrap="square" rtlCol="0">
            <a:spAutoFit/>
          </a:bodyPr>
          <a:lstStyle/>
          <a:p>
            <a:r>
              <a:rPr lang="fr-FR" sz="1400"/>
              <a:t>Pour essayer d’adopter des comportements sobres en énergie, en eau ou encore en déchets, participer au </a:t>
            </a:r>
            <a:r>
              <a:rPr lang="fr-FR" sz="1400" b="1"/>
              <a:t>défi DECLICS (</a:t>
            </a:r>
            <a:r>
              <a:rPr lang="fr-FR" sz="1400" b="1" err="1"/>
              <a:t>DEfis</a:t>
            </a:r>
            <a:r>
              <a:rPr lang="fr-FR" sz="1400" b="1"/>
              <a:t> Citoyens Locaux d’Implication pour le Climat et la Sobriété) </a:t>
            </a:r>
            <a:r>
              <a:rPr lang="fr-FR" sz="1400"/>
              <a:t>! </a:t>
            </a:r>
          </a:p>
        </p:txBody>
      </p:sp>
      <p:pic>
        <p:nvPicPr>
          <p:cNvPr id="7" name="Image 6">
            <a:extLst>
              <a:ext uri="{FF2B5EF4-FFF2-40B4-BE49-F238E27FC236}">
                <a16:creationId xmlns:a16="http://schemas.microsoft.com/office/drawing/2014/main" id="{5081D3AC-F8E4-158A-75F2-EED7617AF55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74156" y="1065759"/>
            <a:ext cx="3378551" cy="1384996"/>
          </a:xfrm>
          <a:prstGeom prst="rect">
            <a:avLst/>
          </a:prstGeom>
        </p:spPr>
      </p:pic>
      <p:sp>
        <p:nvSpPr>
          <p:cNvPr id="12" name="ZoneTexte 11">
            <a:extLst>
              <a:ext uri="{FF2B5EF4-FFF2-40B4-BE49-F238E27FC236}">
                <a16:creationId xmlns:a16="http://schemas.microsoft.com/office/drawing/2014/main" id="{89967435-563D-E3BA-98BF-4475DD3A5268}"/>
              </a:ext>
            </a:extLst>
          </p:cNvPr>
          <p:cNvSpPr txBox="1"/>
          <p:nvPr/>
        </p:nvSpPr>
        <p:spPr>
          <a:xfrm>
            <a:off x="5725506" y="1191224"/>
            <a:ext cx="2233722" cy="1169551"/>
          </a:xfrm>
          <a:prstGeom prst="rect">
            <a:avLst/>
          </a:prstGeom>
          <a:solidFill>
            <a:schemeClr val="bg1">
              <a:lumMod val="95000"/>
            </a:schemeClr>
          </a:solidFill>
        </p:spPr>
        <p:txBody>
          <a:bodyPr wrap="square" rtlCol="0">
            <a:spAutoFit/>
          </a:bodyPr>
          <a:lstStyle/>
          <a:p>
            <a:r>
              <a:rPr lang="fr-FR" sz="1400"/>
              <a:t>Renseignements auprès de l’Agence Parisienne du Climat </a:t>
            </a:r>
          </a:p>
          <a:p>
            <a:r>
              <a:rPr lang="fr-FR" sz="1400">
                <a:hlinkClick r:id="rId7"/>
              </a:rPr>
              <a:t>www.apc-paris.com/defi-declics</a:t>
            </a:r>
            <a:r>
              <a:rPr lang="fr-FR" sz="1400"/>
              <a:t> </a:t>
            </a:r>
          </a:p>
        </p:txBody>
      </p:sp>
      <p:pic>
        <p:nvPicPr>
          <p:cNvPr id="17" name="Graphique 16" descr="Podium contour">
            <a:extLst>
              <a:ext uri="{FF2B5EF4-FFF2-40B4-BE49-F238E27FC236}">
                <a16:creationId xmlns:a16="http://schemas.microsoft.com/office/drawing/2014/main" id="{150F53E6-8DC9-DA63-0FE4-02334074D83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258758" y="656657"/>
            <a:ext cx="601134" cy="601134"/>
          </a:xfrm>
          <a:prstGeom prst="rect">
            <a:avLst/>
          </a:prstGeom>
        </p:spPr>
      </p:pic>
      <p:sp>
        <p:nvSpPr>
          <p:cNvPr id="22" name="ZoneTexte 21">
            <a:extLst>
              <a:ext uri="{FF2B5EF4-FFF2-40B4-BE49-F238E27FC236}">
                <a16:creationId xmlns:a16="http://schemas.microsoft.com/office/drawing/2014/main" id="{23A2A8F7-ED4B-9FB8-C3B0-D436F1A49027}"/>
              </a:ext>
            </a:extLst>
          </p:cNvPr>
          <p:cNvSpPr txBox="1"/>
          <p:nvPr/>
        </p:nvSpPr>
        <p:spPr>
          <a:xfrm>
            <a:off x="1834591" y="2769582"/>
            <a:ext cx="4216038" cy="3108543"/>
          </a:xfrm>
          <a:prstGeom prst="rect">
            <a:avLst/>
          </a:prstGeom>
          <a:solidFill>
            <a:schemeClr val="bg1"/>
          </a:solidFill>
          <a:ln w="38100">
            <a:solidFill>
              <a:srgbClr val="E84124"/>
            </a:solidFill>
          </a:ln>
        </p:spPr>
        <p:txBody>
          <a:bodyPr wrap="square" rtlCol="0">
            <a:spAutoFit/>
          </a:bodyPr>
          <a:lstStyle/>
          <a:p>
            <a:r>
              <a:rPr lang="fr-FR" sz="1400"/>
              <a:t>Proposer son projet et/ou voter au </a:t>
            </a:r>
            <a:r>
              <a:rPr lang="fr-FR" sz="1400" b="1"/>
              <a:t>budget participatif </a:t>
            </a:r>
            <a:r>
              <a:rPr lang="fr-FR" sz="1400"/>
              <a:t>de la Ville ! Les thématiques sont variées : cadre de vie, environnement, éducation et jeunesse, transport et mobilité… </a:t>
            </a:r>
          </a:p>
          <a:p>
            <a:r>
              <a:rPr lang="fr-FR" sz="1400"/>
              <a:t>A titre d’exemple, la </a:t>
            </a:r>
          </a:p>
          <a:p>
            <a:r>
              <a:rPr lang="fr-FR" sz="1400"/>
              <a:t>réhabilitation de la </a:t>
            </a:r>
          </a:p>
          <a:p>
            <a:r>
              <a:rPr lang="fr-FR" sz="1400"/>
              <a:t>Ferme Montsouris </a:t>
            </a:r>
          </a:p>
          <a:p>
            <a:r>
              <a:rPr lang="fr-FR" sz="1400"/>
              <a:t>(14</a:t>
            </a:r>
            <a:r>
              <a:rPr lang="fr-FR" sz="1400" baseline="30000"/>
              <a:t>e</a:t>
            </a:r>
            <a:r>
              <a:rPr lang="fr-FR" sz="1400"/>
              <a:t>) pour en faire </a:t>
            </a:r>
          </a:p>
          <a:p>
            <a:r>
              <a:rPr lang="fr-FR" sz="1400"/>
              <a:t>une maison à </a:t>
            </a:r>
          </a:p>
          <a:p>
            <a:r>
              <a:rPr lang="fr-FR" sz="1400"/>
              <a:t>vocation citoyenne </a:t>
            </a:r>
          </a:p>
          <a:p>
            <a:r>
              <a:rPr lang="fr-FR" sz="1400"/>
              <a:t>et culturelle est un </a:t>
            </a:r>
          </a:p>
          <a:p>
            <a:r>
              <a:rPr lang="fr-FR" sz="1400"/>
              <a:t>projet lauréat du </a:t>
            </a:r>
          </a:p>
          <a:p>
            <a:r>
              <a:rPr lang="fr-FR" sz="1400"/>
              <a:t>budget 2016. </a:t>
            </a:r>
          </a:p>
        </p:txBody>
      </p:sp>
      <p:cxnSp>
        <p:nvCxnSpPr>
          <p:cNvPr id="24" name="Connecteur droit avec flèche 23">
            <a:extLst>
              <a:ext uri="{FF2B5EF4-FFF2-40B4-BE49-F238E27FC236}">
                <a16:creationId xmlns:a16="http://schemas.microsoft.com/office/drawing/2014/main" id="{7EA6C0BD-4997-D786-8B96-615BD33B16CA}"/>
              </a:ext>
            </a:extLst>
          </p:cNvPr>
          <p:cNvCxnSpPr>
            <a:cxnSpLocks/>
          </p:cNvCxnSpPr>
          <p:nvPr/>
        </p:nvCxnSpPr>
        <p:spPr>
          <a:xfrm>
            <a:off x="1031580" y="3419400"/>
            <a:ext cx="655983" cy="0"/>
          </a:xfrm>
          <a:prstGeom prst="straightConnector1">
            <a:avLst/>
          </a:prstGeom>
          <a:ln w="57150">
            <a:solidFill>
              <a:srgbClr val="E8412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7" name="Image 26" descr="Une image contenant texte&#10;&#10;Description générée automatiquement">
            <a:extLst>
              <a:ext uri="{FF2B5EF4-FFF2-40B4-BE49-F238E27FC236}">
                <a16:creationId xmlns:a16="http://schemas.microsoft.com/office/drawing/2014/main" id="{F897B7D0-1D0C-F6E8-88EC-9430111D54F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97151" y="3724647"/>
            <a:ext cx="2153478" cy="2153478"/>
          </a:xfrm>
          <a:prstGeom prst="rect">
            <a:avLst/>
          </a:prstGeom>
        </p:spPr>
      </p:pic>
      <p:sp>
        <p:nvSpPr>
          <p:cNvPr id="28" name="ZoneTexte 27">
            <a:extLst>
              <a:ext uri="{FF2B5EF4-FFF2-40B4-BE49-F238E27FC236}">
                <a16:creationId xmlns:a16="http://schemas.microsoft.com/office/drawing/2014/main" id="{EC0C9DC6-84D7-4295-F677-A9097D0DDCA7}"/>
              </a:ext>
            </a:extLst>
          </p:cNvPr>
          <p:cNvSpPr txBox="1"/>
          <p:nvPr/>
        </p:nvSpPr>
        <p:spPr>
          <a:xfrm>
            <a:off x="7580721" y="3267011"/>
            <a:ext cx="2683565" cy="1169551"/>
          </a:xfrm>
          <a:prstGeom prst="rect">
            <a:avLst/>
          </a:prstGeom>
          <a:noFill/>
          <a:ln w="38100">
            <a:solidFill>
              <a:srgbClr val="035FCC"/>
            </a:solidFill>
          </a:ln>
        </p:spPr>
        <p:txBody>
          <a:bodyPr wrap="square" rtlCol="0">
            <a:spAutoFit/>
          </a:bodyPr>
          <a:lstStyle/>
          <a:p>
            <a:r>
              <a:rPr lang="fr-FR" sz="1400"/>
              <a:t>S’abonner à la </a:t>
            </a:r>
            <a:r>
              <a:rPr lang="fr-FR" sz="1400" b="1"/>
              <a:t>Lettre du Climat </a:t>
            </a:r>
            <a:r>
              <a:rPr lang="fr-FR" sz="1400"/>
              <a:t>! Une newsletter mensuelle sur la transition énergétique et écologique. </a:t>
            </a:r>
          </a:p>
          <a:p>
            <a:r>
              <a:rPr lang="fr-FR" sz="1400" u="sng">
                <a:solidFill>
                  <a:srgbClr val="0563C1"/>
                </a:solidFill>
                <a:effectLst/>
                <a:ea typeface="Calibri" panose="020F0502020204030204" pitchFamily="34" charset="0"/>
                <a:cs typeface="Arial" panose="020B0604020202020204" pitchFamily="34" charset="0"/>
                <a:hlinkClick r:id="rId11"/>
              </a:rPr>
              <a:t>Inscription (paris.fr)</a:t>
            </a:r>
            <a:r>
              <a:rPr lang="fr-FR" sz="1400">
                <a:effectLst/>
                <a:ea typeface="Calibri" panose="020F0502020204030204" pitchFamily="34" charset="0"/>
                <a:cs typeface="Arial" panose="020B0604020202020204" pitchFamily="34" charset="0"/>
              </a:rPr>
              <a:t>.</a:t>
            </a:r>
            <a:endParaRPr lang="fr-FR" sz="1400"/>
          </a:p>
        </p:txBody>
      </p:sp>
      <p:cxnSp>
        <p:nvCxnSpPr>
          <p:cNvPr id="29" name="Connecteur droit avec flèche 28">
            <a:extLst>
              <a:ext uri="{FF2B5EF4-FFF2-40B4-BE49-F238E27FC236}">
                <a16:creationId xmlns:a16="http://schemas.microsoft.com/office/drawing/2014/main" id="{FA6E3437-FF80-1AE4-1301-F00DC42C85E0}"/>
              </a:ext>
            </a:extLst>
          </p:cNvPr>
          <p:cNvCxnSpPr>
            <a:cxnSpLocks/>
          </p:cNvCxnSpPr>
          <p:nvPr/>
        </p:nvCxnSpPr>
        <p:spPr>
          <a:xfrm>
            <a:off x="6800827" y="3717079"/>
            <a:ext cx="655983" cy="0"/>
          </a:xfrm>
          <a:prstGeom prst="straightConnector1">
            <a:avLst/>
          </a:prstGeom>
          <a:ln w="57150">
            <a:solidFill>
              <a:srgbClr val="035F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1" name="Graphique 30" descr="Enveloppe ouverte avec un remplissage uni">
            <a:extLst>
              <a:ext uri="{FF2B5EF4-FFF2-40B4-BE49-F238E27FC236}">
                <a16:creationId xmlns:a16="http://schemas.microsoft.com/office/drawing/2014/main" id="{E6CD2501-0EE5-307C-0CF2-E8564D051D3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128818" y="4000388"/>
            <a:ext cx="475214" cy="475214"/>
          </a:xfrm>
          <a:prstGeom prst="rect">
            <a:avLst/>
          </a:prstGeom>
        </p:spPr>
      </p:pic>
    </p:spTree>
    <p:extLst>
      <p:ext uri="{BB962C8B-B14F-4D97-AF65-F5344CB8AC3E}">
        <p14:creationId xmlns:p14="http://schemas.microsoft.com/office/powerpoint/2010/main" val="3340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1BC9C40-2E10-F296-A313-B25EF56D4F78}"/>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Kit de concertation – Révision du Plan Climat | Septembre – Décembre 2022|</a:t>
            </a:r>
          </a:p>
        </p:txBody>
      </p:sp>
      <p:sp>
        <p:nvSpPr>
          <p:cNvPr id="5" name="Espace réservé du numéro de diapositive 4">
            <a:extLst>
              <a:ext uri="{FF2B5EF4-FFF2-40B4-BE49-F238E27FC236}">
                <a16:creationId xmlns:a16="http://schemas.microsoft.com/office/drawing/2014/main" id="{4E8E906B-B079-CAEC-9BC0-DACE965FD76F}"/>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14</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3" name="ZoneTexte 2">
            <a:extLst>
              <a:ext uri="{FF2B5EF4-FFF2-40B4-BE49-F238E27FC236}">
                <a16:creationId xmlns:a16="http://schemas.microsoft.com/office/drawing/2014/main" id="{8813FD81-E075-1DA2-D199-3BED83805497}"/>
              </a:ext>
            </a:extLst>
          </p:cNvPr>
          <p:cNvSpPr txBox="1"/>
          <p:nvPr/>
        </p:nvSpPr>
        <p:spPr>
          <a:xfrm>
            <a:off x="681645" y="2044933"/>
            <a:ext cx="10823170" cy="4176000"/>
          </a:xfrm>
          <a:prstGeom prst="rect">
            <a:avLst/>
          </a:prstGeom>
          <a:solidFill>
            <a:srgbClr val="035FC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71F32"/>
              </a:solidFill>
              <a:effectLst/>
              <a:uLnTx/>
              <a:uFillTx/>
              <a:latin typeface="Montserrat"/>
              <a:ea typeface="+mn-ea"/>
              <a:cs typeface="+mn-cs"/>
            </a:endParaRPr>
          </a:p>
        </p:txBody>
      </p:sp>
      <p:sp>
        <p:nvSpPr>
          <p:cNvPr id="2" name="Titre 1">
            <a:extLst>
              <a:ext uri="{FF2B5EF4-FFF2-40B4-BE49-F238E27FC236}">
                <a16:creationId xmlns:a16="http://schemas.microsoft.com/office/drawing/2014/main" id="{0D1D9631-8F23-E54A-2E11-E8D1DCD782FB}"/>
              </a:ext>
            </a:extLst>
          </p:cNvPr>
          <p:cNvSpPr>
            <a:spLocks noGrp="1"/>
          </p:cNvSpPr>
          <p:nvPr>
            <p:ph type="ctrTitle"/>
          </p:nvPr>
        </p:nvSpPr>
        <p:spPr/>
        <p:txBody>
          <a:bodyPr/>
          <a:lstStyle/>
          <a:p>
            <a:r>
              <a:rPr lang="fr-FR" sz="4800" dirty="0" smtClean="0"/>
              <a:t>02</a:t>
            </a:r>
            <a:r>
              <a:rPr lang="fr-FR" dirty="0" smtClean="0"/>
              <a:t> </a:t>
            </a:r>
            <a:r>
              <a:rPr lang="fr-FR" dirty="0"/>
              <a:t>	</a:t>
            </a:r>
            <a:r>
              <a:rPr lang="fr-FR" dirty="0" smtClean="0"/>
              <a:t>La concertation</a:t>
            </a:r>
            <a:endParaRPr lang="fr-FR" dirty="0"/>
          </a:p>
        </p:txBody>
      </p:sp>
    </p:spTree>
    <p:extLst>
      <p:ext uri="{BB962C8B-B14F-4D97-AF65-F5344CB8AC3E}">
        <p14:creationId xmlns:p14="http://schemas.microsoft.com/office/powerpoint/2010/main" val="427769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15</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0324" y="1411293"/>
            <a:ext cx="11002572" cy="5538709"/>
          </a:xfrm>
        </p:spPr>
        <p:txBody>
          <a:bodyPr vert="horz" lIns="91440" tIns="45720" rIns="91440" bIns="45720" numCol="2" spcCol="540000" rtlCol="0" anchor="t">
            <a:noAutofit/>
          </a:bodyPr>
          <a:lstStyle/>
          <a:p>
            <a:pPr marL="285750" indent="-285750">
              <a:buClr>
                <a:srgbClr val="035FCC"/>
              </a:buClr>
              <a:buFont typeface="Wingdings" panose="05000000000000000000" pitchFamily="2" charset="2"/>
              <a:buChar char="v"/>
            </a:pPr>
            <a:r>
              <a:rPr lang="fr-FR" sz="1300" b="1" i="1">
                <a:solidFill>
                  <a:srgbClr val="035FCC"/>
                </a:solidFill>
              </a:rPr>
              <a:t>Le but de la révision ? </a:t>
            </a:r>
            <a:r>
              <a:rPr lang="fr-FR" sz="1300" b="0">
                <a:latin typeface="+mj-lt"/>
              </a:rPr>
              <a:t>Il s’agit aujourd’hui et d’ici 2030 de construire le plan d’actions opérationnel qui permettra de viser l’objectif de réduire de 50% les émissions de gaz à effet de serre, de 35% les consommations d’énergie et d’atteindre 45% d’énergies renouvelables et d’adapter Paris aux effets du changement climatique.</a:t>
            </a:r>
          </a:p>
          <a:p>
            <a:pPr marL="285750" lvl="1" indent="-285750" algn="just">
              <a:spcBef>
                <a:spcPts val="0"/>
              </a:spcBef>
              <a:buClr>
                <a:srgbClr val="035FCC"/>
              </a:buClr>
              <a:buFont typeface="Wingdings" panose="05000000000000000000" pitchFamily="2" charset="2"/>
              <a:buChar char="v"/>
            </a:pPr>
            <a:endParaRPr lang="fr-FR" sz="1300" b="0">
              <a:latin typeface="+mj-lt"/>
            </a:endParaRPr>
          </a:p>
          <a:p>
            <a:pPr marL="285750" lvl="1" indent="-285750" algn="just">
              <a:spcBef>
                <a:spcPts val="0"/>
              </a:spcBef>
              <a:buClr>
                <a:srgbClr val="035FCC"/>
              </a:buClr>
              <a:buFont typeface="Wingdings" panose="05000000000000000000" pitchFamily="2" charset="2"/>
              <a:buChar char="v"/>
            </a:pPr>
            <a:r>
              <a:rPr lang="fr-FR" sz="1300" i="1">
                <a:solidFill>
                  <a:srgbClr val="035FCC"/>
                </a:solidFill>
              </a:rPr>
              <a:t>L’objectif de la concertation ? </a:t>
            </a:r>
            <a:r>
              <a:rPr lang="fr-FR" sz="1300" b="0">
                <a:latin typeface="+mj-lt"/>
              </a:rPr>
              <a:t>Pour mieux vivre à Paris en 2030, parlez-nous de vos idées pour faire face aux changements climatiques : les contributions peuvent porter sur des actions concrètes à mettre en œuvre, sur des initiatives individuelles ou collectives à l'échelle de votre quartier ou arrondissement, ou encore tout ce qui vous semble nécessaire à la réussite du nouveau Plan Climat Air Énergie de Paris.</a:t>
            </a:r>
          </a:p>
          <a:p>
            <a:pPr lvl="1" indent="0" algn="just">
              <a:spcBef>
                <a:spcPts val="0"/>
              </a:spcBef>
              <a:buClr>
                <a:srgbClr val="035FCC"/>
              </a:buClr>
              <a:buNone/>
            </a:pPr>
            <a:endParaRPr lang="fr-FR" sz="1300" b="0">
              <a:latin typeface="+mj-lt"/>
            </a:endParaRPr>
          </a:p>
          <a:p>
            <a:pPr lvl="1" indent="0" algn="just">
              <a:spcBef>
                <a:spcPts val="0"/>
              </a:spcBef>
              <a:buClr>
                <a:srgbClr val="035FCC"/>
              </a:buClr>
              <a:buNone/>
            </a:pPr>
            <a:endParaRPr lang="fr-FR" sz="1300" b="0">
              <a:latin typeface="+mj-lt"/>
            </a:endParaRPr>
          </a:p>
          <a:p>
            <a:pPr lvl="1" indent="0" algn="just">
              <a:spcBef>
                <a:spcPts val="0"/>
              </a:spcBef>
              <a:buClr>
                <a:srgbClr val="035FCC"/>
              </a:buClr>
              <a:buNone/>
            </a:pPr>
            <a:endParaRPr lang="fr-FR" sz="1300" b="0">
              <a:latin typeface="+mj-lt"/>
            </a:endParaRPr>
          </a:p>
          <a:p>
            <a:pPr lvl="1" indent="0" algn="just">
              <a:spcBef>
                <a:spcPts val="0"/>
              </a:spcBef>
              <a:buClr>
                <a:srgbClr val="035FCC"/>
              </a:buClr>
              <a:buNone/>
            </a:pPr>
            <a:endParaRPr lang="fr-FR" sz="1300" b="0">
              <a:latin typeface="+mj-lt"/>
            </a:endParaRPr>
          </a:p>
          <a:p>
            <a:pPr lvl="1" indent="0" algn="just">
              <a:spcBef>
                <a:spcPts val="0"/>
              </a:spcBef>
              <a:buClr>
                <a:srgbClr val="035FCC"/>
              </a:buClr>
              <a:buNone/>
            </a:pPr>
            <a:endParaRPr lang="fr-FR" sz="1300" b="0">
              <a:latin typeface="+mj-lt"/>
            </a:endParaRPr>
          </a:p>
          <a:p>
            <a:pPr lvl="1" indent="0" algn="just">
              <a:spcBef>
                <a:spcPts val="0"/>
              </a:spcBef>
              <a:buClr>
                <a:srgbClr val="035FCC"/>
              </a:buClr>
              <a:buNone/>
            </a:pPr>
            <a:endParaRPr lang="fr-FR" sz="1300" b="0">
              <a:latin typeface="+mj-lt"/>
            </a:endParaRPr>
          </a:p>
          <a:p>
            <a:pPr marL="285750" lvl="1" indent="-285750" algn="just">
              <a:spcBef>
                <a:spcPts val="0"/>
              </a:spcBef>
              <a:buClr>
                <a:srgbClr val="035FCC"/>
              </a:buClr>
              <a:buFont typeface="Wingdings" panose="05000000000000000000" pitchFamily="2" charset="2"/>
              <a:buChar char="v"/>
            </a:pPr>
            <a:r>
              <a:rPr lang="fr-FR" sz="1300" i="1">
                <a:solidFill>
                  <a:srgbClr val="035FCC"/>
                </a:solidFill>
              </a:rPr>
              <a:t>Le pense-bête ? </a:t>
            </a:r>
            <a:r>
              <a:rPr lang="fr-FR" sz="1300" b="0">
                <a:latin typeface="+mj-lt"/>
              </a:rPr>
              <a:t>Pensez au triptyque de la révision pour relancer les conversations : comment fait-on plus rapide ? plus local ? plus juste ? </a:t>
            </a:r>
          </a:p>
          <a:p>
            <a:pPr lvl="1" indent="0" algn="just">
              <a:spcBef>
                <a:spcPts val="0"/>
              </a:spcBef>
              <a:buClr>
                <a:srgbClr val="035FCC"/>
              </a:buClr>
              <a:buNone/>
            </a:pPr>
            <a:endParaRPr lang="fr-FR" sz="1300" b="0">
              <a:latin typeface="+mj-lt"/>
            </a:endParaRPr>
          </a:p>
          <a:p>
            <a:pPr marL="285750" lvl="1" indent="-285750" algn="just">
              <a:spcBef>
                <a:spcPts val="0"/>
              </a:spcBef>
              <a:buClr>
                <a:srgbClr val="035FCC"/>
              </a:buClr>
              <a:buFont typeface="Wingdings" panose="05000000000000000000" pitchFamily="2" charset="2"/>
              <a:buChar char="v"/>
            </a:pPr>
            <a:r>
              <a:rPr lang="fr-FR" sz="1300" i="1">
                <a:solidFill>
                  <a:srgbClr val="035FCC"/>
                </a:solidFill>
              </a:rPr>
              <a:t>Les documents ressources </a:t>
            </a:r>
            <a:r>
              <a:rPr lang="fr-FR" sz="1300">
                <a:solidFill>
                  <a:srgbClr val="035FCC"/>
                </a:solidFill>
              </a:rPr>
              <a:t>? </a:t>
            </a:r>
            <a:r>
              <a:rPr lang="fr-FR" sz="1300" b="0">
                <a:latin typeface="+mj-lt"/>
              </a:rPr>
              <a:t>Appuyez-vous sur les fiches thématiques et l’ensemble des documents à votre disposition sur </a:t>
            </a:r>
            <a:r>
              <a:rPr lang="fr-FR" sz="1300" b="0" err="1">
                <a:latin typeface="+mj-lt"/>
              </a:rPr>
              <a:t>ParisBox</a:t>
            </a:r>
            <a:r>
              <a:rPr lang="fr-FR" sz="1300" b="0">
                <a:latin typeface="+mj-lt"/>
              </a:rPr>
              <a:t>. </a:t>
            </a:r>
          </a:p>
          <a:p>
            <a:pPr marL="285750" lvl="1" indent="-285750" algn="just">
              <a:spcBef>
                <a:spcPts val="0"/>
              </a:spcBef>
              <a:buClr>
                <a:srgbClr val="035FCC"/>
              </a:buClr>
              <a:buFont typeface="Wingdings" panose="05000000000000000000" pitchFamily="2" charset="2"/>
              <a:buChar char="v"/>
            </a:pPr>
            <a:endParaRPr lang="fr-FR" sz="1300" b="0">
              <a:latin typeface="+mj-lt"/>
            </a:endParaRPr>
          </a:p>
          <a:p>
            <a:pPr marL="285750" lvl="1" indent="-285750" algn="just">
              <a:spcBef>
                <a:spcPts val="0"/>
              </a:spcBef>
              <a:buClr>
                <a:srgbClr val="035FCC"/>
              </a:buClr>
              <a:buFont typeface="Wingdings" panose="05000000000000000000" pitchFamily="2" charset="2"/>
              <a:buChar char="v"/>
            </a:pPr>
            <a:r>
              <a:rPr lang="fr-FR" sz="1300" i="1">
                <a:solidFill>
                  <a:srgbClr val="035FCC"/>
                </a:solidFill>
              </a:rPr>
              <a:t>Un doute ? </a:t>
            </a:r>
            <a:r>
              <a:rPr lang="fr-FR" sz="1300" b="0">
                <a:latin typeface="+mj-lt"/>
              </a:rPr>
              <a:t>La réponse est peut-être dans la FAQ. </a:t>
            </a:r>
          </a:p>
          <a:p>
            <a:pPr marL="285750" lvl="1" indent="-285750" algn="just">
              <a:spcBef>
                <a:spcPts val="0"/>
              </a:spcBef>
              <a:buClr>
                <a:srgbClr val="035FCC"/>
              </a:buClr>
              <a:buFont typeface="Wingdings" panose="05000000000000000000" pitchFamily="2" charset="2"/>
              <a:buChar char="v"/>
            </a:pPr>
            <a:endParaRPr lang="fr-FR" sz="1300" i="1">
              <a:solidFill>
                <a:srgbClr val="035FCC"/>
              </a:solidFill>
            </a:endParaRPr>
          </a:p>
          <a:p>
            <a:pPr marL="285750" lvl="1" indent="-285750" algn="just">
              <a:spcBef>
                <a:spcPts val="0"/>
              </a:spcBef>
              <a:buClr>
                <a:srgbClr val="035FCC"/>
              </a:buClr>
              <a:buFont typeface="Wingdings" panose="05000000000000000000" pitchFamily="2" charset="2"/>
              <a:buChar char="v"/>
            </a:pPr>
            <a:r>
              <a:rPr lang="fr-FR" sz="1300" i="1">
                <a:solidFill>
                  <a:srgbClr val="035FCC"/>
                </a:solidFill>
              </a:rPr>
              <a:t>Une question ? </a:t>
            </a:r>
            <a:r>
              <a:rPr lang="fr-FR" sz="1300" b="0">
                <a:latin typeface="+mj-lt"/>
              </a:rPr>
              <a:t>Adressez-nous votre question par mail à </a:t>
            </a:r>
            <a:r>
              <a:rPr lang="fr-FR" sz="1300" b="0">
                <a:latin typeface="+mj-lt"/>
                <a:hlinkClick r:id="rId2">
                  <a:extLst>
                    <a:ext uri="{A12FA001-AC4F-418D-AE19-62706E023703}">
                      <ahyp:hlinkClr xmlns:ahyp="http://schemas.microsoft.com/office/drawing/2018/hyperlinkcolor" xmlns="" val="tx"/>
                    </a:ext>
                  </a:extLst>
                </a:hlinkClick>
              </a:rPr>
              <a:t>planclimatdeparis@paris.fr</a:t>
            </a:r>
            <a:r>
              <a:rPr lang="fr-FR" sz="1300" b="0">
                <a:latin typeface="+mj-lt"/>
              </a:rPr>
              <a:t> </a:t>
            </a:r>
          </a:p>
          <a:p>
            <a:pPr marL="285750" lvl="1" indent="-285750" algn="just">
              <a:spcBef>
                <a:spcPts val="0"/>
              </a:spcBef>
              <a:buClr>
                <a:srgbClr val="035FCC"/>
              </a:buClr>
              <a:buFont typeface="Wingdings" panose="05000000000000000000" pitchFamily="2" charset="2"/>
              <a:buChar char="v"/>
            </a:pPr>
            <a:endParaRPr lang="fr-FR" sz="1300" i="1">
              <a:solidFill>
                <a:srgbClr val="035FCC"/>
              </a:solidFill>
            </a:endParaRPr>
          </a:p>
          <a:p>
            <a:pPr marL="285750" lvl="1" indent="-285750" algn="just">
              <a:spcBef>
                <a:spcPts val="0"/>
              </a:spcBef>
              <a:buClr>
                <a:srgbClr val="035FCC"/>
              </a:buClr>
              <a:buFont typeface="Wingdings" panose="05000000000000000000" pitchFamily="2" charset="2"/>
              <a:buChar char="v"/>
            </a:pPr>
            <a:r>
              <a:rPr lang="fr-FR" sz="1300" i="1">
                <a:solidFill>
                  <a:srgbClr val="035FCC"/>
                </a:solidFill>
              </a:rPr>
              <a:t>Comment contribuer ? </a:t>
            </a:r>
            <a:r>
              <a:rPr lang="fr-FR" sz="1300" b="0">
                <a:latin typeface="+mj-lt"/>
              </a:rPr>
              <a:t>La plateforme decider.paris.fr permet de déposer les contributions et réagir sur les propositions des autres citoyens. </a:t>
            </a:r>
          </a:p>
          <a:p>
            <a:pPr lvl="1" indent="0" algn="just">
              <a:spcBef>
                <a:spcPts val="0"/>
              </a:spcBef>
              <a:buNone/>
            </a:pPr>
            <a:endParaRPr lang="fr-FR" sz="1300" b="0">
              <a:latin typeface="+mj-lt"/>
            </a:endParaRPr>
          </a:p>
          <a:p>
            <a:pPr algn="just"/>
            <a:endParaRPr lang="fr-FR" sz="1300">
              <a:latin typeface="+mj-lt"/>
            </a:endParaRPr>
          </a:p>
          <a:p>
            <a:endParaRPr lang="fr-FR" sz="1400" b="0">
              <a:latin typeface="+mj-lt"/>
            </a:endParaRPr>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Pourquoi une concertation sur la révision du Plan Climat ? </a:t>
            </a:r>
          </a:p>
        </p:txBody>
      </p:sp>
    </p:spTree>
    <p:extLst>
      <p:ext uri="{BB962C8B-B14F-4D97-AF65-F5344CB8AC3E}">
        <p14:creationId xmlns:p14="http://schemas.microsoft.com/office/powerpoint/2010/main" val="171013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71F32"/>
                </a:solidFill>
                <a:effectLst/>
                <a:uLnTx/>
                <a:uFillTx/>
                <a:latin typeface="Montserrat"/>
                <a:ea typeface="+mn-ea"/>
                <a:cs typeface="+mn-cs"/>
              </a:rP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pPr marL="0" marR="0" lvl="0" indent="0" algn="r" defTabSz="914400" rtl="0" eaLnBrk="1" fontAlgn="auto" latinLnBrk="0" hangingPunct="1">
              <a:lnSpc>
                <a:spcPct val="115000"/>
              </a:lnSpc>
              <a:spcBef>
                <a:spcPts val="0"/>
              </a:spcBef>
              <a:spcAft>
                <a:spcPts val="0"/>
              </a:spcAft>
              <a:buClrTx/>
              <a:buSzTx/>
              <a:buFontTx/>
              <a:buNone/>
              <a:tabLst/>
              <a:defRPr/>
            </a:pPr>
            <a:fld id="{975A587B-5814-4D9B-9598-FE9CB954CB01}" type="slidenum">
              <a:rPr kumimoji="0" lang="fr-FR" sz="1000" b="1" i="0" u="none" strike="noStrike" kern="1200" cap="none" spc="0" normalizeH="0" baseline="0" noProof="0" smtClean="0">
                <a:ln>
                  <a:noFill/>
                </a:ln>
                <a:solidFill>
                  <a:srgbClr val="071F32"/>
                </a:solidFill>
                <a:effectLst/>
                <a:uLnTx/>
                <a:uFillTx/>
                <a:latin typeface="Montserrat"/>
                <a:ea typeface="+mn-ea"/>
                <a:cs typeface="+mn-cs"/>
              </a:rPr>
              <a:pPr marL="0" marR="0" lvl="0" indent="0" algn="r" defTabSz="914400" rtl="0" eaLnBrk="1" fontAlgn="auto" latinLnBrk="0" hangingPunct="1">
                <a:lnSpc>
                  <a:spcPct val="115000"/>
                </a:lnSpc>
                <a:spcBef>
                  <a:spcPts val="0"/>
                </a:spcBef>
                <a:spcAft>
                  <a:spcPts val="0"/>
                </a:spcAft>
                <a:buClrTx/>
                <a:buSzTx/>
                <a:buFontTx/>
                <a:buNone/>
                <a:tabLst/>
                <a:defRPr/>
              </a:pPr>
              <a:t>16</a:t>
            </a:fld>
            <a:endParaRPr kumimoji="0" lang="fr-FR" sz="1000" b="1" i="0" u="none" strike="noStrike" kern="1200" cap="none" spc="0" normalizeH="0" baseline="0" noProof="0">
              <a:ln>
                <a:noFill/>
              </a:ln>
              <a:solidFill>
                <a:srgbClr val="071F32"/>
              </a:solidFill>
              <a:effectLst/>
              <a:uLnTx/>
              <a:uFillTx/>
              <a:latin typeface="Montserrat"/>
              <a:ea typeface="+mn-ea"/>
              <a:cs typeface="+mn-cs"/>
            </a:endParaRP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0324" y="1207324"/>
            <a:ext cx="7917872" cy="3960000"/>
          </a:xfrm>
        </p:spPr>
        <p:txBody>
          <a:bodyPr vert="horz" lIns="91440" tIns="45720" rIns="91440" bIns="45720" rtlCol="0" anchor="t">
            <a:noAutofit/>
          </a:bodyPr>
          <a:lstStyle/>
          <a:p>
            <a:r>
              <a:rPr lang="fr-FR" sz="1400" b="0">
                <a:solidFill>
                  <a:srgbClr val="035FCC"/>
                </a:solidFill>
              </a:rPr>
              <a:t>Organisez-vous-même vos temps de concertation sur la révision du Plan Climat de Paris !</a:t>
            </a:r>
            <a:r>
              <a:rPr lang="fr-FR">
                <a:solidFill>
                  <a:srgbClr val="035FCC"/>
                </a:solidFill>
              </a:rPr>
              <a:t> </a:t>
            </a:r>
            <a:endParaRPr lang="fr-FR" sz="1400" b="0">
              <a:solidFill>
                <a:srgbClr val="035FCC"/>
              </a:solidFill>
            </a:endParaRPr>
          </a:p>
          <a:p>
            <a:endParaRPr lang="fr-FR" sz="1400" b="0"/>
          </a:p>
          <a:p>
            <a:r>
              <a:rPr lang="fr-FR" sz="1400" b="0">
                <a:latin typeface="+mj-lt"/>
              </a:rPr>
              <a:t>Dans le cadre de la révision du Plan Climat de Paris, vous êtes </a:t>
            </a:r>
            <a:r>
              <a:rPr lang="fr-FR" sz="1400" b="0" err="1">
                <a:latin typeface="+mj-lt"/>
              </a:rPr>
              <a:t>invité.e.s</a:t>
            </a:r>
            <a:r>
              <a:rPr lang="fr-FR" sz="1400" b="0">
                <a:latin typeface="+mj-lt"/>
              </a:rPr>
              <a:t> à organiser au sein de votre arrondissement</a:t>
            </a:r>
            <a:r>
              <a:rPr lang="fr-FR">
                <a:latin typeface="+mj-lt"/>
              </a:rPr>
              <a:t> </a:t>
            </a:r>
            <a:r>
              <a:rPr lang="fr-FR" sz="1400" b="0">
                <a:latin typeface="+mj-lt"/>
              </a:rPr>
              <a:t>des débats participatifs sur les thématiques propres au Plan Climat afin de concerter et coproduire avec les citoyens, habitants et usagers.</a:t>
            </a:r>
            <a:r>
              <a:rPr lang="fr-FR">
                <a:latin typeface="+mj-lt"/>
              </a:rPr>
              <a:t> Ces temps viennent en plus de ceux dont l'animation est prise en charge (une balade urbaine ou un atelier).</a:t>
            </a:r>
            <a:endParaRPr lang="fr-FR" sz="1400" b="0">
              <a:latin typeface="+mj-lt"/>
            </a:endParaRPr>
          </a:p>
          <a:p>
            <a:endParaRPr lang="fr-FR">
              <a:latin typeface="+mj-lt"/>
            </a:endParaRPr>
          </a:p>
          <a:p>
            <a:r>
              <a:rPr lang="fr-FR" sz="1400" b="0">
                <a:latin typeface="+mj-lt"/>
              </a:rPr>
              <a:t>Ce kit de concertation </a:t>
            </a:r>
            <a:r>
              <a:rPr lang="fr-FR">
                <a:latin typeface="+mj-lt"/>
              </a:rPr>
              <a:t>a vocation à vous aider à</a:t>
            </a:r>
            <a:r>
              <a:rPr lang="fr-FR" sz="1400" b="0">
                <a:latin typeface="+mj-lt"/>
              </a:rPr>
              <a:t> </a:t>
            </a:r>
            <a:r>
              <a:rPr lang="fr-FR">
                <a:latin typeface="+mj-lt"/>
              </a:rPr>
              <a:t>organiser</a:t>
            </a:r>
            <a:r>
              <a:rPr lang="fr-FR" sz="1400" b="0">
                <a:latin typeface="+mj-lt"/>
              </a:rPr>
              <a:t> </a:t>
            </a:r>
            <a:r>
              <a:rPr lang="fr-FR" sz="1400" b="1">
                <a:latin typeface="+mj-lt"/>
              </a:rPr>
              <a:t>votre propre débat participatif</a:t>
            </a:r>
            <a:r>
              <a:rPr lang="fr-FR" sz="1400" b="0">
                <a:latin typeface="+mj-lt"/>
              </a:rPr>
              <a:t> sur la thématique de votre choix. </a:t>
            </a:r>
            <a:r>
              <a:rPr lang="fr-FR">
                <a:latin typeface="+mj-lt"/>
              </a:rPr>
              <a:t>Il</a:t>
            </a:r>
            <a:r>
              <a:rPr lang="fr-FR" sz="1400" b="0">
                <a:latin typeface="+mj-lt"/>
              </a:rPr>
              <a:t> vous propose une méthode d’animation, différents conseils </a:t>
            </a:r>
            <a:r>
              <a:rPr lang="fr-FR">
                <a:latin typeface="+mj-lt"/>
              </a:rPr>
              <a:t>logistiques </a:t>
            </a:r>
            <a:r>
              <a:rPr lang="fr-FR" sz="1400" b="0">
                <a:latin typeface="+mj-lt"/>
              </a:rPr>
              <a:t>pour l’organiser dans les meilleures conditions </a:t>
            </a:r>
            <a:r>
              <a:rPr lang="fr-FR">
                <a:latin typeface="+mj-lt"/>
              </a:rPr>
              <a:t>ainsi</a:t>
            </a:r>
            <a:r>
              <a:rPr lang="fr-FR" sz="1400" b="0">
                <a:latin typeface="+mj-lt"/>
              </a:rPr>
              <a:t> </a:t>
            </a:r>
            <a:r>
              <a:rPr lang="fr-FR">
                <a:latin typeface="+mj-lt"/>
              </a:rPr>
              <a:t>qu'une synthèse vous permettant de vous emparer rapidement des enjeux</a:t>
            </a:r>
            <a:r>
              <a:rPr lang="fr-FR" sz="1400" b="0">
                <a:latin typeface="+mj-lt"/>
              </a:rPr>
              <a:t> de la révision du Plan Climat</a:t>
            </a:r>
            <a:r>
              <a:rPr lang="fr-FR">
                <a:latin typeface="+mj-lt"/>
              </a:rPr>
              <a:t>.</a:t>
            </a:r>
          </a:p>
          <a:p>
            <a:endParaRPr lang="fr-FR">
              <a:latin typeface="+mj-lt"/>
            </a:endParaRPr>
          </a:p>
          <a:p>
            <a:endParaRPr lang="fr-FR" sz="1400" b="0">
              <a:latin typeface="+mj-lt"/>
            </a:endParaRPr>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Pourquoi un kit de concertation ? </a:t>
            </a:r>
          </a:p>
        </p:txBody>
      </p:sp>
      <p:grpSp>
        <p:nvGrpSpPr>
          <p:cNvPr id="16" name="Groupe 15">
            <a:extLst>
              <a:ext uri="{FF2B5EF4-FFF2-40B4-BE49-F238E27FC236}">
                <a16:creationId xmlns:a16="http://schemas.microsoft.com/office/drawing/2014/main" id="{6CF12B0B-3630-E2CF-DB45-44BF6FC7F572}"/>
              </a:ext>
            </a:extLst>
          </p:cNvPr>
          <p:cNvGrpSpPr/>
          <p:nvPr/>
        </p:nvGrpSpPr>
        <p:grpSpPr>
          <a:xfrm>
            <a:off x="8427584" y="842494"/>
            <a:ext cx="3353870" cy="3363176"/>
            <a:chOff x="5800762" y="3460458"/>
            <a:chExt cx="3353870" cy="3363176"/>
          </a:xfrm>
        </p:grpSpPr>
        <p:sp>
          <p:nvSpPr>
            <p:cNvPr id="9" name="Rectangle 8">
              <a:extLst>
                <a:ext uri="{FF2B5EF4-FFF2-40B4-BE49-F238E27FC236}">
                  <a16:creationId xmlns:a16="http://schemas.microsoft.com/office/drawing/2014/main" id="{88084A54-86EB-10F1-BB9C-62363C2DCB2B}"/>
                </a:ext>
              </a:extLst>
            </p:cNvPr>
            <p:cNvSpPr/>
            <p:nvPr/>
          </p:nvSpPr>
          <p:spPr>
            <a:xfrm>
              <a:off x="5986955" y="3786328"/>
              <a:ext cx="3167677" cy="3037306"/>
            </a:xfrm>
            <a:prstGeom prst="rect">
              <a:avLst/>
            </a:prstGeom>
            <a:solidFill>
              <a:srgbClr val="035FCC"/>
            </a:solidFill>
            <a:ln w="12700" cap="flat" cmpd="sng" algn="ctr">
              <a:noFill/>
              <a:prstDash val="solid"/>
              <a:miter lim="800000"/>
            </a:ln>
            <a:effectLst/>
          </p:spPr>
          <p:txBody>
            <a:bodyPr rtlCol="0" anchor="ctr"/>
            <a:lstStyle/>
            <a:p>
              <a:pPr marL="0" marR="0" lvl="0" indent="0" algn="l" defTabSz="1042873" rtl="0"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kumimoji="0" lang="fr-FR" sz="900" b="1" i="0" u="none" strike="noStrike" kern="1200" cap="none" spc="0" normalizeH="0" baseline="0" noProof="0">
                  <a:ln>
                    <a:noFill/>
                  </a:ln>
                  <a:solidFill>
                    <a:prstClr val="white"/>
                  </a:solidFill>
                  <a:effectLst/>
                  <a:uLnTx/>
                  <a:uFillTx/>
                  <a:latin typeface="Montserrat"/>
                  <a:ea typeface="+mn-ea"/>
                  <a:cs typeface="+mn-cs"/>
                </a:rPr>
                <a:t>Le contenu du kit de concertation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a:ln>
                  <a:noFill/>
                </a:ln>
                <a:solidFill>
                  <a:prstClr val="white"/>
                </a:solidFill>
                <a:effectLst/>
                <a:uLnTx/>
                <a:uFillTx/>
                <a:latin typeface="Montserrat"/>
                <a:ea typeface="+mn-ea"/>
                <a:cs typeface="+mn-cs"/>
              </a:endParaRPr>
            </a:p>
            <a:p>
              <a:pPr marL="298450" marR="5080" lvl="0" indent="-285750" algn="l" defTabSz="914400" rtl="0" eaLnBrk="1" fontAlgn="auto" latinLnBrk="0" hangingPunct="1">
                <a:lnSpc>
                  <a:spcPct val="153300"/>
                </a:lnSpc>
                <a:spcBef>
                  <a:spcPts val="100"/>
                </a:spcBef>
                <a:spcAft>
                  <a:spcPts val="0"/>
                </a:spcAft>
                <a:buClrTx/>
                <a:buSzTx/>
                <a:buFont typeface="Arial" panose="020B0604020202020204" pitchFamily="34" charset="0"/>
                <a:buChar char="•"/>
                <a:tabLst>
                  <a:tab pos="297815" algn="l"/>
                  <a:tab pos="298450" algn="l"/>
                </a:tabLst>
                <a:defRPr/>
              </a:pPr>
              <a:r>
                <a:rPr kumimoji="0" lang="fr-FR" sz="900" b="0" i="0" u="none" strike="noStrike" kern="1200" cap="none" spc="0" normalizeH="0" baseline="0" noProof="0">
                  <a:ln>
                    <a:noFill/>
                  </a:ln>
                  <a:solidFill>
                    <a:prstClr val="white"/>
                  </a:solidFill>
                  <a:effectLst/>
                  <a:uLnTx/>
                  <a:uFillTx/>
                  <a:latin typeface="Montserrat"/>
                  <a:ea typeface="+mn-ea"/>
                  <a:cs typeface="+mn-cs"/>
                </a:rPr>
                <a:t>Les fondamentaux du Plan Climat annexé d’une Foire aux Questions (FAQ) pour répondre à toutes les interrogations que vous pouvez avoir et bénéficier d’éléments de réponse à apporter lors de temps d’échanges avec le grand public </a:t>
              </a:r>
            </a:p>
            <a:p>
              <a:pPr marL="298450" marR="5080" lvl="0" indent="-285750" algn="l" defTabSz="914400" rtl="0" eaLnBrk="1" fontAlgn="auto" latinLnBrk="0" hangingPunct="1">
                <a:lnSpc>
                  <a:spcPct val="153300"/>
                </a:lnSpc>
                <a:spcBef>
                  <a:spcPts val="100"/>
                </a:spcBef>
                <a:spcAft>
                  <a:spcPts val="0"/>
                </a:spcAft>
                <a:buClrTx/>
                <a:buSzTx/>
                <a:buFont typeface="Arial" panose="020B0604020202020204" pitchFamily="34" charset="0"/>
                <a:buChar char="•"/>
                <a:tabLst>
                  <a:tab pos="297815" algn="l"/>
                  <a:tab pos="298450" algn="l"/>
                </a:tabLst>
                <a:defRPr/>
              </a:pPr>
              <a:r>
                <a:rPr kumimoji="0" lang="fr-FR" sz="900" b="0" i="0" u="none" strike="noStrike" kern="1200" cap="none" spc="0" normalizeH="0" baseline="0" noProof="0">
                  <a:ln>
                    <a:noFill/>
                  </a:ln>
                  <a:solidFill>
                    <a:prstClr val="white"/>
                  </a:solidFill>
                  <a:effectLst/>
                  <a:uLnTx/>
                  <a:uFillTx/>
                  <a:latin typeface="Montserrat"/>
                  <a:ea typeface="+mn-ea"/>
                  <a:cs typeface="+mn-cs"/>
                </a:rPr>
                <a:t>Les questions clefs sur les thématiques choisies (Alimentation, déchets, rafraîchissement, mobilités...) </a:t>
              </a:r>
            </a:p>
            <a:p>
              <a:pPr marL="298450" marR="5080" lvl="0" indent="-285750" algn="l" defTabSz="914400" rtl="0" eaLnBrk="1" fontAlgn="auto" latinLnBrk="0" hangingPunct="1">
                <a:lnSpc>
                  <a:spcPct val="153300"/>
                </a:lnSpc>
                <a:spcBef>
                  <a:spcPts val="100"/>
                </a:spcBef>
                <a:spcAft>
                  <a:spcPts val="0"/>
                </a:spcAft>
                <a:buClrTx/>
                <a:buSzTx/>
                <a:buFont typeface="Arial" panose="020B0604020202020204" pitchFamily="34" charset="0"/>
                <a:buChar char="•"/>
                <a:tabLst>
                  <a:tab pos="297815" algn="l"/>
                  <a:tab pos="298450" algn="l"/>
                </a:tabLst>
                <a:defRPr/>
              </a:pPr>
              <a:r>
                <a:rPr kumimoji="0" lang="fr-FR" sz="900" b="0" i="0" u="none" strike="noStrike" kern="1200" cap="none" spc="0" normalizeH="0" baseline="0" noProof="0">
                  <a:ln>
                    <a:noFill/>
                  </a:ln>
                  <a:solidFill>
                    <a:prstClr val="white"/>
                  </a:solidFill>
                  <a:effectLst/>
                  <a:uLnTx/>
                  <a:uFillTx/>
                  <a:latin typeface="Montserrat"/>
                  <a:ea typeface="+mn-lt"/>
                  <a:cs typeface="+mn-lt"/>
                </a:rPr>
                <a:t>En annexe : des outils et les modalités pour développer une concertation locale, faire émerger des propositions et les restituer</a:t>
              </a:r>
              <a:endParaRPr kumimoji="0" lang="fr-FR" sz="900" b="0" i="0" u="none" strike="noStrike" kern="1200" cap="none" spc="0" normalizeH="0" baseline="0" noProof="0">
                <a:ln>
                  <a:noFill/>
                </a:ln>
                <a:solidFill>
                  <a:prstClr val="white"/>
                </a:solidFill>
                <a:effectLst/>
                <a:uLnTx/>
                <a:uFillTx/>
                <a:latin typeface="Montserrat"/>
                <a:ea typeface="+mn-ea"/>
                <a:cs typeface="+mn-cs"/>
              </a:endParaRPr>
            </a:p>
            <a:p>
              <a:pPr marL="188989" marR="0" lvl="0" indent="-188989" algn="l" defTabSz="104287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a:p>
              <a:pPr marL="188989" marR="0" lvl="0" indent="-188989" algn="l" defTabSz="104287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0" name="Ellipse 9">
              <a:extLst>
                <a:ext uri="{FF2B5EF4-FFF2-40B4-BE49-F238E27FC236}">
                  <a16:creationId xmlns:a16="http://schemas.microsoft.com/office/drawing/2014/main" id="{EA8C378E-29ED-6404-5F54-746D2CFCDCC9}"/>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rtl="0"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5" name="Graphique 14" descr="Informations contour">
              <a:extLst>
                <a:ext uri="{FF2B5EF4-FFF2-40B4-BE49-F238E27FC236}">
                  <a16:creationId xmlns:a16="http://schemas.microsoft.com/office/drawing/2014/main" id="{4E32D2A2-135B-C80F-6684-904D9410911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25731" y="3491919"/>
              <a:ext cx="588819" cy="588819"/>
            </a:xfrm>
            <a:prstGeom prst="rect">
              <a:avLst/>
            </a:prstGeom>
          </p:spPr>
        </p:pic>
      </p:grpSp>
      <p:grpSp>
        <p:nvGrpSpPr>
          <p:cNvPr id="18" name="Groupe 17">
            <a:extLst>
              <a:ext uri="{FF2B5EF4-FFF2-40B4-BE49-F238E27FC236}">
                <a16:creationId xmlns:a16="http://schemas.microsoft.com/office/drawing/2014/main" id="{76B445C6-6DA2-85F1-388E-84FE48FA10C9}"/>
              </a:ext>
            </a:extLst>
          </p:cNvPr>
          <p:cNvGrpSpPr/>
          <p:nvPr/>
        </p:nvGrpSpPr>
        <p:grpSpPr>
          <a:xfrm>
            <a:off x="8427584" y="4333918"/>
            <a:ext cx="3353870" cy="1650127"/>
            <a:chOff x="7933237" y="4322975"/>
            <a:chExt cx="3353870" cy="1650127"/>
          </a:xfrm>
        </p:grpSpPr>
        <p:grpSp>
          <p:nvGrpSpPr>
            <p:cNvPr id="19" name="Groupe 18">
              <a:extLst>
                <a:ext uri="{FF2B5EF4-FFF2-40B4-BE49-F238E27FC236}">
                  <a16:creationId xmlns:a16="http://schemas.microsoft.com/office/drawing/2014/main" id="{38AB231C-2DCC-3412-88D6-084EE76049E5}"/>
                </a:ext>
              </a:extLst>
            </p:cNvPr>
            <p:cNvGrpSpPr/>
            <p:nvPr/>
          </p:nvGrpSpPr>
          <p:grpSpPr>
            <a:xfrm>
              <a:off x="7933237" y="4322975"/>
              <a:ext cx="3353870" cy="1650127"/>
              <a:chOff x="5800762" y="3460458"/>
              <a:chExt cx="3353870" cy="1650127"/>
            </a:xfrm>
          </p:grpSpPr>
          <p:sp>
            <p:nvSpPr>
              <p:cNvPr id="21" name="Rectangle 20">
                <a:extLst>
                  <a:ext uri="{FF2B5EF4-FFF2-40B4-BE49-F238E27FC236}">
                    <a16:creationId xmlns:a16="http://schemas.microsoft.com/office/drawing/2014/main" id="{DFD35F22-4B89-20C7-B99D-D14288095E7F}"/>
                  </a:ext>
                </a:extLst>
              </p:cNvPr>
              <p:cNvSpPr/>
              <p:nvPr/>
            </p:nvSpPr>
            <p:spPr>
              <a:xfrm>
                <a:off x="5986955" y="3786329"/>
                <a:ext cx="3167677" cy="1324256"/>
              </a:xfrm>
              <a:prstGeom prst="rect">
                <a:avLst/>
              </a:prstGeom>
              <a:solidFill>
                <a:srgbClr val="DFA300"/>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a:ln>
                    <a:noFill/>
                  </a:ln>
                  <a:solidFill>
                    <a:prstClr val="white"/>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a:ln>
                    <a:noFill/>
                  </a:ln>
                  <a:solidFill>
                    <a:prstClr val="white"/>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Montserra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Montserrat"/>
                    <a:ea typeface="+mn-ea"/>
                    <a:cs typeface="+mn-cs"/>
                  </a:rPr>
                  <a:t>             Pour </a:t>
                </a:r>
                <a:r>
                  <a:rPr kumimoji="0" lang="fr-FR" sz="900" b="0" i="0" u="none" strike="noStrike" kern="1200" cap="none" spc="0" normalizeH="0" baseline="0" noProof="0">
                    <a:ln>
                      <a:noFill/>
                    </a:ln>
                    <a:solidFill>
                      <a:prstClr val="white"/>
                    </a:solidFill>
                    <a:effectLst/>
                    <a:uLnTx/>
                    <a:uFillTx/>
                    <a:latin typeface="Montserrat"/>
                    <a:ea typeface="+mn-ea"/>
                    <a:cs typeface="+mn-cs"/>
                  </a:rPr>
                  <a:t>rappel, l’objectif de ces temps         d’échanges avec le grand public est de produire des idées, sur la base de sujets de réflexion accessibles et concrets afin  d’adapter un plan d’actions opérationnel qui nourrira les feuilles de route locales.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rgbClr val="071F32"/>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a:ln>
                    <a:noFill/>
                  </a:ln>
                  <a:solidFill>
                    <a:prstClr val="white"/>
                  </a:solidFill>
                  <a:effectLst/>
                  <a:uLnTx/>
                  <a:uFillTx/>
                  <a:latin typeface="Montserrat"/>
                  <a:ea typeface="+mn-ea"/>
                  <a:cs typeface="+mn-cs"/>
                </a:endParaRPr>
              </a:p>
              <a:p>
                <a:pPr marL="188989" marR="0" lvl="0" indent="-188989" algn="l" defTabSz="104287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22" name="Ellipse 21">
                <a:extLst>
                  <a:ext uri="{FF2B5EF4-FFF2-40B4-BE49-F238E27FC236}">
                    <a16:creationId xmlns:a16="http://schemas.microsoft.com/office/drawing/2014/main" id="{9970842F-5970-FE26-E729-3F6FEE6CB11D}"/>
                  </a:ext>
                </a:extLst>
              </p:cNvPr>
              <p:cNvSpPr/>
              <p:nvPr/>
            </p:nvSpPr>
            <p:spPr>
              <a:xfrm>
                <a:off x="5800762" y="3460458"/>
                <a:ext cx="638758" cy="638758"/>
              </a:xfrm>
              <a:prstGeom prst="ellipse">
                <a:avLst/>
              </a:prstGeom>
              <a:solidFill>
                <a:schemeClr val="accent2">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rtl="0"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0" name="Graphique 19" descr="Bulle de discussion contour">
              <a:extLst>
                <a:ext uri="{FF2B5EF4-FFF2-40B4-BE49-F238E27FC236}">
                  <a16:creationId xmlns:a16="http://schemas.microsoft.com/office/drawing/2014/main" id="{ED425FA3-00C5-6670-404B-A66238672D1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993590" y="4424749"/>
              <a:ext cx="517592" cy="517592"/>
            </a:xfrm>
            <a:prstGeom prst="rect">
              <a:avLst/>
            </a:prstGeom>
          </p:spPr>
        </p:pic>
      </p:grpSp>
    </p:spTree>
    <p:extLst>
      <p:ext uri="{BB962C8B-B14F-4D97-AF65-F5344CB8AC3E}">
        <p14:creationId xmlns:p14="http://schemas.microsoft.com/office/powerpoint/2010/main" val="80878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2FBD3B4-AAC7-FA64-55A0-87DC729B8026}"/>
              </a:ext>
            </a:extLst>
          </p:cNvPr>
          <p:cNvSpPr txBox="1"/>
          <p:nvPr/>
        </p:nvSpPr>
        <p:spPr>
          <a:xfrm>
            <a:off x="681645" y="2044933"/>
            <a:ext cx="10823170" cy="4176000"/>
          </a:xfrm>
          <a:prstGeom prst="rect">
            <a:avLst/>
          </a:prstGeom>
          <a:solidFill>
            <a:srgbClr val="DFA300"/>
          </a:solidFill>
        </p:spPr>
        <p:txBody>
          <a:bodyPr wrap="square" rtlCol="0">
            <a:spAutoFit/>
          </a:bodyPr>
          <a:lstStyle/>
          <a:p>
            <a:endParaRPr lang="fr-FR"/>
          </a:p>
        </p:txBody>
      </p:sp>
      <p:sp>
        <p:nvSpPr>
          <p:cNvPr id="2" name="Titre 1">
            <a:extLst>
              <a:ext uri="{FF2B5EF4-FFF2-40B4-BE49-F238E27FC236}">
                <a16:creationId xmlns:a16="http://schemas.microsoft.com/office/drawing/2014/main" id="{0D1D9631-8F23-E54A-2E11-E8D1DCD782FB}"/>
              </a:ext>
            </a:extLst>
          </p:cNvPr>
          <p:cNvSpPr>
            <a:spLocks noGrp="1"/>
          </p:cNvSpPr>
          <p:nvPr>
            <p:ph type="ctrTitle"/>
          </p:nvPr>
        </p:nvSpPr>
        <p:spPr/>
        <p:txBody>
          <a:bodyPr/>
          <a:lstStyle/>
          <a:p>
            <a:r>
              <a:rPr lang="fr-FR" sz="4400"/>
              <a:t>03</a:t>
            </a:r>
            <a:r>
              <a:rPr lang="fr-FR"/>
              <a:t>	Les thématiques en un clin d’œil</a:t>
            </a:r>
            <a:br>
              <a:rPr lang="fr-FR"/>
            </a:br>
            <a:r>
              <a:rPr lang="fr-FR" sz="1600" b="0" i="1"/>
              <a:t>Pour chacune : </a:t>
            </a:r>
            <a:br>
              <a:rPr lang="fr-FR" sz="1600" b="0" i="1"/>
            </a:br>
            <a:r>
              <a:rPr lang="fr-FR" sz="1600" b="0" i="1"/>
              <a:t>	- les principaux éléments à savoir</a:t>
            </a:r>
            <a:br>
              <a:rPr lang="fr-FR" sz="1600" b="0" i="1"/>
            </a:br>
            <a:r>
              <a:rPr lang="fr-FR" sz="1600" b="0" i="1"/>
              <a:t>	- 3 questions pour guider le débat </a:t>
            </a:r>
            <a:br>
              <a:rPr lang="fr-FR" sz="1600" b="0" i="1"/>
            </a:br>
            <a:endParaRPr lang="fr-FR" b="0" i="1"/>
          </a:p>
        </p:txBody>
      </p:sp>
      <p:sp>
        <p:nvSpPr>
          <p:cNvPr id="4" name="Espace réservé du pied de page 3">
            <a:extLst>
              <a:ext uri="{FF2B5EF4-FFF2-40B4-BE49-F238E27FC236}">
                <a16:creationId xmlns:a16="http://schemas.microsoft.com/office/drawing/2014/main" id="{31BC9C40-2E10-F296-A313-B25EF56D4F78}"/>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numéro de diapositive 4">
            <a:extLst>
              <a:ext uri="{FF2B5EF4-FFF2-40B4-BE49-F238E27FC236}">
                <a16:creationId xmlns:a16="http://schemas.microsoft.com/office/drawing/2014/main" id="{4E8E906B-B079-CAEC-9BC0-DACE965FD76F}"/>
              </a:ext>
            </a:extLst>
          </p:cNvPr>
          <p:cNvSpPr>
            <a:spLocks noGrp="1"/>
          </p:cNvSpPr>
          <p:nvPr>
            <p:ph type="sldNum" sz="quarter" idx="12"/>
          </p:nvPr>
        </p:nvSpPr>
        <p:spPr/>
        <p:txBody>
          <a:bodyPr/>
          <a:lstStyle/>
          <a:p>
            <a:fld id="{975A587B-5814-4D9B-9598-FE9CB954CB01}" type="slidenum">
              <a:rPr lang="fr-FR" smtClean="0"/>
              <a:t>17</a:t>
            </a:fld>
            <a:endParaRPr lang="fr-FR"/>
          </a:p>
        </p:txBody>
      </p:sp>
    </p:spTree>
    <p:extLst>
      <p:ext uri="{BB962C8B-B14F-4D97-AF65-F5344CB8AC3E}">
        <p14:creationId xmlns:p14="http://schemas.microsoft.com/office/powerpoint/2010/main" val="175782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18</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a:xfrm>
            <a:off x="3280022" y="238640"/>
            <a:ext cx="10800000" cy="468000"/>
          </a:xfrm>
        </p:spPr>
        <p:txBody>
          <a:bodyPr/>
          <a:lstStyle/>
          <a:p>
            <a:r>
              <a:rPr lang="fr-FR" sz="1600" b="0" i="1"/>
              <a:t>Paris : 100% éco-rénovée et aménagée pour la neutralité carbone </a:t>
            </a:r>
            <a:endParaRPr lang="fr-FR" sz="1600" b="0"/>
          </a:p>
        </p:txBody>
      </p:sp>
      <p:sp>
        <p:nvSpPr>
          <p:cNvPr id="8" name="Espace réservé du texte 7">
            <a:extLst>
              <a:ext uri="{FF2B5EF4-FFF2-40B4-BE49-F238E27FC236}">
                <a16:creationId xmlns:a16="http://schemas.microsoft.com/office/drawing/2014/main" id="{75F80D6D-CC1A-E3AF-617B-B0B6D19FCA20}"/>
              </a:ext>
            </a:extLst>
          </p:cNvPr>
          <p:cNvSpPr>
            <a:spLocks noGrp="1"/>
          </p:cNvSpPr>
          <p:nvPr>
            <p:ph type="body" sz="quarter" idx="13"/>
            <p:custDataLst>
              <p:tags r:id="rId4"/>
            </p:custDataLst>
          </p:nvPr>
        </p:nvSpPr>
        <p:spPr>
          <a:xfrm>
            <a:off x="590324" y="2139109"/>
            <a:ext cx="6120000" cy="3960000"/>
          </a:xfrm>
        </p:spPr>
        <p:txBody>
          <a:bodyPr/>
          <a:lstStyle/>
          <a:p>
            <a:pPr marL="12700" marR="5080" algn="just">
              <a:lnSpc>
                <a:spcPct val="100000"/>
              </a:lnSpc>
              <a:spcBef>
                <a:spcPts val="100"/>
              </a:spcBef>
              <a:tabLst>
                <a:tab pos="297815" algn="l"/>
                <a:tab pos="298450" algn="l"/>
              </a:tabLst>
            </a:pPr>
            <a:r>
              <a:rPr lang="fr-FR" sz="1200">
                <a:latin typeface="+mj-lt"/>
              </a:rPr>
              <a:t>La </a:t>
            </a:r>
            <a:r>
              <a:rPr lang="fr-FR" sz="1200" b="1">
                <a:latin typeface="+mj-lt"/>
              </a:rPr>
              <a:t>rénovation énergétique </a:t>
            </a:r>
            <a:r>
              <a:rPr lang="fr-FR" sz="1200">
                <a:latin typeface="+mj-lt"/>
              </a:rPr>
              <a:t>s’impose comme un chantier prioritaire car le parc parisien est constitué à 80% de bâtiments anciens. Les secteurs résidentiels représentent 80% de la consommation d’énergie et plus de 25% de l’empreinte carbone totale du territoire. C’est également la </a:t>
            </a:r>
            <a:r>
              <a:rPr lang="fr-FR" sz="1200" b="1">
                <a:latin typeface="+mj-lt"/>
              </a:rPr>
              <a:t>2</a:t>
            </a:r>
            <a:r>
              <a:rPr lang="fr-FR" sz="1200" b="1" baseline="30000">
                <a:latin typeface="+mj-lt"/>
              </a:rPr>
              <a:t>ème</a:t>
            </a:r>
            <a:r>
              <a:rPr lang="fr-FR" sz="1200" b="1">
                <a:latin typeface="+mj-lt"/>
              </a:rPr>
              <a:t> source de pollution</a:t>
            </a:r>
            <a:r>
              <a:rPr lang="fr-FR" sz="1200">
                <a:latin typeface="+mj-lt"/>
              </a:rPr>
              <a:t> de l’air parisien derrière le secteur des transports.</a:t>
            </a:r>
          </a:p>
        </p:txBody>
      </p:sp>
      <p:sp>
        <p:nvSpPr>
          <p:cNvPr id="21" name="Sous-titre 2">
            <a:extLst>
              <a:ext uri="{FF2B5EF4-FFF2-40B4-BE49-F238E27FC236}">
                <a16:creationId xmlns:a16="http://schemas.microsoft.com/office/drawing/2014/main" id="{C3B9188A-79F8-A92C-6EF6-3BE97DB09B27}"/>
              </a:ext>
            </a:extLst>
          </p:cNvPr>
          <p:cNvSpPr txBox="1">
            <a:spLocks/>
          </p:cNvSpPr>
          <p:nvPr>
            <p:custDataLst>
              <p:tags r:id="rId5"/>
            </p:custDataLst>
          </p:nvPr>
        </p:nvSpPr>
        <p:spPr>
          <a:xfrm>
            <a:off x="590324" y="913878"/>
            <a:ext cx="11011352" cy="720000"/>
          </a:xfrm>
          <a:prstGeom prst="rect">
            <a:avLst/>
          </a:prstGeom>
        </p:spPr>
        <p:txBody>
          <a:bodyPr vert="horz" lIns="91440" tIns="45720" rIns="91440" bIns="45720" rtlCol="0" anchor="b">
            <a:noAutofit/>
          </a:bodyPr>
          <a:lstStyle>
            <a:lvl1pPr marL="0" indent="0" algn="l" defTabSz="914400" rtl="0" eaLnBrk="1" latinLnBrk="0" hangingPunct="1">
              <a:lnSpc>
                <a:spcPct val="130000"/>
              </a:lnSpc>
              <a:spcBef>
                <a:spcPts val="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130000"/>
              </a:lnSpc>
              <a:spcBef>
                <a:spcPts val="2400"/>
              </a:spcBef>
              <a:buClr>
                <a:schemeClr val="tx1"/>
              </a:buClr>
              <a:buFont typeface="+mj-lt"/>
              <a:buNone/>
              <a:defRPr sz="2000" b="1" kern="1200">
                <a:solidFill>
                  <a:schemeClr val="tx1"/>
                </a:solidFill>
                <a:latin typeface="+mn-lt"/>
                <a:ea typeface="+mn-ea"/>
                <a:cs typeface="+mn-cs"/>
              </a:defRPr>
            </a:lvl2pPr>
            <a:lvl3pPr marL="914400" indent="0" algn="l" defTabSz="914400" rtl="0" eaLnBrk="1" latinLnBrk="0" hangingPunct="1">
              <a:lnSpc>
                <a:spcPct val="130000"/>
              </a:lnSpc>
              <a:spcBef>
                <a:spcPts val="300"/>
              </a:spcBef>
              <a:buSzPct val="120000"/>
              <a:buFont typeface="Times" panose="02020603050405020304" pitchFamily="18" charset="0"/>
              <a:buNone/>
              <a:defRPr sz="1800" b="1" kern="1200">
                <a:solidFill>
                  <a:schemeClr val="tx1"/>
                </a:solidFill>
                <a:latin typeface="+mn-lt"/>
                <a:ea typeface="+mn-ea"/>
                <a:cs typeface="+mn-cs"/>
              </a:defRPr>
            </a:lvl3pPr>
            <a:lvl4pPr marL="1371600" indent="0" algn="l" defTabSz="914400" rtl="0" eaLnBrk="1" latinLnBrk="0" hangingPunct="1">
              <a:lnSpc>
                <a:spcPct val="130000"/>
              </a:lnSpc>
              <a:spcBef>
                <a:spcPts val="300"/>
              </a:spcBef>
              <a:buFont typeface="Calibri" panose="020F050202020403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30000"/>
              </a:lnSpc>
              <a:spcBef>
                <a:spcPts val="3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fr-FR" sz="1400" b="0" i="1">
                <a:solidFill>
                  <a:schemeClr val="bg2">
                    <a:lumMod val="50000"/>
                  </a:schemeClr>
                </a:solidFill>
              </a:rPr>
              <a:t>La rénovation du parc bâti parisien est un axe fondamental pour réduire les émissions de gaz à effet de serre, répondre à l’enjeu de la précarité énergétique et garantir aux Parisiens des logements sains, confortables, aux charges maîtrisés et à même de protéger leurs occupants contre les effets du dérèglement climatique.</a:t>
            </a:r>
          </a:p>
        </p:txBody>
      </p:sp>
      <p:sp>
        <p:nvSpPr>
          <p:cNvPr id="12" name="Rectangle : coins arrondis 11">
            <a:extLst>
              <a:ext uri="{FF2B5EF4-FFF2-40B4-BE49-F238E27FC236}">
                <a16:creationId xmlns:a16="http://schemas.microsoft.com/office/drawing/2014/main" id="{26F8FA00-3BEC-0FE0-1AF6-843E423B3600}"/>
              </a:ext>
            </a:extLst>
          </p:cNvPr>
          <p:cNvSpPr/>
          <p:nvPr/>
        </p:nvSpPr>
        <p:spPr>
          <a:xfrm>
            <a:off x="-769658" y="-107758"/>
            <a:ext cx="3433345" cy="72390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720039E-615E-B1DD-7074-EF8B1AFB8B75}"/>
              </a:ext>
            </a:extLst>
          </p:cNvPr>
          <p:cNvSpPr txBox="1"/>
          <p:nvPr/>
        </p:nvSpPr>
        <p:spPr>
          <a:xfrm>
            <a:off x="790184" y="130507"/>
            <a:ext cx="1961168" cy="400110"/>
          </a:xfrm>
          <a:prstGeom prst="rect">
            <a:avLst/>
          </a:prstGeom>
          <a:noFill/>
        </p:spPr>
        <p:txBody>
          <a:bodyPr wrap="square" rtlCol="0">
            <a:spAutoFit/>
          </a:bodyPr>
          <a:lstStyle/>
          <a:p>
            <a:r>
              <a:rPr lang="fr-FR" sz="2000">
                <a:solidFill>
                  <a:srgbClr val="FFFFFF"/>
                </a:solidFill>
              </a:rPr>
              <a:t>BÂTIMENT</a:t>
            </a:r>
          </a:p>
        </p:txBody>
      </p:sp>
      <p:pic>
        <p:nvPicPr>
          <p:cNvPr id="18" name="Graphique 17" descr="Ville avec un remplissage uni">
            <a:extLst>
              <a:ext uri="{FF2B5EF4-FFF2-40B4-BE49-F238E27FC236}">
                <a16:creationId xmlns:a16="http://schemas.microsoft.com/office/drawing/2014/main" id="{EC981BEF-53A0-CABC-BF67-2FED0CB99D9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18111" y="11697"/>
            <a:ext cx="543381" cy="543381"/>
          </a:xfrm>
          <a:prstGeom prst="rect">
            <a:avLst/>
          </a:prstGeom>
        </p:spPr>
      </p:pic>
      <p:pic>
        <p:nvPicPr>
          <p:cNvPr id="20" name="Graphique 19" descr="Mur de briques en construction contour">
            <a:extLst>
              <a:ext uri="{FF2B5EF4-FFF2-40B4-BE49-F238E27FC236}">
                <a16:creationId xmlns:a16="http://schemas.microsoft.com/office/drawing/2014/main" id="{DA47A169-5FE0-3C74-E1C6-A964EAC1658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311702" y="2800272"/>
            <a:ext cx="519273" cy="519273"/>
          </a:xfrm>
          <a:prstGeom prst="rect">
            <a:avLst/>
          </a:prstGeom>
        </p:spPr>
      </p:pic>
      <p:pic>
        <p:nvPicPr>
          <p:cNvPr id="23" name="Graphique 22" descr="Cigogne avec un remplissage uni">
            <a:extLst>
              <a:ext uri="{FF2B5EF4-FFF2-40B4-BE49-F238E27FC236}">
                <a16:creationId xmlns:a16="http://schemas.microsoft.com/office/drawing/2014/main" id="{7CAA080A-1730-045B-B498-2DEDCF0CEE2C}"/>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H="1">
            <a:off x="10908214" y="2596796"/>
            <a:ext cx="519274" cy="519274"/>
          </a:xfrm>
          <a:prstGeom prst="rect">
            <a:avLst/>
          </a:prstGeom>
        </p:spPr>
      </p:pic>
      <p:pic>
        <p:nvPicPr>
          <p:cNvPr id="24" name="Graphique 23" descr="Cercle avec flèche gauche avec un remplissage uni">
            <a:extLst>
              <a:ext uri="{FF2B5EF4-FFF2-40B4-BE49-F238E27FC236}">
                <a16:creationId xmlns:a16="http://schemas.microsoft.com/office/drawing/2014/main" id="{54F2FAE7-BFAA-33B2-9009-C2D9D5757DAB}"/>
              </a:ext>
            </a:extLst>
          </p:cNvPr>
          <p:cNvPicPr>
            <a:picLocks noChangeAspect="1"/>
          </p:cNvPicPr>
          <p:nvPr>
            <p:custDataLst>
              <p:tags r:id="rId6"/>
            </p:custDataLst>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flipH="1">
            <a:off x="2848420" y="159101"/>
            <a:ext cx="431602" cy="431602"/>
          </a:xfrm>
          <a:prstGeom prst="rect">
            <a:avLst/>
          </a:prstGeom>
        </p:spPr>
      </p:pic>
      <p:sp>
        <p:nvSpPr>
          <p:cNvPr id="25" name="ZoneTexte 24">
            <a:extLst>
              <a:ext uri="{FF2B5EF4-FFF2-40B4-BE49-F238E27FC236}">
                <a16:creationId xmlns:a16="http://schemas.microsoft.com/office/drawing/2014/main" id="{605E9AAE-7C35-A377-17C4-B3F5C6EB0FFE}"/>
              </a:ext>
            </a:extLst>
          </p:cNvPr>
          <p:cNvSpPr txBox="1"/>
          <p:nvPr/>
        </p:nvSpPr>
        <p:spPr>
          <a:xfrm>
            <a:off x="620722" y="1746231"/>
            <a:ext cx="20429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solidFill>
                  <a:srgbClr val="DFA300"/>
                </a:solidFill>
              </a:rPr>
              <a:t>Quels enjeux ?</a:t>
            </a:r>
          </a:p>
        </p:txBody>
      </p:sp>
      <p:cxnSp>
        <p:nvCxnSpPr>
          <p:cNvPr id="27" name="Connecteur droit 26">
            <a:extLst>
              <a:ext uri="{FF2B5EF4-FFF2-40B4-BE49-F238E27FC236}">
                <a16:creationId xmlns:a16="http://schemas.microsoft.com/office/drawing/2014/main" id="{82782CED-3CE5-EE16-1599-4C2C11A56A61}"/>
              </a:ext>
            </a:extLst>
          </p:cNvPr>
          <p:cNvCxnSpPr>
            <a:cxnSpLocks/>
          </p:cNvCxnSpPr>
          <p:nvPr/>
        </p:nvCxnSpPr>
        <p:spPr>
          <a:xfrm>
            <a:off x="7200959" y="1798467"/>
            <a:ext cx="0" cy="3972332"/>
          </a:xfrm>
          <a:prstGeom prst="line">
            <a:avLst/>
          </a:prstGeom>
          <a:ln w="19050">
            <a:solidFill>
              <a:srgbClr val="DFA300"/>
            </a:solidFill>
            <a:prstDash val="sysDot"/>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2109A2FC-F83D-D813-65A1-03A1F917EF19}"/>
              </a:ext>
            </a:extLst>
          </p:cNvPr>
          <p:cNvSpPr txBox="1"/>
          <p:nvPr/>
        </p:nvSpPr>
        <p:spPr>
          <a:xfrm>
            <a:off x="8037690" y="1980612"/>
            <a:ext cx="3107531" cy="338554"/>
          </a:xfrm>
          <a:prstGeom prst="rect">
            <a:avLst/>
          </a:prstGeom>
          <a:noFill/>
          <a:ln w="28575">
            <a:solidFill>
              <a:srgbClr val="DFA3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i="1"/>
              <a:t>BILAN</a:t>
            </a:r>
            <a:r>
              <a:rPr lang="fr-FR" sz="1600" i="1"/>
              <a:t> A MI-PARCOURS</a:t>
            </a:r>
          </a:p>
        </p:txBody>
      </p:sp>
      <p:sp>
        <p:nvSpPr>
          <p:cNvPr id="29" name="Parallelogram 1">
            <a:extLst>
              <a:ext uri="{FF2B5EF4-FFF2-40B4-BE49-F238E27FC236}">
                <a16:creationId xmlns:a16="http://schemas.microsoft.com/office/drawing/2014/main" id="{C4617BFB-74A7-1E90-6EC3-122CDEC66346}"/>
              </a:ext>
            </a:extLst>
          </p:cNvPr>
          <p:cNvSpPr/>
          <p:nvPr/>
        </p:nvSpPr>
        <p:spPr>
          <a:xfrm>
            <a:off x="636122" y="3738565"/>
            <a:ext cx="1759007" cy="2151760"/>
          </a:xfrm>
          <a:prstGeom prst="parallelogram">
            <a:avLst>
              <a:gd name="adj" fmla="val 0"/>
            </a:avLst>
          </a:prstGeom>
          <a:solidFill>
            <a:srgbClr val="DFA300"/>
          </a:solidFill>
          <a:ln>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0" name="Parallelogram 2">
            <a:extLst>
              <a:ext uri="{FF2B5EF4-FFF2-40B4-BE49-F238E27FC236}">
                <a16:creationId xmlns:a16="http://schemas.microsoft.com/office/drawing/2014/main" id="{9709BB18-E5AF-D819-AA3F-3757127B57F4}"/>
              </a:ext>
            </a:extLst>
          </p:cNvPr>
          <p:cNvSpPr/>
          <p:nvPr/>
        </p:nvSpPr>
        <p:spPr>
          <a:xfrm>
            <a:off x="1604696" y="3738565"/>
            <a:ext cx="5142902" cy="2151760"/>
          </a:xfrm>
          <a:prstGeom prst="parallelogram">
            <a:avLst>
              <a:gd name="adj" fmla="val 595"/>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32" name="Graphique 4" descr="Mille contour">
            <a:extLst>
              <a:ext uri="{FF2B5EF4-FFF2-40B4-BE49-F238E27FC236}">
                <a16:creationId xmlns:a16="http://schemas.microsoft.com/office/drawing/2014/main" id="{3E60E98E-D343-8131-8918-D755D70A300E}"/>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786551" y="4436378"/>
            <a:ext cx="712994" cy="712994"/>
          </a:xfrm>
          <a:prstGeom prst="rect">
            <a:avLst/>
          </a:prstGeom>
        </p:spPr>
      </p:pic>
      <p:sp>
        <p:nvSpPr>
          <p:cNvPr id="37" name="ZoneTexte 36">
            <a:extLst>
              <a:ext uri="{FF2B5EF4-FFF2-40B4-BE49-F238E27FC236}">
                <a16:creationId xmlns:a16="http://schemas.microsoft.com/office/drawing/2014/main" id="{30C5E7FA-A9B1-7106-35F6-522AD0A1AF65}"/>
              </a:ext>
            </a:extLst>
          </p:cNvPr>
          <p:cNvSpPr txBox="1"/>
          <p:nvPr/>
        </p:nvSpPr>
        <p:spPr>
          <a:xfrm>
            <a:off x="590324" y="3112755"/>
            <a:ext cx="8156642" cy="425566"/>
          </a:xfrm>
          <a:prstGeom prst="rect">
            <a:avLst/>
          </a:prstGeom>
          <a:noFill/>
        </p:spPr>
        <p:txBody>
          <a:bodyPr wrap="square">
            <a:spAutoFit/>
          </a:bodyPr>
          <a:lstStyle/>
          <a:p>
            <a:pPr marL="12700" marR="5080">
              <a:lnSpc>
                <a:spcPct val="153300"/>
              </a:lnSpc>
              <a:spcBef>
                <a:spcPts val="100"/>
              </a:spcBef>
              <a:tabLst>
                <a:tab pos="297815" algn="l"/>
                <a:tab pos="298450" algn="l"/>
              </a:tabLst>
            </a:pPr>
            <a:r>
              <a:rPr lang="fr-FR" sz="1600"/>
              <a:t>Les principaux </a:t>
            </a:r>
            <a:r>
              <a:rPr lang="fr-FR" sz="1600" b="1"/>
              <a:t>objectifs </a:t>
            </a:r>
            <a:r>
              <a:rPr lang="fr-FR" sz="1600"/>
              <a:t>du Plan Climat 2018</a:t>
            </a:r>
            <a:endParaRPr lang="fr-FR" sz="1600" b="1"/>
          </a:p>
        </p:txBody>
      </p:sp>
      <p:sp>
        <p:nvSpPr>
          <p:cNvPr id="38" name="ZoneTexte 37">
            <a:extLst>
              <a:ext uri="{FF2B5EF4-FFF2-40B4-BE49-F238E27FC236}">
                <a16:creationId xmlns:a16="http://schemas.microsoft.com/office/drawing/2014/main" id="{2B721A25-FF09-4BC5-A5FA-3E4D714C64B2}"/>
              </a:ext>
            </a:extLst>
          </p:cNvPr>
          <p:cNvSpPr txBox="1"/>
          <p:nvPr/>
        </p:nvSpPr>
        <p:spPr>
          <a:xfrm>
            <a:off x="1481218" y="3765583"/>
            <a:ext cx="5217485" cy="2200602"/>
          </a:xfrm>
          <a:prstGeom prst="rect">
            <a:avLst/>
          </a:prstGeom>
          <a:noFill/>
        </p:spPr>
        <p:txBody>
          <a:bodyPr wrap="square" rtlCol="0">
            <a:spAutoFit/>
          </a:bodyPr>
          <a:lstStyle/>
          <a:p>
            <a:pPr marL="228700" marR="5080" lvl="2">
              <a:spcBef>
                <a:spcPts val="100"/>
              </a:spcBef>
              <a:tabLst>
                <a:tab pos="297815" algn="l"/>
                <a:tab pos="298450" algn="l"/>
              </a:tabLst>
            </a:pPr>
            <a:r>
              <a:rPr lang="fr-FR" sz="1200" b="1">
                <a:solidFill>
                  <a:srgbClr val="DFA300"/>
                </a:solidFill>
                <a:latin typeface="+mj-lt"/>
              </a:rPr>
              <a:t>1 million </a:t>
            </a:r>
            <a:r>
              <a:rPr lang="fr-FR" sz="1200">
                <a:latin typeface="+mj-lt"/>
              </a:rPr>
              <a:t>de logements et </a:t>
            </a:r>
            <a:r>
              <a:rPr lang="fr-FR" sz="1200" b="1">
                <a:solidFill>
                  <a:srgbClr val="DFA300"/>
                </a:solidFill>
                <a:latin typeface="+mj-lt"/>
              </a:rPr>
              <a:t>50 millions de m</a:t>
            </a:r>
            <a:r>
              <a:rPr lang="fr-FR" sz="1200" b="1" baseline="30000">
                <a:solidFill>
                  <a:srgbClr val="DFA300"/>
                </a:solidFill>
                <a:latin typeface="+mj-lt"/>
              </a:rPr>
              <a:t>2</a:t>
            </a:r>
            <a:r>
              <a:rPr lang="fr-FR" sz="1200" b="1">
                <a:solidFill>
                  <a:srgbClr val="DFA300"/>
                </a:solidFill>
                <a:latin typeface="+mj-lt"/>
              </a:rPr>
              <a:t> </a:t>
            </a:r>
            <a:r>
              <a:rPr lang="fr-FR" sz="1200">
                <a:latin typeface="+mj-lt"/>
              </a:rPr>
              <a:t>tertiaires</a:t>
            </a:r>
            <a:r>
              <a:rPr lang="fr-FR" sz="1200" b="1">
                <a:solidFill>
                  <a:srgbClr val="DFA300"/>
                </a:solidFill>
                <a:latin typeface="+mj-lt"/>
              </a:rPr>
              <a:t> </a:t>
            </a:r>
            <a:r>
              <a:rPr lang="fr-FR" sz="1200">
                <a:latin typeface="+mj-lt"/>
              </a:rPr>
              <a:t>rénovés d’ici 2050</a:t>
            </a:r>
          </a:p>
          <a:p>
            <a:pPr marL="228700" marR="5080" lvl="2">
              <a:spcBef>
                <a:spcPts val="100"/>
              </a:spcBef>
              <a:tabLst>
                <a:tab pos="297815" algn="l"/>
                <a:tab pos="298450" algn="l"/>
              </a:tabLst>
            </a:pPr>
            <a:endParaRPr lang="fr-FR" sz="700">
              <a:latin typeface="+mj-lt"/>
            </a:endParaRPr>
          </a:p>
          <a:p>
            <a:pPr marL="228700" marR="5080" lvl="2">
              <a:spcBef>
                <a:spcPts val="100"/>
              </a:spcBef>
              <a:tabLst>
                <a:tab pos="297815" algn="l"/>
                <a:tab pos="298450" algn="l"/>
              </a:tabLst>
            </a:pPr>
            <a:r>
              <a:rPr lang="fr-FR" sz="1200" b="1">
                <a:solidFill>
                  <a:srgbClr val="DFA300"/>
                </a:solidFill>
                <a:latin typeface="+mj-lt"/>
              </a:rPr>
              <a:t>100%</a:t>
            </a:r>
            <a:r>
              <a:rPr lang="fr-FR" sz="1200">
                <a:latin typeface="+mj-lt"/>
              </a:rPr>
              <a:t> des bâtiments neufs construits bas-carbone et une conception des nouveaux bâtiments réversible et flexible</a:t>
            </a:r>
          </a:p>
          <a:p>
            <a:pPr marL="228700" marR="5080" lvl="2">
              <a:spcBef>
                <a:spcPts val="100"/>
              </a:spcBef>
              <a:tabLst>
                <a:tab pos="297815" algn="l"/>
                <a:tab pos="298450" algn="l"/>
              </a:tabLst>
            </a:pPr>
            <a:endParaRPr lang="fr-FR" sz="700">
              <a:latin typeface="+mj-lt"/>
            </a:endParaRPr>
          </a:p>
          <a:p>
            <a:pPr marL="228700" marR="5080" lvl="2">
              <a:spcBef>
                <a:spcPts val="100"/>
              </a:spcBef>
              <a:tabLst>
                <a:tab pos="297815" algn="l"/>
                <a:tab pos="298450" algn="l"/>
              </a:tabLst>
            </a:pPr>
            <a:r>
              <a:rPr lang="fr-FR" sz="1200">
                <a:latin typeface="+mj-lt"/>
              </a:rPr>
              <a:t>Un </a:t>
            </a:r>
            <a:r>
              <a:rPr lang="fr-FR" sz="1200" b="1">
                <a:solidFill>
                  <a:srgbClr val="DFA300"/>
                </a:solidFill>
                <a:latin typeface="+mj-lt"/>
              </a:rPr>
              <a:t>dispositif « Zone de Rénovation Concertée »</a:t>
            </a:r>
            <a:r>
              <a:rPr lang="fr-FR" sz="1200">
                <a:latin typeface="+mj-lt"/>
              </a:rPr>
              <a:t> pour mutualiser les projets de rénovation énergétique</a:t>
            </a:r>
          </a:p>
          <a:p>
            <a:pPr marL="228700" marR="5080" lvl="2">
              <a:spcBef>
                <a:spcPts val="100"/>
              </a:spcBef>
              <a:tabLst>
                <a:tab pos="297815" algn="l"/>
                <a:tab pos="298450" algn="l"/>
              </a:tabLst>
            </a:pPr>
            <a:endParaRPr lang="fr-FR" sz="600">
              <a:latin typeface="+mj-lt"/>
            </a:endParaRPr>
          </a:p>
          <a:p>
            <a:pPr marL="228700" marR="5080" lvl="2">
              <a:spcBef>
                <a:spcPts val="100"/>
              </a:spcBef>
              <a:tabLst>
                <a:tab pos="297815" algn="l"/>
                <a:tab pos="298450" algn="l"/>
              </a:tabLst>
            </a:pPr>
            <a:r>
              <a:rPr lang="fr-FR" sz="1200">
                <a:latin typeface="+mj-lt"/>
              </a:rPr>
              <a:t>Structurer des filières professionnelles locales pour garantir une offre performante de travaux et la </a:t>
            </a:r>
            <a:r>
              <a:rPr lang="fr-FR" sz="1200" b="1">
                <a:solidFill>
                  <a:srgbClr val="DFA300"/>
                </a:solidFill>
                <a:latin typeface="+mj-lt"/>
              </a:rPr>
              <a:t>création de milliers d’emplois</a:t>
            </a:r>
          </a:p>
        </p:txBody>
      </p:sp>
      <p:sp>
        <p:nvSpPr>
          <p:cNvPr id="40" name="ZoneTexte 39">
            <a:extLst>
              <a:ext uri="{FF2B5EF4-FFF2-40B4-BE49-F238E27FC236}">
                <a16:creationId xmlns:a16="http://schemas.microsoft.com/office/drawing/2014/main" id="{30594BE0-1D56-6FFA-6396-FF87BF972201}"/>
              </a:ext>
            </a:extLst>
          </p:cNvPr>
          <p:cNvSpPr txBox="1"/>
          <p:nvPr/>
        </p:nvSpPr>
        <p:spPr>
          <a:xfrm>
            <a:off x="7429829" y="2534738"/>
            <a:ext cx="2759199" cy="892552"/>
          </a:xfrm>
          <a:prstGeom prst="rect">
            <a:avLst/>
          </a:prstGeom>
          <a:noFill/>
        </p:spPr>
        <p:txBody>
          <a:bodyPr wrap="square" rtlCol="0">
            <a:spAutoFit/>
          </a:bodyPr>
          <a:lstStyle>
            <a:defPPr>
              <a:defRPr lang="fr-FR"/>
            </a:defPPr>
            <a:lvl1pPr algn="ctr">
              <a:defRPr sz="1400">
                <a:solidFill>
                  <a:srgbClr val="DFA300"/>
                </a:solidFill>
              </a:defRPr>
            </a:lvl1pPr>
          </a:lstStyle>
          <a:p>
            <a:r>
              <a:rPr lang="fr-FR"/>
              <a:t>25 000 logements sociaux construits </a:t>
            </a:r>
            <a:r>
              <a:rPr lang="fr-FR" sz="1200">
                <a:solidFill>
                  <a:schemeClr val="tx1"/>
                </a:solidFill>
              </a:rPr>
              <a:t>aux meilleurs standards environnementaux entre 2009 et 2020</a:t>
            </a:r>
          </a:p>
        </p:txBody>
      </p:sp>
      <p:sp>
        <p:nvSpPr>
          <p:cNvPr id="42" name="ZoneTexte 41">
            <a:extLst>
              <a:ext uri="{FF2B5EF4-FFF2-40B4-BE49-F238E27FC236}">
                <a16:creationId xmlns:a16="http://schemas.microsoft.com/office/drawing/2014/main" id="{85888827-76A1-CFB2-A726-CC59D842F4A9}"/>
              </a:ext>
            </a:extLst>
          </p:cNvPr>
          <p:cNvSpPr txBox="1"/>
          <p:nvPr/>
        </p:nvSpPr>
        <p:spPr>
          <a:xfrm>
            <a:off x="7437524" y="3547632"/>
            <a:ext cx="2874175" cy="923330"/>
          </a:xfrm>
          <a:prstGeom prst="rect">
            <a:avLst/>
          </a:prstGeom>
          <a:noFill/>
        </p:spPr>
        <p:txBody>
          <a:bodyPr wrap="square" rtlCol="0">
            <a:spAutoFit/>
          </a:bodyPr>
          <a:lstStyle/>
          <a:p>
            <a:pPr algn="ctr"/>
            <a:r>
              <a:rPr lang="fr-FR" sz="1400">
                <a:solidFill>
                  <a:srgbClr val="DFA300"/>
                </a:solidFill>
              </a:rPr>
              <a:t>32 859 logements privés accompagnés dans la démarche de travaux </a:t>
            </a:r>
            <a:r>
              <a:rPr lang="fr-FR" sz="1200"/>
              <a:t>via le programme Eco-Rénovons</a:t>
            </a:r>
          </a:p>
        </p:txBody>
      </p:sp>
      <p:pic>
        <p:nvPicPr>
          <p:cNvPr id="44" name="Graphique 43" descr="Marteau contour">
            <a:extLst>
              <a:ext uri="{FF2B5EF4-FFF2-40B4-BE49-F238E27FC236}">
                <a16:creationId xmlns:a16="http://schemas.microsoft.com/office/drawing/2014/main" id="{A0581B55-F71A-D5D8-BEB4-ECE3D81E29C2}"/>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0388941" y="3859472"/>
            <a:ext cx="519273" cy="519273"/>
          </a:xfrm>
          <a:prstGeom prst="rect">
            <a:avLst/>
          </a:prstGeom>
        </p:spPr>
      </p:pic>
      <p:pic>
        <p:nvPicPr>
          <p:cNvPr id="46" name="Graphique 45" descr="Cône de signalisation contour">
            <a:extLst>
              <a:ext uri="{FF2B5EF4-FFF2-40B4-BE49-F238E27FC236}">
                <a16:creationId xmlns:a16="http://schemas.microsoft.com/office/drawing/2014/main" id="{3C3FFDBB-9772-EDAF-6285-410203FE12E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10905424" y="3641805"/>
            <a:ext cx="539104" cy="539104"/>
          </a:xfrm>
          <a:prstGeom prst="rect">
            <a:avLst/>
          </a:prstGeom>
        </p:spPr>
      </p:pic>
      <p:pic>
        <p:nvPicPr>
          <p:cNvPr id="49" name="Graphique 6" descr="Aspiration avec un remplissage uni">
            <a:extLst>
              <a:ext uri="{FF2B5EF4-FFF2-40B4-BE49-F238E27FC236}">
                <a16:creationId xmlns:a16="http://schemas.microsoft.com/office/drawing/2014/main" id="{6D08076C-266A-6858-F3B8-A8CA743A745A}"/>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10671347" y="5313599"/>
            <a:ext cx="914400" cy="914400"/>
          </a:xfrm>
          <a:prstGeom prst="rect">
            <a:avLst/>
          </a:prstGeom>
        </p:spPr>
      </p:pic>
      <p:grpSp>
        <p:nvGrpSpPr>
          <p:cNvPr id="2" name="Groupe 1">
            <a:extLst>
              <a:ext uri="{FF2B5EF4-FFF2-40B4-BE49-F238E27FC236}">
                <a16:creationId xmlns:a16="http://schemas.microsoft.com/office/drawing/2014/main" id="{91DCECB4-2928-4DAB-20A6-63EFB73B60AB}"/>
              </a:ext>
            </a:extLst>
          </p:cNvPr>
          <p:cNvGrpSpPr/>
          <p:nvPr/>
        </p:nvGrpSpPr>
        <p:grpSpPr>
          <a:xfrm>
            <a:off x="10961711" y="-54442"/>
            <a:ext cx="1230289" cy="824331"/>
            <a:chOff x="7124488" y="2678638"/>
            <a:chExt cx="1906125" cy="1216953"/>
          </a:xfrm>
          <a:noFill/>
        </p:grpSpPr>
        <p:grpSp>
          <p:nvGrpSpPr>
            <p:cNvPr id="5" name="Groupe 4">
              <a:extLst>
                <a:ext uri="{FF2B5EF4-FFF2-40B4-BE49-F238E27FC236}">
                  <a16:creationId xmlns:a16="http://schemas.microsoft.com/office/drawing/2014/main" id="{CBAED620-83CC-AE65-5381-601E9AFA1E28}"/>
                </a:ext>
              </a:extLst>
            </p:cNvPr>
            <p:cNvGrpSpPr/>
            <p:nvPr/>
          </p:nvGrpSpPr>
          <p:grpSpPr>
            <a:xfrm>
              <a:off x="7124488" y="2678638"/>
              <a:ext cx="1906125" cy="1216953"/>
              <a:chOff x="4992243" y="3209672"/>
              <a:chExt cx="1906125" cy="1216953"/>
            </a:xfrm>
            <a:grpFill/>
          </p:grpSpPr>
          <p:sp>
            <p:nvSpPr>
              <p:cNvPr id="9" name="Rectangle 8">
                <a:extLst>
                  <a:ext uri="{FF2B5EF4-FFF2-40B4-BE49-F238E27FC236}">
                    <a16:creationId xmlns:a16="http://schemas.microsoft.com/office/drawing/2014/main" id="{2697C8A9-CDDF-9A36-795A-1D80B8FCF69B}"/>
                  </a:ext>
                </a:extLst>
              </p:cNvPr>
              <p:cNvSpPr/>
              <p:nvPr/>
            </p:nvSpPr>
            <p:spPr>
              <a:xfrm>
                <a:off x="5311622" y="3209672"/>
                <a:ext cx="1586746" cy="1216953"/>
              </a:xfrm>
              <a:prstGeom prst="rect">
                <a:avLst/>
              </a:prstGeom>
              <a:grpFill/>
              <a:ln w="12700" cap="flat" cmpd="sng" algn="ctr">
                <a:solidFill>
                  <a:schemeClr val="bg2">
                    <a:lumMod val="90000"/>
                  </a:schemeClr>
                </a:solidFill>
                <a:prstDash val="sysDot"/>
                <a:miter lim="800000"/>
              </a:ln>
              <a:effectLst/>
            </p:spPr>
            <p:txBody>
              <a:bodyPr rtlCol="0" anchor="ctr"/>
              <a:lstStyle/>
              <a:p>
                <a:pPr algn="r"/>
                <a:r>
                  <a:rPr lang="fr-FR" sz="900" b="1">
                    <a:latin typeface="+mj-lt"/>
                  </a:rPr>
                  <a:t> </a:t>
                </a:r>
                <a:r>
                  <a:rPr lang="fr-FR" sz="1000" b="1">
                    <a:latin typeface="+mj-lt"/>
                  </a:rPr>
                  <a:t>+ d’infos </a:t>
                </a:r>
              </a:p>
              <a:p>
                <a:pPr algn="r"/>
                <a:r>
                  <a:rPr lang="fr-FR" sz="900">
                    <a:latin typeface="+mj-lt"/>
                  </a:rPr>
                  <a:t>sur la fiche thématique dédiée </a:t>
                </a:r>
                <a:r>
                  <a:rPr lang="fr-FR" sz="900" b="1">
                    <a:latin typeface="+mj-lt"/>
                  </a:rPr>
                  <a:t>!</a:t>
                </a:r>
                <a:endParaRPr kumimoji="0" lang="fr-FR" sz="1102" b="0" i="0" u="none" strike="noStrike" kern="0" cap="none" spc="0" normalizeH="0" baseline="0" noProof="0">
                  <a:ln>
                    <a:noFill/>
                  </a:ln>
                  <a:effectLst/>
                  <a:uLnTx/>
                  <a:uFillTx/>
                  <a:latin typeface="Lato" panose="020F0502020204030203"/>
                  <a:ea typeface="+mn-ea"/>
                  <a:cs typeface="+mn-cs"/>
                </a:endParaRPr>
              </a:p>
            </p:txBody>
          </p:sp>
          <p:sp>
            <p:nvSpPr>
              <p:cNvPr id="10" name="Ellipse 9">
                <a:extLst>
                  <a:ext uri="{FF2B5EF4-FFF2-40B4-BE49-F238E27FC236}">
                    <a16:creationId xmlns:a16="http://schemas.microsoft.com/office/drawing/2014/main" id="{49BBF786-46B0-87F9-FAD3-25AC1969B8E4}"/>
                  </a:ext>
                </a:extLst>
              </p:cNvPr>
              <p:cNvSpPr/>
              <p:nvPr/>
            </p:nvSpPr>
            <p:spPr>
              <a:xfrm>
                <a:off x="4992243" y="3510074"/>
                <a:ext cx="638758" cy="638757"/>
              </a:xfrm>
              <a:prstGeom prst="ellipse">
                <a:avLst/>
              </a:prstGeom>
              <a:solidFill>
                <a:schemeClr val="bg1">
                  <a:lumMod val="95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7" name="Graphique 6" descr="Lumières allumées contour">
              <a:extLst>
                <a:ext uri="{FF2B5EF4-FFF2-40B4-BE49-F238E27FC236}">
                  <a16:creationId xmlns:a16="http://schemas.microsoft.com/office/drawing/2014/main" id="{B4849ED7-88E2-D95C-7703-696906ABE073}"/>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7214507" y="3083115"/>
              <a:ext cx="458720" cy="458719"/>
            </a:xfrm>
            <a:prstGeom prst="rect">
              <a:avLst/>
            </a:prstGeom>
          </p:spPr>
        </p:pic>
      </p:grpSp>
      <p:sp>
        <p:nvSpPr>
          <p:cNvPr id="11" name="ZoneTexte 10">
            <a:extLst>
              <a:ext uri="{FF2B5EF4-FFF2-40B4-BE49-F238E27FC236}">
                <a16:creationId xmlns:a16="http://schemas.microsoft.com/office/drawing/2014/main" id="{71B8121F-4D40-F405-B1F7-07A516EDBDA8}"/>
              </a:ext>
            </a:extLst>
          </p:cNvPr>
          <p:cNvSpPr txBox="1"/>
          <p:nvPr/>
        </p:nvSpPr>
        <p:spPr>
          <a:xfrm>
            <a:off x="7441781" y="4762813"/>
            <a:ext cx="3720202" cy="923330"/>
          </a:xfrm>
          <a:prstGeom prst="rect">
            <a:avLst/>
          </a:prstGeom>
          <a:noFill/>
        </p:spPr>
        <p:txBody>
          <a:bodyPr wrap="square" rtlCol="0">
            <a:spAutoFit/>
          </a:bodyPr>
          <a:lstStyle/>
          <a:p>
            <a:pPr algn="ctr"/>
            <a:r>
              <a:rPr lang="fr-FR" sz="1400">
                <a:solidFill>
                  <a:srgbClr val="DFA300"/>
                </a:solidFill>
              </a:rPr>
              <a:t>300 écoles </a:t>
            </a:r>
            <a:r>
              <a:rPr lang="fr-FR" sz="1200"/>
              <a:t>ayant déjà bénéficiées d’un </a:t>
            </a:r>
            <a:r>
              <a:rPr lang="fr-FR" sz="1400">
                <a:solidFill>
                  <a:srgbClr val="DFA300"/>
                </a:solidFill>
              </a:rPr>
              <a:t>Contrat de Performance Energétique en 2020 </a:t>
            </a:r>
            <a:r>
              <a:rPr lang="fr-FR" sz="1400">
                <a:solidFill>
                  <a:srgbClr val="DFA300"/>
                </a:solidFill>
                <a:sym typeface="Wingdings" panose="05000000000000000000" pitchFamily="2" charset="2"/>
              </a:rPr>
              <a:t> 281 écoles rénovées </a:t>
            </a:r>
            <a:r>
              <a:rPr lang="fr-FR" sz="1200">
                <a:sym typeface="Wingdings" panose="05000000000000000000" pitchFamily="2" charset="2"/>
              </a:rPr>
              <a:t>la même année</a:t>
            </a:r>
            <a:endParaRPr lang="fr-FR" sz="1200"/>
          </a:p>
        </p:txBody>
      </p:sp>
    </p:spTree>
    <p:extLst>
      <p:ext uri="{BB962C8B-B14F-4D97-AF65-F5344CB8AC3E}">
        <p14:creationId xmlns:p14="http://schemas.microsoft.com/office/powerpoint/2010/main" val="3344668601"/>
      </p:ext>
    </p:extLst>
  </p:cSld>
  <p:clrMapOvr>
    <a:masterClrMapping/>
  </p:clrMapOvr>
  <p:extLst>
    <p:ext uri="{6950BFC3-D8DA-4A85-94F7-54DA5524770B}">
      <p188:commentRel xmlns:p188="http://schemas.microsoft.com/office/powerpoint/2018/8/main" xmlns="" r:id="rId27"/>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19</a:t>
            </a:fld>
            <a:endParaRPr lang="fr-FR"/>
          </a:p>
        </p:txBody>
      </p:sp>
      <p:sp>
        <p:nvSpPr>
          <p:cNvPr id="12" name="Rectangle : coins arrondis 11">
            <a:extLst>
              <a:ext uri="{FF2B5EF4-FFF2-40B4-BE49-F238E27FC236}">
                <a16:creationId xmlns:a16="http://schemas.microsoft.com/office/drawing/2014/main" id="{26F8FA00-3BEC-0FE0-1AF6-843E423B3600}"/>
              </a:ext>
            </a:extLst>
          </p:cNvPr>
          <p:cNvSpPr/>
          <p:nvPr/>
        </p:nvSpPr>
        <p:spPr>
          <a:xfrm>
            <a:off x="-769658" y="-107758"/>
            <a:ext cx="3409163" cy="72390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720039E-615E-B1DD-7074-EF8B1AFB8B75}"/>
              </a:ext>
            </a:extLst>
          </p:cNvPr>
          <p:cNvSpPr txBox="1"/>
          <p:nvPr/>
        </p:nvSpPr>
        <p:spPr>
          <a:xfrm>
            <a:off x="790184" y="130507"/>
            <a:ext cx="1961168" cy="400110"/>
          </a:xfrm>
          <a:prstGeom prst="rect">
            <a:avLst/>
          </a:prstGeom>
          <a:noFill/>
        </p:spPr>
        <p:txBody>
          <a:bodyPr wrap="square" rtlCol="0">
            <a:spAutoFit/>
          </a:bodyPr>
          <a:lstStyle/>
          <a:p>
            <a:r>
              <a:rPr lang="fr-FR" sz="2000">
                <a:solidFill>
                  <a:srgbClr val="FFFFFF"/>
                </a:solidFill>
              </a:rPr>
              <a:t>BÂTIMENT</a:t>
            </a:r>
          </a:p>
        </p:txBody>
      </p:sp>
      <p:pic>
        <p:nvPicPr>
          <p:cNvPr id="18" name="Graphique 17" descr="Ville avec un remplissage uni">
            <a:extLst>
              <a:ext uri="{FF2B5EF4-FFF2-40B4-BE49-F238E27FC236}">
                <a16:creationId xmlns:a16="http://schemas.microsoft.com/office/drawing/2014/main" id="{EC981BEF-53A0-CABC-BF67-2FED0CB99D9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18111" y="11697"/>
            <a:ext cx="543381" cy="543381"/>
          </a:xfrm>
          <a:prstGeom prst="rect">
            <a:avLst/>
          </a:prstGeom>
        </p:spPr>
      </p:pic>
      <p:sp>
        <p:nvSpPr>
          <p:cNvPr id="16" name="ZoneTexte 15">
            <a:extLst>
              <a:ext uri="{FF2B5EF4-FFF2-40B4-BE49-F238E27FC236}">
                <a16:creationId xmlns:a16="http://schemas.microsoft.com/office/drawing/2014/main" id="{72C848EA-313F-CAFE-ED22-32717D18EF94}"/>
              </a:ext>
            </a:extLst>
          </p:cNvPr>
          <p:cNvSpPr txBox="1"/>
          <p:nvPr/>
        </p:nvSpPr>
        <p:spPr>
          <a:xfrm>
            <a:off x="808656" y="1306648"/>
            <a:ext cx="5472000" cy="4428000"/>
          </a:xfrm>
          <a:prstGeom prst="rect">
            <a:avLst/>
          </a:prstGeom>
          <a:noFill/>
          <a:ln w="38100">
            <a:solidFill>
              <a:srgbClr val="DFA300"/>
            </a:solidFill>
          </a:ln>
        </p:spPr>
        <p:txBody>
          <a:bodyPr wrap="square" rtlCol="0">
            <a:spAutoFit/>
          </a:bodyPr>
          <a:lstStyle/>
          <a:p>
            <a:endParaRPr lang="fr-FR"/>
          </a:p>
        </p:txBody>
      </p:sp>
      <p:sp>
        <p:nvSpPr>
          <p:cNvPr id="17" name="ZoneTexte 16">
            <a:extLst>
              <a:ext uri="{FF2B5EF4-FFF2-40B4-BE49-F238E27FC236}">
                <a16:creationId xmlns:a16="http://schemas.microsoft.com/office/drawing/2014/main" id="{9EF55B85-3802-3BC8-D0C3-7E9E35163B33}"/>
              </a:ext>
            </a:extLst>
          </p:cNvPr>
          <p:cNvSpPr txBox="1"/>
          <p:nvPr/>
        </p:nvSpPr>
        <p:spPr>
          <a:xfrm>
            <a:off x="866212" y="1436139"/>
            <a:ext cx="5490492" cy="4247317"/>
          </a:xfrm>
          <a:prstGeom prst="rect">
            <a:avLst/>
          </a:prstGeom>
          <a:noFill/>
        </p:spPr>
        <p:txBody>
          <a:bodyPr wrap="square" rtlCol="0">
            <a:spAutoFit/>
          </a:bodyPr>
          <a:lstStyle/>
          <a:p>
            <a:r>
              <a:rPr lang="fr-FR" b="1">
                <a:solidFill>
                  <a:srgbClr val="DFA300"/>
                </a:solidFill>
                <a:sym typeface="Wingdings" panose="05000000000000000000" pitchFamily="2" charset="2"/>
              </a:rPr>
              <a:t> Comment mieux faire connaitre les dispositifs d’accompagnement à la rénovation thermique pour les particuliers face à l’urgence de la rénovation énergétique des bâtiments ? </a:t>
            </a:r>
          </a:p>
          <a:p>
            <a:endParaRPr lang="fr-FR" b="1">
              <a:solidFill>
                <a:srgbClr val="DFA300"/>
              </a:solidFill>
              <a:sym typeface="Wingdings" panose="05000000000000000000" pitchFamily="2" charset="2"/>
            </a:endParaRPr>
          </a:p>
          <a:p>
            <a:r>
              <a:rPr lang="fr-FR" b="1">
                <a:solidFill>
                  <a:srgbClr val="DFA300"/>
                </a:solidFill>
                <a:sym typeface="Wingdings" panose="05000000000000000000" pitchFamily="2" charset="2"/>
              </a:rPr>
              <a:t> Comment, à l’échelle locale, valoriser les métiers du bâtiment dans les filières scolaires et professionnelles, pour susciter de nouvelles vocations dans la construction durable ? </a:t>
            </a:r>
          </a:p>
          <a:p>
            <a:endParaRPr lang="fr-FR" b="1">
              <a:solidFill>
                <a:srgbClr val="DFA300"/>
              </a:solidFill>
              <a:sym typeface="Wingdings" panose="05000000000000000000" pitchFamily="2" charset="2"/>
            </a:endParaRPr>
          </a:p>
          <a:p>
            <a:r>
              <a:rPr lang="fr-FR" b="1">
                <a:solidFill>
                  <a:srgbClr val="DFA300"/>
                </a:solidFill>
                <a:sym typeface="Wingdings" panose="05000000000000000000" pitchFamily="2" charset="2"/>
              </a:rPr>
              <a:t> Quelles doivent être les mesures prioritaires pour aider les personnes en situation de précarité énergétique ?</a:t>
            </a:r>
          </a:p>
        </p:txBody>
      </p:sp>
      <p:sp>
        <p:nvSpPr>
          <p:cNvPr id="19" name="Rectangle : coins arrondis 18">
            <a:extLst>
              <a:ext uri="{FF2B5EF4-FFF2-40B4-BE49-F238E27FC236}">
                <a16:creationId xmlns:a16="http://schemas.microsoft.com/office/drawing/2014/main" id="{B8FFC04E-92D4-557D-40CE-5EAD815EF6D3}"/>
              </a:ext>
            </a:extLst>
          </p:cNvPr>
          <p:cNvSpPr/>
          <p:nvPr/>
        </p:nvSpPr>
        <p:spPr>
          <a:xfrm>
            <a:off x="2279683" y="871840"/>
            <a:ext cx="4245429" cy="43513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a:p>
            <a:pPr algn="ctr"/>
            <a:r>
              <a:rPr lang="fr-FR">
                <a:solidFill>
                  <a:srgbClr val="FFFFFF"/>
                </a:solidFill>
              </a:rPr>
              <a:t>Animer le débat en 3 questions</a:t>
            </a:r>
          </a:p>
          <a:p>
            <a:pPr algn="ctr"/>
            <a:endParaRPr lang="fr-FR"/>
          </a:p>
        </p:txBody>
      </p:sp>
      <p:grpSp>
        <p:nvGrpSpPr>
          <p:cNvPr id="2" name="Groupe 1">
            <a:extLst>
              <a:ext uri="{FF2B5EF4-FFF2-40B4-BE49-F238E27FC236}">
                <a16:creationId xmlns:a16="http://schemas.microsoft.com/office/drawing/2014/main" id="{4BC659C6-37F1-101A-0DAA-F08681887EBC}"/>
              </a:ext>
            </a:extLst>
          </p:cNvPr>
          <p:cNvGrpSpPr/>
          <p:nvPr/>
        </p:nvGrpSpPr>
        <p:grpSpPr>
          <a:xfrm>
            <a:off x="7908038" y="774541"/>
            <a:ext cx="3353870" cy="2080881"/>
            <a:chOff x="5800762" y="3460458"/>
            <a:chExt cx="3353870" cy="2080881"/>
          </a:xfrm>
        </p:grpSpPr>
        <p:sp>
          <p:nvSpPr>
            <p:cNvPr id="5" name="Rectangle 4">
              <a:extLst>
                <a:ext uri="{FF2B5EF4-FFF2-40B4-BE49-F238E27FC236}">
                  <a16:creationId xmlns:a16="http://schemas.microsoft.com/office/drawing/2014/main" id="{607CD9D3-87DC-6DF6-343A-33C69D7F0042}"/>
                </a:ext>
              </a:extLst>
            </p:cNvPr>
            <p:cNvSpPr/>
            <p:nvPr/>
          </p:nvSpPr>
          <p:spPr>
            <a:xfrm>
              <a:off x="5986955" y="3786329"/>
              <a:ext cx="3167677" cy="1755010"/>
            </a:xfrm>
            <a:prstGeom prst="rect">
              <a:avLst/>
            </a:prstGeom>
            <a:solidFill>
              <a:srgbClr val="DFA300"/>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marL="12700" marR="5080">
                <a:lnSpc>
                  <a:spcPct val="153300"/>
                </a:lnSpc>
                <a:spcBef>
                  <a:spcPts val="100"/>
                </a:spcBef>
                <a:tabLst>
                  <a:tab pos="297815" algn="l"/>
                  <a:tab pos="298450" algn="l"/>
                </a:tabLst>
              </a:pPr>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1" i="1">
                  <a:solidFill>
                    <a:schemeClr val="bg1"/>
                  </a:solidFill>
                  <a:latin typeface="+mj-lt"/>
                </a:rPr>
                <a:t>Pour rappel, les questions sont pensées sous le prisme des trois axes guidant la réflexion de la révision du Plan Climat :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VITE : « Accélération de l’action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LOCAL : « Territorialisation »</a:t>
              </a:r>
            </a:p>
            <a:p>
              <a:r>
                <a:rPr lang="fr-FR" sz="800">
                  <a:solidFill>
                    <a:schemeClr val="bg1"/>
                  </a:solidFill>
                  <a:latin typeface="+mj-lt"/>
                </a:rPr>
                <a:t>	</a:t>
              </a:r>
            </a:p>
            <a:p>
              <a:pPr marL="285750" indent="-285750">
                <a:buFont typeface="Arial" panose="020B0604020202020204" pitchFamily="34" charset="0"/>
                <a:buChar char="•"/>
              </a:pPr>
              <a:r>
                <a:rPr lang="fr-FR" sz="900" b="1" i="1">
                  <a:solidFill>
                    <a:schemeClr val="bg1"/>
                  </a:solidFill>
                  <a:latin typeface="+mj-lt"/>
                </a:rPr>
                <a:t>PLUS JUSTE : « Renforcement du volet social » </a:t>
              </a:r>
            </a:p>
            <a:p>
              <a:r>
                <a:rPr lang="fr-FR" sz="800">
                  <a:solidFill>
                    <a:schemeClr val="bg1"/>
                  </a:solidFill>
                  <a:latin typeface="+mj-lt"/>
                </a:rPr>
                <a:t>	.</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6" name="Ellipse 5">
              <a:extLst>
                <a:ext uri="{FF2B5EF4-FFF2-40B4-BE49-F238E27FC236}">
                  <a16:creationId xmlns:a16="http://schemas.microsoft.com/office/drawing/2014/main" id="{D3C16AFE-9CE1-9838-C6D5-95CDF30CA520}"/>
                </a:ext>
              </a:extLst>
            </p:cNvPr>
            <p:cNvSpPr/>
            <p:nvPr/>
          </p:nvSpPr>
          <p:spPr>
            <a:xfrm>
              <a:off x="5800762" y="3460458"/>
              <a:ext cx="638758" cy="638758"/>
            </a:xfrm>
            <a:prstGeom prst="ellipse">
              <a:avLst/>
            </a:prstGeom>
            <a:solidFill>
              <a:schemeClr val="accent2">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7" name="Graphique 6" descr="Informations contour">
              <a:extLst>
                <a:ext uri="{FF2B5EF4-FFF2-40B4-BE49-F238E27FC236}">
                  <a16:creationId xmlns:a16="http://schemas.microsoft.com/office/drawing/2014/main" id="{6B1DA9AC-6CEE-40C8-0A53-AD91CFA7D3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25731" y="3480912"/>
              <a:ext cx="588819" cy="588819"/>
            </a:xfrm>
            <a:prstGeom prst="rect">
              <a:avLst/>
            </a:prstGeom>
          </p:spPr>
        </p:pic>
      </p:grpSp>
    </p:spTree>
    <p:extLst>
      <p:ext uri="{BB962C8B-B14F-4D97-AF65-F5344CB8AC3E}">
        <p14:creationId xmlns:p14="http://schemas.microsoft.com/office/powerpoint/2010/main" val="63313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fld id="{975A587B-5814-4D9B-9598-FE9CB954CB01}" type="slidenum">
              <a:rPr lang="fr-FR" smtClean="0"/>
              <a:t>2</a:t>
            </a:fld>
            <a:endParaRPr lang="fr-F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1547353" y="1303997"/>
            <a:ext cx="7917872" cy="3960000"/>
          </a:xfrm>
        </p:spPr>
        <p:txBody>
          <a:bodyPr vert="horz" lIns="91440" tIns="45720" rIns="91440" bIns="45720" rtlCol="0" anchor="t">
            <a:noAutofit/>
          </a:bodyPr>
          <a:lstStyle/>
          <a:p>
            <a:r>
              <a:rPr lang="fr-FR" sz="1600" dirty="0">
                <a:solidFill>
                  <a:srgbClr val="52AE32"/>
                </a:solidFill>
              </a:rPr>
              <a:t>Les bases fondamentales du Plan </a:t>
            </a:r>
            <a:r>
              <a:rPr lang="fr-FR" sz="1600" dirty="0" smtClean="0">
                <a:solidFill>
                  <a:srgbClr val="52AE32"/>
                </a:solidFill>
              </a:rPr>
              <a:t>Climat</a:t>
            </a:r>
            <a:r>
              <a:rPr lang="fr-FR" sz="1600" b="0" dirty="0">
                <a:solidFill>
                  <a:schemeClr val="accent1"/>
                </a:solidFill>
              </a:rPr>
              <a:t>			</a:t>
            </a:r>
            <a:r>
              <a:rPr lang="fr-FR" sz="1600" b="0" dirty="0">
                <a:solidFill>
                  <a:srgbClr val="52AE32"/>
                </a:solidFill>
              </a:rPr>
              <a:t>p.3</a:t>
            </a:r>
          </a:p>
          <a:p>
            <a:endParaRPr lang="fr-FR" sz="1600" dirty="0">
              <a:latin typeface="+mj-lt"/>
            </a:endParaRPr>
          </a:p>
          <a:p>
            <a:endParaRPr lang="fr-FR" sz="1600" dirty="0">
              <a:solidFill>
                <a:schemeClr val="accent2"/>
              </a:solidFill>
              <a:latin typeface="+mj-lt"/>
            </a:endParaRPr>
          </a:p>
          <a:p>
            <a:r>
              <a:rPr lang="fr-FR" sz="1600" dirty="0" smtClean="0">
                <a:solidFill>
                  <a:srgbClr val="035FCC"/>
                </a:solidFill>
                <a:latin typeface="+mj-lt"/>
              </a:rPr>
              <a:t>La concertation			</a:t>
            </a:r>
            <a:r>
              <a:rPr lang="fr-FR" sz="1600" dirty="0">
                <a:solidFill>
                  <a:srgbClr val="035FCC"/>
                </a:solidFill>
                <a:latin typeface="+mj-lt"/>
              </a:rPr>
              <a:t>			</a:t>
            </a:r>
            <a:r>
              <a:rPr lang="fr-FR" sz="1600" dirty="0" smtClean="0">
                <a:solidFill>
                  <a:srgbClr val="035FCC"/>
                </a:solidFill>
                <a:latin typeface="+mj-lt"/>
              </a:rPr>
              <a:t>p.14</a:t>
            </a:r>
            <a:endParaRPr lang="fr-FR" sz="1600" dirty="0">
              <a:solidFill>
                <a:srgbClr val="035FCC"/>
              </a:solidFill>
              <a:latin typeface="+mj-lt"/>
            </a:endParaRPr>
          </a:p>
          <a:p>
            <a:endParaRPr lang="fr-FR" sz="1600" dirty="0">
              <a:latin typeface="+mj-lt"/>
            </a:endParaRPr>
          </a:p>
          <a:p>
            <a:endParaRPr lang="fr-FR" sz="1600" dirty="0">
              <a:solidFill>
                <a:schemeClr val="accent3"/>
              </a:solidFill>
              <a:latin typeface="+mj-lt"/>
            </a:endParaRPr>
          </a:p>
          <a:p>
            <a:r>
              <a:rPr lang="fr-FR" sz="1600" dirty="0">
                <a:solidFill>
                  <a:srgbClr val="DFA300"/>
                </a:solidFill>
                <a:latin typeface="+mj-lt"/>
              </a:rPr>
              <a:t>Les thématiques d’action en fiches 		</a:t>
            </a:r>
            <a:r>
              <a:rPr lang="fr-FR" sz="1600" dirty="0">
                <a:solidFill>
                  <a:schemeClr val="accent3"/>
                </a:solidFill>
                <a:latin typeface="+mj-lt"/>
              </a:rPr>
              <a:t>		</a:t>
            </a:r>
            <a:r>
              <a:rPr lang="fr-FR" sz="1600" dirty="0">
                <a:solidFill>
                  <a:srgbClr val="DFA300"/>
                </a:solidFill>
                <a:latin typeface="+mj-lt"/>
              </a:rPr>
              <a:t>p.17</a:t>
            </a:r>
          </a:p>
          <a:p>
            <a:endParaRPr lang="fr-FR" sz="1600" dirty="0">
              <a:solidFill>
                <a:schemeClr val="accent3"/>
              </a:solidFill>
              <a:latin typeface="+mj-lt"/>
            </a:endParaRPr>
          </a:p>
          <a:p>
            <a:endParaRPr lang="fr-FR" sz="1600" dirty="0">
              <a:solidFill>
                <a:schemeClr val="accent3"/>
              </a:solidFill>
              <a:latin typeface="+mj-lt"/>
            </a:endParaRPr>
          </a:p>
          <a:p>
            <a:r>
              <a:rPr lang="fr-FR" sz="1600" dirty="0">
                <a:solidFill>
                  <a:srgbClr val="E84124"/>
                </a:solidFill>
                <a:latin typeface="+mj-lt"/>
              </a:rPr>
              <a:t>Les annexes du kit</a:t>
            </a:r>
            <a:r>
              <a:rPr lang="fr-FR" sz="1600" dirty="0">
                <a:solidFill>
                  <a:schemeClr val="accent4"/>
                </a:solidFill>
                <a:latin typeface="+mj-lt"/>
              </a:rPr>
              <a:t>					</a:t>
            </a:r>
            <a:r>
              <a:rPr lang="fr-FR" sz="1600" dirty="0">
                <a:solidFill>
                  <a:srgbClr val="E84124"/>
                </a:solidFill>
                <a:latin typeface="+mj-lt"/>
              </a:rPr>
              <a:t>p.48</a:t>
            </a:r>
          </a:p>
          <a:p>
            <a:r>
              <a:rPr lang="fr-FR" sz="1600" dirty="0">
                <a:solidFill>
                  <a:srgbClr val="E84124"/>
                </a:solidFill>
                <a:latin typeface="+mj-lt"/>
              </a:rPr>
              <a:t>Annexe 1 : Les conseils pour un débat productif</a:t>
            </a:r>
          </a:p>
          <a:p>
            <a:r>
              <a:rPr lang="fr-FR" sz="1600" b="0" dirty="0">
                <a:solidFill>
                  <a:srgbClr val="E84124"/>
                </a:solidFill>
                <a:latin typeface="+mj-lt"/>
              </a:rPr>
              <a:t>Annexe 2 : Les essentiels pour comprendre et animer</a:t>
            </a:r>
          </a:p>
          <a:p>
            <a:r>
              <a:rPr lang="fr-FR" sz="1600" b="0" dirty="0">
                <a:solidFill>
                  <a:srgbClr val="E84124"/>
                </a:solidFill>
                <a:latin typeface="+mj-lt"/>
              </a:rPr>
              <a:t>Annexe 3 : Le déroulé type d’un évènement de concertation</a:t>
            </a:r>
          </a:p>
          <a:p>
            <a:endParaRPr lang="fr-FR" sz="1600" b="0" dirty="0">
              <a:latin typeface="+mj-lt"/>
            </a:endParaRPr>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Sommaire</a:t>
            </a:r>
          </a:p>
        </p:txBody>
      </p:sp>
      <p:sp>
        <p:nvSpPr>
          <p:cNvPr id="7" name="Espace réservé du texte 1">
            <a:extLst>
              <a:ext uri="{FF2B5EF4-FFF2-40B4-BE49-F238E27FC236}">
                <a16:creationId xmlns:a16="http://schemas.microsoft.com/office/drawing/2014/main" id="{A269E10B-178F-7579-02B4-36F74616E099}"/>
              </a:ext>
            </a:extLst>
          </p:cNvPr>
          <p:cNvSpPr>
            <a:spLocks noGrp="1"/>
          </p:cNvSpPr>
          <p:nvPr>
            <p:ph type="body" idx="1"/>
          </p:nvPr>
        </p:nvSpPr>
        <p:spPr>
          <a:xfrm>
            <a:off x="790978" y="449261"/>
            <a:ext cx="708750" cy="1300000"/>
          </a:xfrm>
        </p:spPr>
        <p:txBody>
          <a:bodyPr/>
          <a:lstStyle/>
          <a:p>
            <a:r>
              <a:rPr lang="fr-FR" sz="3200" b="0" dirty="0" smtClean="0">
                <a:solidFill>
                  <a:srgbClr val="52AE32"/>
                </a:solidFill>
              </a:rPr>
              <a:t>01</a:t>
            </a:r>
            <a:endParaRPr lang="fr-FR" sz="3200" b="0" dirty="0">
              <a:solidFill>
                <a:srgbClr val="52AE32"/>
              </a:solidFill>
            </a:endParaRPr>
          </a:p>
        </p:txBody>
      </p:sp>
      <p:sp>
        <p:nvSpPr>
          <p:cNvPr id="8" name="Espace réservé du texte 6">
            <a:extLst>
              <a:ext uri="{FF2B5EF4-FFF2-40B4-BE49-F238E27FC236}">
                <a16:creationId xmlns:a16="http://schemas.microsoft.com/office/drawing/2014/main" id="{25C2AA0F-E3E7-44B2-AD4F-F5D7FD63E414}"/>
              </a:ext>
            </a:extLst>
          </p:cNvPr>
          <p:cNvSpPr txBox="1">
            <a:spLocks/>
          </p:cNvSpPr>
          <p:nvPr/>
        </p:nvSpPr>
        <p:spPr>
          <a:xfrm>
            <a:off x="764749" y="2054173"/>
            <a:ext cx="920102" cy="1300000"/>
          </a:xfrm>
          <a:prstGeom prst="rect">
            <a:avLst/>
          </a:prstGeom>
        </p:spPr>
        <p:txBody>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smtClean="0">
                <a:solidFill>
                  <a:srgbClr val="035FCC"/>
                </a:solidFill>
              </a:rPr>
              <a:t>02</a:t>
            </a:r>
            <a:endParaRPr lang="fr-FR" sz="3200" dirty="0">
              <a:solidFill>
                <a:srgbClr val="035FCC"/>
              </a:solidFill>
            </a:endParaRPr>
          </a:p>
        </p:txBody>
      </p:sp>
      <p:sp>
        <p:nvSpPr>
          <p:cNvPr id="9" name="Espace réservé du texte 8">
            <a:extLst>
              <a:ext uri="{FF2B5EF4-FFF2-40B4-BE49-F238E27FC236}">
                <a16:creationId xmlns:a16="http://schemas.microsoft.com/office/drawing/2014/main" id="{06E57510-CA29-9F14-5F43-9FF4F7D03A06}"/>
              </a:ext>
            </a:extLst>
          </p:cNvPr>
          <p:cNvSpPr txBox="1">
            <a:spLocks/>
          </p:cNvSpPr>
          <p:nvPr/>
        </p:nvSpPr>
        <p:spPr>
          <a:xfrm>
            <a:off x="764749" y="3009085"/>
            <a:ext cx="708750" cy="1300000"/>
          </a:xfrm>
          <a:prstGeom prst="rect">
            <a:avLst/>
          </a:prstGeom>
        </p:spPr>
        <p:txBody>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rgbClr val="DFA300"/>
                </a:solidFill>
              </a:rPr>
              <a:t>03</a:t>
            </a:r>
          </a:p>
        </p:txBody>
      </p:sp>
      <p:sp>
        <p:nvSpPr>
          <p:cNvPr id="10" name="Espace réservé du texte 10">
            <a:extLst>
              <a:ext uri="{FF2B5EF4-FFF2-40B4-BE49-F238E27FC236}">
                <a16:creationId xmlns:a16="http://schemas.microsoft.com/office/drawing/2014/main" id="{EC1138F6-F35C-5C4C-BD80-237D90A6D7E5}"/>
              </a:ext>
            </a:extLst>
          </p:cNvPr>
          <p:cNvSpPr txBox="1">
            <a:spLocks/>
          </p:cNvSpPr>
          <p:nvPr/>
        </p:nvSpPr>
        <p:spPr>
          <a:xfrm>
            <a:off x="790978" y="4009099"/>
            <a:ext cx="794475" cy="1300000"/>
          </a:xfrm>
          <a:prstGeom prst="rect">
            <a:avLst/>
          </a:prstGeom>
        </p:spPr>
        <p:txBody>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8000"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a:solidFill>
                  <a:srgbClr val="E84124"/>
                </a:solidFill>
              </a:rPr>
              <a:t>04</a:t>
            </a:r>
          </a:p>
        </p:txBody>
      </p:sp>
    </p:spTree>
    <p:extLst>
      <p:ext uri="{BB962C8B-B14F-4D97-AF65-F5344CB8AC3E}">
        <p14:creationId xmlns:p14="http://schemas.microsoft.com/office/powerpoint/2010/main" val="3143088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Une image contenant bâtiment, immeuble résidentiel, balcon&#10;&#10;Description générée automatiquement">
            <a:extLst>
              <a:ext uri="{FF2B5EF4-FFF2-40B4-BE49-F238E27FC236}">
                <a16:creationId xmlns:a16="http://schemas.microsoft.com/office/drawing/2014/main" id="{063173F1-E0EB-D951-1188-1E0BA2430F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261" y="2684023"/>
            <a:ext cx="5367656" cy="3354785"/>
          </a:xfrm>
          <a:prstGeom prst="rect">
            <a:avLst/>
          </a:prstGeom>
        </p:spPr>
      </p:pic>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20</a:t>
            </a:fld>
            <a:endParaRPr lang="fr-FR"/>
          </a:p>
        </p:txBody>
      </p:sp>
      <p:sp>
        <p:nvSpPr>
          <p:cNvPr id="12" name="Rectangle : coins arrondis 11">
            <a:extLst>
              <a:ext uri="{FF2B5EF4-FFF2-40B4-BE49-F238E27FC236}">
                <a16:creationId xmlns:a16="http://schemas.microsoft.com/office/drawing/2014/main" id="{26F8FA00-3BEC-0FE0-1AF6-843E423B3600}"/>
              </a:ext>
            </a:extLst>
          </p:cNvPr>
          <p:cNvSpPr/>
          <p:nvPr/>
        </p:nvSpPr>
        <p:spPr>
          <a:xfrm>
            <a:off x="-769658" y="-107758"/>
            <a:ext cx="3409163" cy="72390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720039E-615E-B1DD-7074-EF8B1AFB8B75}"/>
              </a:ext>
            </a:extLst>
          </p:cNvPr>
          <p:cNvSpPr txBox="1"/>
          <p:nvPr/>
        </p:nvSpPr>
        <p:spPr>
          <a:xfrm>
            <a:off x="790184" y="130507"/>
            <a:ext cx="1961168" cy="400110"/>
          </a:xfrm>
          <a:prstGeom prst="rect">
            <a:avLst/>
          </a:prstGeom>
          <a:noFill/>
        </p:spPr>
        <p:txBody>
          <a:bodyPr wrap="square" rtlCol="0">
            <a:spAutoFit/>
          </a:bodyPr>
          <a:lstStyle/>
          <a:p>
            <a:r>
              <a:rPr lang="fr-FR" sz="2000">
                <a:solidFill>
                  <a:srgbClr val="FFFFFF"/>
                </a:solidFill>
              </a:rPr>
              <a:t>BÂTIMENT</a:t>
            </a:r>
          </a:p>
        </p:txBody>
      </p:sp>
      <p:pic>
        <p:nvPicPr>
          <p:cNvPr id="18" name="Graphique 17" descr="Ville avec un remplissage uni">
            <a:extLst>
              <a:ext uri="{FF2B5EF4-FFF2-40B4-BE49-F238E27FC236}">
                <a16:creationId xmlns:a16="http://schemas.microsoft.com/office/drawing/2014/main" id="{EC981BEF-53A0-CABC-BF67-2FED0CB99D9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8111" y="11697"/>
            <a:ext cx="543381" cy="543381"/>
          </a:xfrm>
          <a:prstGeom prst="rect">
            <a:avLst/>
          </a:prstGeom>
        </p:spPr>
      </p:pic>
      <p:sp>
        <p:nvSpPr>
          <p:cNvPr id="2" name="ZoneTexte 1">
            <a:extLst>
              <a:ext uri="{FF2B5EF4-FFF2-40B4-BE49-F238E27FC236}">
                <a16:creationId xmlns:a16="http://schemas.microsoft.com/office/drawing/2014/main" id="{603CAAC8-035B-E5E4-9ED6-16C9CE639C67}"/>
              </a:ext>
            </a:extLst>
          </p:cNvPr>
          <p:cNvSpPr txBox="1"/>
          <p:nvPr/>
        </p:nvSpPr>
        <p:spPr>
          <a:xfrm>
            <a:off x="1462604" y="787711"/>
            <a:ext cx="4282068" cy="369332"/>
          </a:xfrm>
          <a:prstGeom prst="rect">
            <a:avLst/>
          </a:prstGeom>
          <a:noFill/>
          <a:ln>
            <a:noFill/>
          </a:ln>
        </p:spPr>
        <p:txBody>
          <a:bodyPr wrap="square" rtlCol="0">
            <a:spAutoFit/>
          </a:bodyPr>
          <a:lstStyle/>
          <a:p>
            <a:r>
              <a:rPr lang="fr-FR" i="1">
                <a:solidFill>
                  <a:srgbClr val="DFA300"/>
                </a:solidFill>
              </a:rPr>
              <a:t>Quelques initiatives parlantes</a:t>
            </a:r>
          </a:p>
        </p:txBody>
      </p:sp>
      <p:pic>
        <p:nvPicPr>
          <p:cNvPr id="5" name="Graphique 4" descr="Bonne idée contour">
            <a:extLst>
              <a:ext uri="{FF2B5EF4-FFF2-40B4-BE49-F238E27FC236}">
                <a16:creationId xmlns:a16="http://schemas.microsoft.com/office/drawing/2014/main" id="{79A327B9-82D0-8ADF-FBEA-4F8D1D1398A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82171" y="520564"/>
            <a:ext cx="713829" cy="713829"/>
          </a:xfrm>
          <a:prstGeom prst="rect">
            <a:avLst/>
          </a:prstGeom>
        </p:spPr>
      </p:pic>
      <p:cxnSp>
        <p:nvCxnSpPr>
          <p:cNvPr id="6" name="Connecteur droit 5">
            <a:extLst>
              <a:ext uri="{FF2B5EF4-FFF2-40B4-BE49-F238E27FC236}">
                <a16:creationId xmlns:a16="http://schemas.microsoft.com/office/drawing/2014/main" id="{E6958A83-3CB2-D35E-F9F1-C9764F240FC5}"/>
              </a:ext>
            </a:extLst>
          </p:cNvPr>
          <p:cNvCxnSpPr>
            <a:cxnSpLocks/>
          </p:cNvCxnSpPr>
          <p:nvPr/>
        </p:nvCxnSpPr>
        <p:spPr>
          <a:xfrm flipV="1">
            <a:off x="1563403" y="1157043"/>
            <a:ext cx="4175682" cy="12885"/>
          </a:xfrm>
          <a:prstGeom prst="line">
            <a:avLst/>
          </a:prstGeom>
          <a:ln w="19050">
            <a:solidFill>
              <a:srgbClr val="DFA300"/>
            </a:solidFill>
          </a:ln>
        </p:spPr>
        <p:style>
          <a:lnRef idx="1">
            <a:schemeClr val="accent1"/>
          </a:lnRef>
          <a:fillRef idx="0">
            <a:schemeClr val="accent1"/>
          </a:fillRef>
          <a:effectRef idx="0">
            <a:schemeClr val="accent1"/>
          </a:effectRef>
          <a:fontRef idx="minor">
            <a:schemeClr val="tx1"/>
          </a:fontRef>
        </p:style>
      </p:cxnSp>
      <p:sp>
        <p:nvSpPr>
          <p:cNvPr id="8" name="Rectangle : coins arrondis 7">
            <a:extLst>
              <a:ext uri="{FF2B5EF4-FFF2-40B4-BE49-F238E27FC236}">
                <a16:creationId xmlns:a16="http://schemas.microsoft.com/office/drawing/2014/main" id="{C9BD35BA-F5E4-5892-0204-1C1AEC888E31}"/>
              </a:ext>
            </a:extLst>
          </p:cNvPr>
          <p:cNvSpPr/>
          <p:nvPr/>
        </p:nvSpPr>
        <p:spPr>
          <a:xfrm>
            <a:off x="7036398" y="4276129"/>
            <a:ext cx="2946932" cy="1512887"/>
          </a:xfrm>
          <a:prstGeom prst="roundRect">
            <a:avLst/>
          </a:prstGeom>
          <a:solidFill>
            <a:schemeClr val="bg1"/>
          </a:solidFill>
          <a:ln w="285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71F32"/>
              </a:solidFill>
              <a:latin typeface="+mj-lt"/>
            </a:endParaRPr>
          </a:p>
          <a:p>
            <a:pPr algn="ctr"/>
            <a:endParaRPr lang="fr-FR" sz="1200">
              <a:solidFill>
                <a:srgbClr val="071F32"/>
              </a:solidFill>
              <a:latin typeface="+mj-lt"/>
            </a:endParaRPr>
          </a:p>
          <a:p>
            <a:pPr algn="ctr"/>
            <a:r>
              <a:rPr lang="fr-FR" sz="1200">
                <a:solidFill>
                  <a:srgbClr val="071F32"/>
                </a:solidFill>
                <a:latin typeface="+mj-lt"/>
              </a:rPr>
              <a:t>créés dans le secteur du bâtiment pour </a:t>
            </a:r>
            <a:r>
              <a:rPr lang="fr-FR" sz="1200" b="1">
                <a:solidFill>
                  <a:srgbClr val="071F32"/>
                </a:solidFill>
                <a:latin typeface="+mj-lt"/>
              </a:rPr>
              <a:t>assurer les travaux de rénovation énergétique </a:t>
            </a:r>
            <a:r>
              <a:rPr lang="fr-FR" sz="1200">
                <a:solidFill>
                  <a:srgbClr val="071F32"/>
                </a:solidFill>
                <a:latin typeface="+mj-lt"/>
              </a:rPr>
              <a:t>dans les logements sociaux parisiens.</a:t>
            </a:r>
          </a:p>
        </p:txBody>
      </p:sp>
      <p:sp>
        <p:nvSpPr>
          <p:cNvPr id="9" name="ZoneTexte 8">
            <a:extLst>
              <a:ext uri="{FF2B5EF4-FFF2-40B4-BE49-F238E27FC236}">
                <a16:creationId xmlns:a16="http://schemas.microsoft.com/office/drawing/2014/main" id="{DE76C007-5FE9-8283-5AF7-86426A5E104E}"/>
              </a:ext>
            </a:extLst>
          </p:cNvPr>
          <p:cNvSpPr txBox="1"/>
          <p:nvPr/>
        </p:nvSpPr>
        <p:spPr>
          <a:xfrm>
            <a:off x="6943301" y="4053572"/>
            <a:ext cx="3133125" cy="769441"/>
          </a:xfrm>
          <a:prstGeom prst="rect">
            <a:avLst/>
          </a:prstGeom>
          <a:solidFill>
            <a:schemeClr val="bg1"/>
          </a:solidFill>
        </p:spPr>
        <p:txBody>
          <a:bodyPr wrap="square" rtlCol="0">
            <a:spAutoFit/>
          </a:bodyPr>
          <a:lstStyle/>
          <a:p>
            <a:pPr algn="ctr"/>
            <a:endParaRPr lang="fr-FR" b="1">
              <a:solidFill>
                <a:srgbClr val="DFA300"/>
              </a:solidFill>
            </a:endParaRPr>
          </a:p>
          <a:p>
            <a:pPr algn="ctr"/>
            <a:r>
              <a:rPr lang="fr-FR" b="1">
                <a:solidFill>
                  <a:srgbClr val="DFA300"/>
                </a:solidFill>
              </a:rPr>
              <a:t>10 000 emplois</a:t>
            </a:r>
            <a:endParaRPr lang="fr-FR" sz="1050" b="1">
              <a:solidFill>
                <a:srgbClr val="DFA300"/>
              </a:solidFill>
            </a:endParaRPr>
          </a:p>
          <a:p>
            <a:pPr algn="ctr"/>
            <a:endParaRPr lang="fr-FR" sz="800" b="1">
              <a:solidFill>
                <a:srgbClr val="DFA300"/>
              </a:solidFill>
            </a:endParaRPr>
          </a:p>
        </p:txBody>
      </p:sp>
      <p:pic>
        <p:nvPicPr>
          <p:cNvPr id="11" name="Graphique 10" descr="Mur de briques en construction contour">
            <a:extLst>
              <a:ext uri="{FF2B5EF4-FFF2-40B4-BE49-F238E27FC236}">
                <a16:creationId xmlns:a16="http://schemas.microsoft.com/office/drawing/2014/main" id="{586103C6-60A2-12AC-3F99-B382EB97E6EB}"/>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143370" y="3702648"/>
            <a:ext cx="688183" cy="688183"/>
          </a:xfrm>
          <a:prstGeom prst="rect">
            <a:avLst/>
          </a:prstGeom>
        </p:spPr>
      </p:pic>
      <p:sp>
        <p:nvSpPr>
          <p:cNvPr id="14" name="Rectangle : coins arrondis 13">
            <a:extLst>
              <a:ext uri="{FF2B5EF4-FFF2-40B4-BE49-F238E27FC236}">
                <a16:creationId xmlns:a16="http://schemas.microsoft.com/office/drawing/2014/main" id="{4262BEEE-1778-3D5C-69DA-FB89F7396954}"/>
              </a:ext>
            </a:extLst>
          </p:cNvPr>
          <p:cNvSpPr/>
          <p:nvPr/>
        </p:nvSpPr>
        <p:spPr>
          <a:xfrm>
            <a:off x="530261" y="1554372"/>
            <a:ext cx="4175681" cy="1535266"/>
          </a:xfrm>
          <a:prstGeom prst="roundRect">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rgbClr val="071F32"/>
                </a:solidFill>
                <a:latin typeface="+mj-lt"/>
              </a:rPr>
              <a:t>Le </a:t>
            </a:r>
            <a:r>
              <a:rPr lang="fr-FR" sz="1200" b="1">
                <a:solidFill>
                  <a:srgbClr val="071F32"/>
                </a:solidFill>
                <a:latin typeface="+mj-lt"/>
              </a:rPr>
              <a:t>Fonds de Solidarité pour le Logement (FSL) </a:t>
            </a:r>
            <a:r>
              <a:rPr lang="fr-FR" sz="1200">
                <a:solidFill>
                  <a:srgbClr val="071F32"/>
                </a:solidFill>
                <a:latin typeface="+mj-lt"/>
              </a:rPr>
              <a:t>et le travail du </a:t>
            </a:r>
            <a:r>
              <a:rPr lang="fr-FR" sz="1200" b="1">
                <a:solidFill>
                  <a:srgbClr val="071F32"/>
                </a:solidFill>
                <a:latin typeface="+mj-lt"/>
              </a:rPr>
              <a:t>Centre d’Action Sociale de la Ville de Paris </a:t>
            </a:r>
            <a:r>
              <a:rPr lang="fr-FR" sz="1200">
                <a:solidFill>
                  <a:srgbClr val="071F32"/>
                </a:solidFill>
                <a:latin typeface="+mj-lt"/>
              </a:rPr>
              <a:t>permettent d’aider les ménages les plus fragiles pour le paiement de leur facteur et la prévention du risque, notamment par la maîtrise des usages.</a:t>
            </a:r>
          </a:p>
        </p:txBody>
      </p:sp>
      <p:sp>
        <p:nvSpPr>
          <p:cNvPr id="26" name="ZoneTexte 25">
            <a:extLst>
              <a:ext uri="{FF2B5EF4-FFF2-40B4-BE49-F238E27FC236}">
                <a16:creationId xmlns:a16="http://schemas.microsoft.com/office/drawing/2014/main" id="{6CE9DB20-6955-DAF5-FD92-6F9BAB0B17F1}"/>
              </a:ext>
            </a:extLst>
          </p:cNvPr>
          <p:cNvSpPr txBox="1"/>
          <p:nvPr/>
        </p:nvSpPr>
        <p:spPr>
          <a:xfrm>
            <a:off x="4705942" y="1757619"/>
            <a:ext cx="2780118" cy="461665"/>
          </a:xfrm>
          <a:prstGeom prst="rect">
            <a:avLst/>
          </a:prstGeom>
          <a:noFill/>
        </p:spPr>
        <p:txBody>
          <a:bodyPr wrap="square" rtlCol="0">
            <a:spAutoFit/>
          </a:bodyPr>
          <a:lstStyle/>
          <a:p>
            <a:r>
              <a:rPr lang="fr-FR" sz="1200">
                <a:solidFill>
                  <a:srgbClr val="DFA300"/>
                </a:solidFill>
                <a:sym typeface="Wingdings" panose="05000000000000000000" pitchFamily="2" charset="2"/>
              </a:rPr>
              <a:t> Sur le site de la Ville de Paris </a:t>
            </a:r>
            <a:r>
              <a:rPr lang="fr-FR" sz="1200" b="1">
                <a:solidFill>
                  <a:srgbClr val="DFA300"/>
                </a:solidFill>
                <a:sym typeface="Wingdings" panose="05000000000000000000" pitchFamily="2" charset="2"/>
              </a:rPr>
              <a:t>: </a:t>
            </a:r>
            <a:r>
              <a:rPr lang="fr-FR" sz="1200" b="1" u="sng">
                <a:solidFill>
                  <a:srgbClr val="DFA300"/>
                </a:solidFill>
                <a:sym typeface="Wingdings" panose="05000000000000000000" pitchFamily="2" charset="2"/>
                <a:hlinkClick r:id="rId11"/>
              </a:rPr>
              <a:t>les aides au logement </a:t>
            </a:r>
            <a:endParaRPr lang="fr-FR" sz="1200" b="1" u="sng">
              <a:solidFill>
                <a:srgbClr val="DFA300"/>
              </a:solidFill>
            </a:endParaRPr>
          </a:p>
        </p:txBody>
      </p:sp>
      <p:sp>
        <p:nvSpPr>
          <p:cNvPr id="27" name="Rectangle : coins arrondis 26">
            <a:extLst>
              <a:ext uri="{FF2B5EF4-FFF2-40B4-BE49-F238E27FC236}">
                <a16:creationId xmlns:a16="http://schemas.microsoft.com/office/drawing/2014/main" id="{2ADCB982-1077-FBF8-34FB-0953B4DE991E}"/>
              </a:ext>
            </a:extLst>
          </p:cNvPr>
          <p:cNvSpPr/>
          <p:nvPr/>
        </p:nvSpPr>
        <p:spPr>
          <a:xfrm>
            <a:off x="7585206" y="1103668"/>
            <a:ext cx="3917648" cy="1207677"/>
          </a:xfrm>
          <a:prstGeom prst="roundRect">
            <a:avLst/>
          </a:prstGeom>
          <a:solidFill>
            <a:srgbClr val="FFE59B"/>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mj-lt"/>
              </a:rPr>
              <a:t>La </a:t>
            </a:r>
            <a:r>
              <a:rPr lang="fr-FR" sz="1200" b="1">
                <a:solidFill>
                  <a:schemeClr val="tx1"/>
                </a:solidFill>
                <a:latin typeface="+mj-lt"/>
              </a:rPr>
              <a:t>Plateforme </a:t>
            </a:r>
            <a:r>
              <a:rPr lang="fr-FR" sz="1200" b="1" err="1">
                <a:solidFill>
                  <a:schemeClr val="tx1"/>
                </a:solidFill>
                <a:latin typeface="+mj-lt"/>
              </a:rPr>
              <a:t>Coachcopro</a:t>
            </a:r>
            <a:r>
              <a:rPr lang="fr-FR" sz="1200" b="1">
                <a:solidFill>
                  <a:schemeClr val="tx1"/>
                </a:solidFill>
                <a:latin typeface="+mj-lt"/>
              </a:rPr>
              <a:t> </a:t>
            </a:r>
            <a:r>
              <a:rPr lang="fr-FR" sz="1200">
                <a:solidFill>
                  <a:schemeClr val="tx1"/>
                </a:solidFill>
                <a:latin typeface="+mj-lt"/>
              </a:rPr>
              <a:t>soutien les copropriétaires en leur donnant accès à un réseau d’acteurs professionnels certifiés et leur faire connaître les dispositifs d’aide disponibles.</a:t>
            </a:r>
          </a:p>
        </p:txBody>
      </p:sp>
      <p:pic>
        <p:nvPicPr>
          <p:cNvPr id="29" name="Image 28">
            <a:extLst>
              <a:ext uri="{FF2B5EF4-FFF2-40B4-BE49-F238E27FC236}">
                <a16:creationId xmlns:a16="http://schemas.microsoft.com/office/drawing/2014/main" id="{9688A23F-6847-B757-A3A9-FFDA4B7C92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73732" y="2307015"/>
            <a:ext cx="2329122" cy="1552748"/>
          </a:xfrm>
          <a:prstGeom prst="rect">
            <a:avLst/>
          </a:prstGeom>
        </p:spPr>
      </p:pic>
      <p:pic>
        <p:nvPicPr>
          <p:cNvPr id="31" name="Graphique 30" descr="Ligne fléchée : incurvée sens des aiguilles d’une montre avec un remplissage uni">
            <a:extLst>
              <a:ext uri="{FF2B5EF4-FFF2-40B4-BE49-F238E27FC236}">
                <a16:creationId xmlns:a16="http://schemas.microsoft.com/office/drawing/2014/main" id="{4EDBEA05-C538-23E5-91BF-D2385610B0F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rot="7115262" flipH="1">
            <a:off x="8706264" y="2536865"/>
            <a:ext cx="592756" cy="592756"/>
          </a:xfrm>
          <a:prstGeom prst="rect">
            <a:avLst/>
          </a:prstGeom>
        </p:spPr>
      </p:pic>
    </p:spTree>
    <p:extLst>
      <p:ext uri="{BB962C8B-B14F-4D97-AF65-F5344CB8AC3E}">
        <p14:creationId xmlns:p14="http://schemas.microsoft.com/office/powerpoint/2010/main" val="3436235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21</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a:xfrm>
            <a:off x="3847208" y="195417"/>
            <a:ext cx="10800000" cy="468000"/>
          </a:xfrm>
        </p:spPr>
        <p:txBody>
          <a:bodyPr/>
          <a:lstStyle/>
          <a:p>
            <a:r>
              <a:rPr lang="fr-FR" sz="1600" b="0" i="1"/>
              <a:t>Paris, ville témoin d’une alimentation durable !</a:t>
            </a:r>
            <a:endParaRPr lang="fr-FR" sz="1600" b="0"/>
          </a:p>
        </p:txBody>
      </p:sp>
      <p:sp>
        <p:nvSpPr>
          <p:cNvPr id="8" name="Espace réservé du texte 7">
            <a:extLst>
              <a:ext uri="{FF2B5EF4-FFF2-40B4-BE49-F238E27FC236}">
                <a16:creationId xmlns:a16="http://schemas.microsoft.com/office/drawing/2014/main" id="{75F80D6D-CC1A-E3AF-617B-B0B6D19FCA20}"/>
              </a:ext>
            </a:extLst>
          </p:cNvPr>
          <p:cNvSpPr>
            <a:spLocks noGrp="1"/>
          </p:cNvSpPr>
          <p:nvPr>
            <p:ph type="body" sz="quarter" idx="13"/>
            <p:custDataLst>
              <p:tags r:id="rId4"/>
            </p:custDataLst>
          </p:nvPr>
        </p:nvSpPr>
        <p:spPr>
          <a:xfrm>
            <a:off x="555071" y="1974244"/>
            <a:ext cx="6234682" cy="4254296"/>
          </a:xfrm>
        </p:spPr>
        <p:txBody>
          <a:bodyPr/>
          <a:lstStyle/>
          <a:p>
            <a:pPr marL="12700" marR="5080" algn="just">
              <a:lnSpc>
                <a:spcPct val="100000"/>
              </a:lnSpc>
              <a:spcBef>
                <a:spcPts val="100"/>
              </a:spcBef>
              <a:tabLst>
                <a:tab pos="297815" algn="l"/>
                <a:tab pos="298450" algn="l"/>
              </a:tabLst>
            </a:pPr>
            <a:r>
              <a:rPr lang="fr-FR" sz="1200">
                <a:latin typeface="+mj-lt"/>
              </a:rPr>
              <a:t>Paris doit </a:t>
            </a:r>
            <a:r>
              <a:rPr lang="fr-FR" sz="1200" b="1">
                <a:latin typeface="+mj-lt"/>
              </a:rPr>
              <a:t>nourrir tous les jours 2,2 millions d’habitants, 1 million de travailleurs et 280 000 touristes</a:t>
            </a:r>
            <a:r>
              <a:rPr lang="fr-FR" sz="1200">
                <a:latin typeface="+mj-lt"/>
              </a:rPr>
              <a:t>. Elle est fortement dépendante d’autres territoires pour assurer la production et la transformation des produits alimentaires qui sont acheminés et consommés sur son territoire. Le secteur de l’alimentation représente </a:t>
            </a:r>
            <a:r>
              <a:rPr lang="fr-FR" sz="1200" b="1">
                <a:latin typeface="+mj-lt"/>
              </a:rPr>
              <a:t>18% de l’empreinte carbone totale de la Ville</a:t>
            </a:r>
            <a:r>
              <a:rPr lang="fr-FR" sz="1200">
                <a:latin typeface="+mj-lt"/>
              </a:rPr>
              <a:t>, c’est donc un axe prioritaire pour le Plan Climat.</a:t>
            </a:r>
            <a:endParaRPr lang="fr-FR" sz="1400">
              <a:latin typeface="+mj-lt"/>
            </a:endParaRPr>
          </a:p>
        </p:txBody>
      </p:sp>
      <p:sp>
        <p:nvSpPr>
          <p:cNvPr id="21" name="Sous-titre 2">
            <a:extLst>
              <a:ext uri="{FF2B5EF4-FFF2-40B4-BE49-F238E27FC236}">
                <a16:creationId xmlns:a16="http://schemas.microsoft.com/office/drawing/2014/main" id="{C3B9188A-79F8-A92C-6EF6-3BE97DB09B27}"/>
              </a:ext>
            </a:extLst>
          </p:cNvPr>
          <p:cNvSpPr txBox="1">
            <a:spLocks/>
          </p:cNvSpPr>
          <p:nvPr>
            <p:custDataLst>
              <p:tags r:id="rId5"/>
            </p:custDataLst>
          </p:nvPr>
        </p:nvSpPr>
        <p:spPr>
          <a:xfrm>
            <a:off x="590324" y="796032"/>
            <a:ext cx="11011352" cy="720000"/>
          </a:xfrm>
          <a:prstGeom prst="rect">
            <a:avLst/>
          </a:prstGeom>
        </p:spPr>
        <p:txBody>
          <a:bodyPr vert="horz" lIns="91440" tIns="45720" rIns="91440" bIns="45720" rtlCol="0" anchor="b">
            <a:noAutofit/>
          </a:bodyPr>
          <a:lstStyle>
            <a:lvl1pPr marL="0" indent="0" algn="l" defTabSz="914400" rtl="0" eaLnBrk="1" latinLnBrk="0" hangingPunct="1">
              <a:lnSpc>
                <a:spcPct val="130000"/>
              </a:lnSpc>
              <a:spcBef>
                <a:spcPts val="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130000"/>
              </a:lnSpc>
              <a:spcBef>
                <a:spcPts val="2400"/>
              </a:spcBef>
              <a:buClr>
                <a:schemeClr val="tx1"/>
              </a:buClr>
              <a:buFont typeface="+mj-lt"/>
              <a:buNone/>
              <a:defRPr sz="2000" b="1" kern="1200">
                <a:solidFill>
                  <a:schemeClr val="tx1"/>
                </a:solidFill>
                <a:latin typeface="+mn-lt"/>
                <a:ea typeface="+mn-ea"/>
                <a:cs typeface="+mn-cs"/>
              </a:defRPr>
            </a:lvl2pPr>
            <a:lvl3pPr marL="914400" indent="0" algn="l" defTabSz="914400" rtl="0" eaLnBrk="1" latinLnBrk="0" hangingPunct="1">
              <a:lnSpc>
                <a:spcPct val="130000"/>
              </a:lnSpc>
              <a:spcBef>
                <a:spcPts val="300"/>
              </a:spcBef>
              <a:buSzPct val="120000"/>
              <a:buFont typeface="Times" panose="02020603050405020304" pitchFamily="18" charset="0"/>
              <a:buNone/>
              <a:defRPr sz="1800" b="1" kern="1200">
                <a:solidFill>
                  <a:schemeClr val="tx1"/>
                </a:solidFill>
                <a:latin typeface="+mn-lt"/>
                <a:ea typeface="+mn-ea"/>
                <a:cs typeface="+mn-cs"/>
              </a:defRPr>
            </a:lvl3pPr>
            <a:lvl4pPr marL="1371600" indent="0" algn="l" defTabSz="914400" rtl="0" eaLnBrk="1" latinLnBrk="0" hangingPunct="1">
              <a:lnSpc>
                <a:spcPct val="130000"/>
              </a:lnSpc>
              <a:spcBef>
                <a:spcPts val="300"/>
              </a:spcBef>
              <a:buFont typeface="Calibri" panose="020F050202020403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30000"/>
              </a:lnSpc>
              <a:spcBef>
                <a:spcPts val="3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fr-FR" sz="1400" b="0" i="1">
                <a:solidFill>
                  <a:schemeClr val="bg2">
                    <a:lumMod val="50000"/>
                  </a:schemeClr>
                </a:solidFill>
              </a:rPr>
              <a:t>Le Plan Climat permettra de poursuivre la transformation du système alimentaire actuel pour le rendre plus vertueux, moins carné et accompagner l’évolution des comportements et des habitudes des citoyens. Il s’agira également de favoriser les circuits courts en structurant des filières de production locale, le plus souvent en agriculture biologique. </a:t>
            </a:r>
          </a:p>
        </p:txBody>
      </p:sp>
      <p:sp>
        <p:nvSpPr>
          <p:cNvPr id="5" name="Rectangle : coins arrondis 4">
            <a:extLst>
              <a:ext uri="{FF2B5EF4-FFF2-40B4-BE49-F238E27FC236}">
                <a16:creationId xmlns:a16="http://schemas.microsoft.com/office/drawing/2014/main" id="{6B66E95A-799B-8151-3A25-6B079E2E9568}"/>
              </a:ext>
            </a:extLst>
          </p:cNvPr>
          <p:cNvSpPr/>
          <p:nvPr/>
        </p:nvSpPr>
        <p:spPr>
          <a:xfrm>
            <a:off x="-769659" y="-107758"/>
            <a:ext cx="3979125" cy="723900"/>
          </a:xfrm>
          <a:prstGeom prst="roundRect">
            <a:avLst/>
          </a:prstGeom>
          <a:solidFill>
            <a:srgbClr val="E84124"/>
          </a:solidFill>
          <a:ln w="3175">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33655F2-BB30-287C-9F7D-C973F219A88A}"/>
              </a:ext>
            </a:extLst>
          </p:cNvPr>
          <p:cNvSpPr txBox="1"/>
          <p:nvPr/>
        </p:nvSpPr>
        <p:spPr>
          <a:xfrm>
            <a:off x="790183" y="130507"/>
            <a:ext cx="2419283" cy="400110"/>
          </a:xfrm>
          <a:prstGeom prst="rect">
            <a:avLst/>
          </a:prstGeom>
          <a:noFill/>
        </p:spPr>
        <p:txBody>
          <a:bodyPr wrap="square" rtlCol="0">
            <a:spAutoFit/>
          </a:bodyPr>
          <a:lstStyle/>
          <a:p>
            <a:r>
              <a:rPr lang="fr-FR" sz="2000">
                <a:solidFill>
                  <a:srgbClr val="FFFFFF"/>
                </a:solidFill>
              </a:rPr>
              <a:t>ALIMENTATION</a:t>
            </a:r>
          </a:p>
        </p:txBody>
      </p:sp>
      <p:pic>
        <p:nvPicPr>
          <p:cNvPr id="13" name="Graphique 12" descr="Fourchette et couteau contour">
            <a:extLst>
              <a:ext uri="{FF2B5EF4-FFF2-40B4-BE49-F238E27FC236}">
                <a16:creationId xmlns:a16="http://schemas.microsoft.com/office/drawing/2014/main" id="{010894DE-A052-FAFC-F74C-35123B77D66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30324" y="45709"/>
            <a:ext cx="484908" cy="484908"/>
          </a:xfrm>
          <a:prstGeom prst="rect">
            <a:avLst/>
          </a:prstGeom>
        </p:spPr>
      </p:pic>
      <p:pic>
        <p:nvPicPr>
          <p:cNvPr id="14" name="Graphique 13" descr="Cercle avec flèche gauche avec un remplissage uni">
            <a:extLst>
              <a:ext uri="{FF2B5EF4-FFF2-40B4-BE49-F238E27FC236}">
                <a16:creationId xmlns:a16="http://schemas.microsoft.com/office/drawing/2014/main" id="{5B7BEA93-D866-899A-67D5-6420050391F3}"/>
              </a:ext>
            </a:extLst>
          </p:cNvPr>
          <p:cNvPicPr>
            <a:picLocks noChangeAspect="1"/>
          </p:cNvPicPr>
          <p:nvPr>
            <p:custDataLst>
              <p:tags r:id="rId6"/>
            </p:custDataLst>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H="1">
            <a:off x="3415606" y="159101"/>
            <a:ext cx="431602" cy="431602"/>
          </a:xfrm>
          <a:prstGeom prst="rect">
            <a:avLst/>
          </a:prstGeom>
        </p:spPr>
      </p:pic>
      <p:sp>
        <p:nvSpPr>
          <p:cNvPr id="15" name="ZoneTexte 14">
            <a:extLst>
              <a:ext uri="{FF2B5EF4-FFF2-40B4-BE49-F238E27FC236}">
                <a16:creationId xmlns:a16="http://schemas.microsoft.com/office/drawing/2014/main" id="{EA491404-527B-587F-827F-D22A7A5AAD17}"/>
              </a:ext>
            </a:extLst>
          </p:cNvPr>
          <p:cNvSpPr txBox="1"/>
          <p:nvPr/>
        </p:nvSpPr>
        <p:spPr>
          <a:xfrm>
            <a:off x="629631" y="1591419"/>
            <a:ext cx="20429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solidFill>
                  <a:srgbClr val="E84124"/>
                </a:solidFill>
              </a:rPr>
              <a:t>Quels enjeux ?</a:t>
            </a:r>
          </a:p>
        </p:txBody>
      </p:sp>
      <p:sp>
        <p:nvSpPr>
          <p:cNvPr id="16" name="Espace réservé du texte 7">
            <a:extLst>
              <a:ext uri="{FF2B5EF4-FFF2-40B4-BE49-F238E27FC236}">
                <a16:creationId xmlns:a16="http://schemas.microsoft.com/office/drawing/2014/main" id="{1B6A27B9-07A7-7B98-DDED-6C8E6C1DE3BF}"/>
              </a:ext>
            </a:extLst>
          </p:cNvPr>
          <p:cNvSpPr txBox="1">
            <a:spLocks/>
          </p:cNvSpPr>
          <p:nvPr>
            <p:custDataLst>
              <p:tags r:id="rId7"/>
            </p:custDataLst>
          </p:nvPr>
        </p:nvSpPr>
        <p:spPr>
          <a:xfrm>
            <a:off x="7656990" y="2530653"/>
            <a:ext cx="3841858" cy="4254296"/>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gn="just">
              <a:lnSpc>
                <a:spcPct val="100000"/>
              </a:lnSpc>
              <a:spcBef>
                <a:spcPts val="100"/>
              </a:spcBef>
              <a:tabLst>
                <a:tab pos="297815" algn="l"/>
                <a:tab pos="298450" algn="l"/>
              </a:tabLst>
            </a:pPr>
            <a:r>
              <a:rPr lang="fr-FR" sz="1200">
                <a:latin typeface="+mj-lt"/>
              </a:rPr>
              <a:t>Depuis 2007, des programmes d’alimentation durable ont été mis en place dans les restaurants collectifs de Paris : </a:t>
            </a: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r>
              <a:rPr lang="fr-FR" sz="1200">
                <a:latin typeface="+mj-lt"/>
              </a:rPr>
              <a:t>Le programme </a:t>
            </a:r>
            <a:r>
              <a:rPr lang="fr-FR" sz="1200">
                <a:solidFill>
                  <a:srgbClr val="E84124"/>
                </a:solidFill>
                <a:latin typeface="+mj-lt"/>
              </a:rPr>
              <a:t>« </a:t>
            </a:r>
            <a:r>
              <a:rPr lang="fr-FR" sz="1200" err="1">
                <a:solidFill>
                  <a:srgbClr val="E84124"/>
                </a:solidFill>
                <a:latin typeface="+mj-lt"/>
              </a:rPr>
              <a:t>Parisculteurs</a:t>
            </a:r>
            <a:r>
              <a:rPr lang="fr-FR" sz="1200">
                <a:solidFill>
                  <a:srgbClr val="E84124"/>
                </a:solidFill>
                <a:latin typeface="+mj-lt"/>
              </a:rPr>
              <a:t> » </a:t>
            </a:r>
            <a:r>
              <a:rPr lang="fr-FR" sz="1200">
                <a:latin typeface="+mj-lt"/>
              </a:rPr>
              <a:t>a quant à lui permis l’installation de </a:t>
            </a:r>
            <a:r>
              <a:rPr lang="fr-FR" sz="1200" b="1">
                <a:solidFill>
                  <a:srgbClr val="E84124"/>
                </a:solidFill>
                <a:latin typeface="+mj-lt"/>
              </a:rPr>
              <a:t>50 projets </a:t>
            </a:r>
            <a:r>
              <a:rPr lang="fr-FR" sz="1200">
                <a:latin typeface="+mj-lt"/>
              </a:rPr>
              <a:t>sur une surface de </a:t>
            </a:r>
            <a:r>
              <a:rPr lang="fr-FR" sz="1200" b="1">
                <a:solidFill>
                  <a:srgbClr val="E84124"/>
                </a:solidFill>
                <a:latin typeface="+mj-lt"/>
              </a:rPr>
              <a:t>30ha d’exploitations nouvelles</a:t>
            </a:r>
            <a:r>
              <a:rPr lang="fr-FR" sz="1200">
                <a:latin typeface="+mj-lt"/>
              </a:rPr>
              <a:t>.</a:t>
            </a:r>
          </a:p>
        </p:txBody>
      </p:sp>
      <p:cxnSp>
        <p:nvCxnSpPr>
          <p:cNvPr id="17" name="Connecteur droit 16">
            <a:extLst>
              <a:ext uri="{FF2B5EF4-FFF2-40B4-BE49-F238E27FC236}">
                <a16:creationId xmlns:a16="http://schemas.microsoft.com/office/drawing/2014/main" id="{2BC9CA8E-A34C-4D49-B1A5-983EC80B6084}"/>
              </a:ext>
            </a:extLst>
          </p:cNvPr>
          <p:cNvCxnSpPr>
            <a:cxnSpLocks/>
          </p:cNvCxnSpPr>
          <p:nvPr/>
        </p:nvCxnSpPr>
        <p:spPr>
          <a:xfrm>
            <a:off x="7200959" y="1798467"/>
            <a:ext cx="0" cy="3972332"/>
          </a:xfrm>
          <a:prstGeom prst="line">
            <a:avLst/>
          </a:prstGeom>
          <a:ln w="19050">
            <a:solidFill>
              <a:srgbClr val="E84124"/>
            </a:solidFill>
            <a:prstDash val="sysDot"/>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D8F4CB51-A9DC-7998-A08B-8D692AF8A08E}"/>
              </a:ext>
            </a:extLst>
          </p:cNvPr>
          <p:cNvSpPr txBox="1"/>
          <p:nvPr/>
        </p:nvSpPr>
        <p:spPr>
          <a:xfrm>
            <a:off x="590324" y="3147153"/>
            <a:ext cx="8156642" cy="425566"/>
          </a:xfrm>
          <a:prstGeom prst="rect">
            <a:avLst/>
          </a:prstGeom>
          <a:noFill/>
        </p:spPr>
        <p:txBody>
          <a:bodyPr wrap="square">
            <a:spAutoFit/>
          </a:bodyPr>
          <a:lstStyle/>
          <a:p>
            <a:pPr marL="12700" marR="5080">
              <a:lnSpc>
                <a:spcPct val="153300"/>
              </a:lnSpc>
              <a:spcBef>
                <a:spcPts val="100"/>
              </a:spcBef>
              <a:tabLst>
                <a:tab pos="297815" algn="l"/>
                <a:tab pos="298450" algn="l"/>
              </a:tabLst>
            </a:pPr>
            <a:r>
              <a:rPr lang="fr-FR" sz="1600"/>
              <a:t>Les principaux </a:t>
            </a:r>
            <a:r>
              <a:rPr lang="fr-FR" sz="1600" b="1"/>
              <a:t>objectifs </a:t>
            </a:r>
            <a:r>
              <a:rPr lang="fr-FR" sz="1600"/>
              <a:t>du Plan Climat 2018</a:t>
            </a:r>
            <a:endParaRPr lang="fr-FR" sz="1600" b="1"/>
          </a:p>
        </p:txBody>
      </p:sp>
      <p:sp>
        <p:nvSpPr>
          <p:cNvPr id="19" name="Parallelogram 1">
            <a:extLst>
              <a:ext uri="{FF2B5EF4-FFF2-40B4-BE49-F238E27FC236}">
                <a16:creationId xmlns:a16="http://schemas.microsoft.com/office/drawing/2014/main" id="{B9E25E0D-BB08-C033-7874-CD630D490C34}"/>
              </a:ext>
            </a:extLst>
          </p:cNvPr>
          <p:cNvSpPr/>
          <p:nvPr/>
        </p:nvSpPr>
        <p:spPr>
          <a:xfrm>
            <a:off x="682540" y="3603490"/>
            <a:ext cx="1759007" cy="2425469"/>
          </a:xfrm>
          <a:prstGeom prst="parallelogram">
            <a:avLst>
              <a:gd name="adj" fmla="val 0"/>
            </a:avLst>
          </a:prstGeom>
          <a:solidFill>
            <a:srgbClr val="E84124"/>
          </a:solidFill>
          <a:ln>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20" name="Parallelogram 2">
            <a:extLst>
              <a:ext uri="{FF2B5EF4-FFF2-40B4-BE49-F238E27FC236}">
                <a16:creationId xmlns:a16="http://schemas.microsoft.com/office/drawing/2014/main" id="{C2B10E0F-1C96-A6B5-76F9-47CA7036667A}"/>
              </a:ext>
            </a:extLst>
          </p:cNvPr>
          <p:cNvSpPr/>
          <p:nvPr/>
        </p:nvSpPr>
        <p:spPr>
          <a:xfrm>
            <a:off x="1651114" y="3603491"/>
            <a:ext cx="5142902" cy="2432456"/>
          </a:xfrm>
          <a:prstGeom prst="parallelogram">
            <a:avLst>
              <a:gd name="adj" fmla="val 595"/>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22" name="Graphique 4" descr="Mille contour">
            <a:extLst>
              <a:ext uri="{FF2B5EF4-FFF2-40B4-BE49-F238E27FC236}">
                <a16:creationId xmlns:a16="http://schemas.microsoft.com/office/drawing/2014/main" id="{54D89334-F730-1D04-8F5A-9CB6CD049C43}"/>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06125" y="4459727"/>
            <a:ext cx="712994" cy="712994"/>
          </a:xfrm>
          <a:prstGeom prst="rect">
            <a:avLst/>
          </a:prstGeom>
        </p:spPr>
      </p:pic>
      <p:sp>
        <p:nvSpPr>
          <p:cNvPr id="24" name="ZoneTexte 23">
            <a:extLst>
              <a:ext uri="{FF2B5EF4-FFF2-40B4-BE49-F238E27FC236}">
                <a16:creationId xmlns:a16="http://schemas.microsoft.com/office/drawing/2014/main" id="{1A2B0E5D-E85B-6B9C-7FC5-3235EAE7E5BE}"/>
              </a:ext>
            </a:extLst>
          </p:cNvPr>
          <p:cNvSpPr txBox="1"/>
          <p:nvPr/>
        </p:nvSpPr>
        <p:spPr>
          <a:xfrm>
            <a:off x="1528734" y="3611411"/>
            <a:ext cx="5265282" cy="2826415"/>
          </a:xfrm>
          <a:prstGeom prst="rect">
            <a:avLst/>
          </a:prstGeom>
          <a:noFill/>
        </p:spPr>
        <p:txBody>
          <a:bodyPr wrap="square" rtlCol="0">
            <a:spAutoFit/>
          </a:bodyPr>
          <a:lstStyle/>
          <a:p>
            <a:pPr marL="228700" marR="5080" lvl="2">
              <a:spcBef>
                <a:spcPts val="100"/>
              </a:spcBef>
              <a:tabLst>
                <a:tab pos="297815" algn="l"/>
                <a:tab pos="298450" algn="l"/>
              </a:tabLst>
            </a:pPr>
            <a:r>
              <a:rPr lang="fr-FR" sz="1200" b="1">
                <a:solidFill>
                  <a:srgbClr val="E84124"/>
                </a:solidFill>
                <a:latin typeface="+mj-lt"/>
              </a:rPr>
              <a:t>100%</a:t>
            </a:r>
            <a:r>
              <a:rPr lang="fr-FR" sz="1200">
                <a:latin typeface="+mj-lt"/>
              </a:rPr>
              <a:t> d’alimentation durable dans les restaurants collectifs d’ici 2026</a:t>
            </a:r>
          </a:p>
          <a:p>
            <a:pPr marL="228700" marR="5080" lvl="2">
              <a:spcBef>
                <a:spcPts val="100"/>
              </a:spcBef>
              <a:tabLst>
                <a:tab pos="297815" algn="l"/>
                <a:tab pos="298450" algn="l"/>
              </a:tabLst>
            </a:pPr>
            <a:endParaRPr lang="fr-FR" sz="700">
              <a:latin typeface="+mj-lt"/>
            </a:endParaRPr>
          </a:p>
          <a:p>
            <a:pPr marL="228700" marR="5080" lvl="2">
              <a:spcBef>
                <a:spcPts val="100"/>
              </a:spcBef>
              <a:tabLst>
                <a:tab pos="297815" algn="l"/>
                <a:tab pos="298450" algn="l"/>
              </a:tabLst>
            </a:pPr>
            <a:r>
              <a:rPr lang="fr-FR" sz="1200" b="1">
                <a:solidFill>
                  <a:srgbClr val="E84124"/>
                </a:solidFill>
                <a:latin typeface="+mj-lt"/>
              </a:rPr>
              <a:t>-40% </a:t>
            </a:r>
            <a:r>
              <a:rPr lang="fr-FR" sz="1200">
                <a:latin typeface="+mj-lt"/>
              </a:rPr>
              <a:t>d’émissions de gaz à effet de serre issues de l’alimentation d’ici 2030</a:t>
            </a:r>
          </a:p>
          <a:p>
            <a:pPr marL="228700" marR="5080" lvl="2">
              <a:spcBef>
                <a:spcPts val="100"/>
              </a:spcBef>
              <a:tabLst>
                <a:tab pos="297815" algn="l"/>
                <a:tab pos="298450" algn="l"/>
              </a:tabLst>
            </a:pPr>
            <a:endParaRPr lang="fr-FR" sz="700">
              <a:latin typeface="+mj-lt"/>
            </a:endParaRPr>
          </a:p>
          <a:p>
            <a:pPr marL="228700" marR="5080" lvl="2">
              <a:spcBef>
                <a:spcPts val="100"/>
              </a:spcBef>
              <a:tabLst>
                <a:tab pos="297815" algn="l"/>
                <a:tab pos="298450" algn="l"/>
              </a:tabLst>
            </a:pPr>
            <a:r>
              <a:rPr lang="fr-FR" sz="1200" b="1">
                <a:solidFill>
                  <a:srgbClr val="E84124"/>
                </a:solidFill>
                <a:latin typeface="+mj-lt"/>
              </a:rPr>
              <a:t>50% </a:t>
            </a:r>
            <a:r>
              <a:rPr lang="fr-FR" sz="1200">
                <a:latin typeface="+mj-lt"/>
              </a:rPr>
              <a:t>d’aliments issus d’une agriculture locale francilienne d’ici 2030 et </a:t>
            </a:r>
            <a:r>
              <a:rPr lang="fr-FR" sz="1200" b="1">
                <a:solidFill>
                  <a:srgbClr val="E84124"/>
                </a:solidFill>
                <a:latin typeface="+mj-lt"/>
              </a:rPr>
              <a:t>75%</a:t>
            </a:r>
            <a:r>
              <a:rPr lang="fr-FR" sz="1200">
                <a:latin typeface="+mj-lt"/>
              </a:rPr>
              <a:t> en 2050</a:t>
            </a:r>
          </a:p>
          <a:p>
            <a:pPr marL="228700" marR="5080" lvl="2">
              <a:spcBef>
                <a:spcPts val="100"/>
              </a:spcBef>
              <a:tabLst>
                <a:tab pos="297815" algn="l"/>
                <a:tab pos="298450" algn="l"/>
              </a:tabLst>
            </a:pPr>
            <a:endParaRPr lang="fr-FR" sz="700">
              <a:latin typeface="+mj-lt"/>
            </a:endParaRPr>
          </a:p>
          <a:p>
            <a:pPr marL="228700" marR="5080" lvl="2">
              <a:spcBef>
                <a:spcPts val="100"/>
              </a:spcBef>
              <a:tabLst>
                <a:tab pos="297815" algn="l"/>
                <a:tab pos="298450" algn="l"/>
              </a:tabLst>
            </a:pPr>
            <a:r>
              <a:rPr lang="fr-FR" sz="1200" b="1">
                <a:solidFill>
                  <a:srgbClr val="E84124"/>
                </a:solidFill>
                <a:latin typeface="+mj-lt"/>
              </a:rPr>
              <a:t>20%</a:t>
            </a:r>
            <a:r>
              <a:rPr lang="fr-FR" sz="1200">
                <a:latin typeface="+mj-lt"/>
              </a:rPr>
              <a:t> d’agriculture biologique en Île-de-France en 2030 et </a:t>
            </a:r>
            <a:r>
              <a:rPr lang="fr-FR" sz="1200" b="1">
                <a:solidFill>
                  <a:srgbClr val="E84124"/>
                </a:solidFill>
                <a:latin typeface="+mj-lt"/>
              </a:rPr>
              <a:t>30%</a:t>
            </a:r>
            <a:r>
              <a:rPr lang="fr-FR" sz="1200">
                <a:latin typeface="+mj-lt"/>
              </a:rPr>
              <a:t> en 2050</a:t>
            </a:r>
          </a:p>
          <a:p>
            <a:pPr marL="228700" marR="5080" lvl="2">
              <a:spcBef>
                <a:spcPts val="100"/>
              </a:spcBef>
              <a:tabLst>
                <a:tab pos="297815" algn="l"/>
                <a:tab pos="298450" algn="l"/>
              </a:tabLst>
            </a:pPr>
            <a:endParaRPr lang="fr-FR" sz="700">
              <a:latin typeface="+mj-lt"/>
            </a:endParaRPr>
          </a:p>
          <a:p>
            <a:pPr marL="228700" marR="5080" lvl="2">
              <a:spcBef>
                <a:spcPts val="100"/>
              </a:spcBef>
              <a:tabLst>
                <a:tab pos="297815" algn="l"/>
                <a:tab pos="298450" algn="l"/>
              </a:tabLst>
            </a:pPr>
            <a:r>
              <a:rPr lang="fr-FR" sz="1200">
                <a:latin typeface="+mj-lt"/>
              </a:rPr>
              <a:t>Continuer à </a:t>
            </a:r>
            <a:r>
              <a:rPr lang="fr-FR" sz="1200" b="1">
                <a:solidFill>
                  <a:srgbClr val="E84124"/>
                </a:solidFill>
                <a:latin typeface="+mj-lt"/>
              </a:rPr>
              <a:t>réduire la part carnée de l’alimentation des restaurants collectifs</a:t>
            </a:r>
          </a:p>
          <a:p>
            <a:endParaRPr lang="fr-FR"/>
          </a:p>
        </p:txBody>
      </p:sp>
      <p:sp>
        <p:nvSpPr>
          <p:cNvPr id="25" name="ZoneTexte 24">
            <a:extLst>
              <a:ext uri="{FF2B5EF4-FFF2-40B4-BE49-F238E27FC236}">
                <a16:creationId xmlns:a16="http://schemas.microsoft.com/office/drawing/2014/main" id="{EF4FC6CA-2D4E-8D0F-8E3D-54C0A6A90F69}"/>
              </a:ext>
            </a:extLst>
          </p:cNvPr>
          <p:cNvSpPr txBox="1"/>
          <p:nvPr/>
        </p:nvSpPr>
        <p:spPr>
          <a:xfrm>
            <a:off x="8037690" y="1980612"/>
            <a:ext cx="3107531" cy="338554"/>
          </a:xfrm>
          <a:prstGeom prst="rect">
            <a:avLst/>
          </a:prstGeom>
          <a:noFill/>
          <a:ln w="28575" cap="rnd">
            <a:solidFill>
              <a:srgbClr val="E8412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i="1"/>
              <a:t>BILAN</a:t>
            </a:r>
            <a:r>
              <a:rPr lang="fr-FR" sz="1600" i="1"/>
              <a:t> A MI-PARCOURS</a:t>
            </a:r>
          </a:p>
        </p:txBody>
      </p:sp>
      <p:pic>
        <p:nvPicPr>
          <p:cNvPr id="26" name="Graphique 6" descr="Aspiration avec un remplissage uni">
            <a:extLst>
              <a:ext uri="{FF2B5EF4-FFF2-40B4-BE49-F238E27FC236}">
                <a16:creationId xmlns:a16="http://schemas.microsoft.com/office/drawing/2014/main" id="{0B889DF3-A5B1-5E2B-A0B2-71706614054F}"/>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0671347" y="5313599"/>
            <a:ext cx="914400" cy="914400"/>
          </a:xfrm>
          <a:prstGeom prst="rect">
            <a:avLst/>
          </a:prstGeom>
        </p:spPr>
      </p:pic>
      <p:pic>
        <p:nvPicPr>
          <p:cNvPr id="28" name="Graphique 27" descr="Durabilité contour">
            <a:extLst>
              <a:ext uri="{FF2B5EF4-FFF2-40B4-BE49-F238E27FC236}">
                <a16:creationId xmlns:a16="http://schemas.microsoft.com/office/drawing/2014/main" id="{92BF87E6-7E7B-9018-DFAD-52ABD409C951}"/>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0230649" y="3492727"/>
            <a:ext cx="620474" cy="620474"/>
          </a:xfrm>
          <a:prstGeom prst="rect">
            <a:avLst/>
          </a:prstGeom>
        </p:spPr>
      </p:pic>
      <p:pic>
        <p:nvPicPr>
          <p:cNvPr id="30" name="Graphique 29" descr="Boîte à déjeuner avec un remplissage uni">
            <a:extLst>
              <a:ext uri="{FF2B5EF4-FFF2-40B4-BE49-F238E27FC236}">
                <a16:creationId xmlns:a16="http://schemas.microsoft.com/office/drawing/2014/main" id="{4DFE9EF0-936F-3DDE-C456-E7FDD32F1AF4}"/>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10642731" y="3258087"/>
            <a:ext cx="589994" cy="589994"/>
          </a:xfrm>
          <a:prstGeom prst="rect">
            <a:avLst/>
          </a:prstGeom>
        </p:spPr>
      </p:pic>
      <p:pic>
        <p:nvPicPr>
          <p:cNvPr id="32" name="Graphique 31" descr="Bulle de pensée contour">
            <a:extLst>
              <a:ext uri="{FF2B5EF4-FFF2-40B4-BE49-F238E27FC236}">
                <a16:creationId xmlns:a16="http://schemas.microsoft.com/office/drawing/2014/main" id="{ED1E1E38-C237-ACBF-4755-40ACA88BE3B2}"/>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10511156" y="4222207"/>
            <a:ext cx="709995" cy="709995"/>
          </a:xfrm>
          <a:prstGeom prst="rect">
            <a:avLst/>
          </a:prstGeom>
        </p:spPr>
      </p:pic>
      <p:sp>
        <p:nvSpPr>
          <p:cNvPr id="35" name="ZoneTexte 34">
            <a:extLst>
              <a:ext uri="{FF2B5EF4-FFF2-40B4-BE49-F238E27FC236}">
                <a16:creationId xmlns:a16="http://schemas.microsoft.com/office/drawing/2014/main" id="{A6507132-2C0C-0FD4-C670-A5C28A85C071}"/>
              </a:ext>
            </a:extLst>
          </p:cNvPr>
          <p:cNvSpPr txBox="1"/>
          <p:nvPr/>
        </p:nvSpPr>
        <p:spPr>
          <a:xfrm>
            <a:off x="7560959" y="3288699"/>
            <a:ext cx="2234153" cy="954107"/>
          </a:xfrm>
          <a:prstGeom prst="rect">
            <a:avLst/>
          </a:prstGeom>
          <a:noFill/>
        </p:spPr>
        <p:txBody>
          <a:bodyPr wrap="square" rtlCol="0">
            <a:spAutoFit/>
          </a:bodyPr>
          <a:lstStyle/>
          <a:p>
            <a:pPr algn="ctr"/>
            <a:r>
              <a:rPr lang="fr-FR" sz="1400">
                <a:solidFill>
                  <a:srgbClr val="E84124"/>
                </a:solidFill>
              </a:rPr>
              <a:t>+ 1/3 des repas issus d’une alimentation durable (90% dans les crèches)</a:t>
            </a:r>
          </a:p>
        </p:txBody>
      </p:sp>
      <p:sp>
        <p:nvSpPr>
          <p:cNvPr id="36" name="ZoneTexte 35">
            <a:extLst>
              <a:ext uri="{FF2B5EF4-FFF2-40B4-BE49-F238E27FC236}">
                <a16:creationId xmlns:a16="http://schemas.microsoft.com/office/drawing/2014/main" id="{7A5F2499-E518-9537-7C35-DD1CFD1B8126}"/>
              </a:ext>
            </a:extLst>
          </p:cNvPr>
          <p:cNvSpPr txBox="1"/>
          <p:nvPr/>
        </p:nvSpPr>
        <p:spPr>
          <a:xfrm>
            <a:off x="7856730" y="4375421"/>
            <a:ext cx="1780472" cy="523220"/>
          </a:xfrm>
          <a:prstGeom prst="rect">
            <a:avLst/>
          </a:prstGeom>
          <a:noFill/>
        </p:spPr>
        <p:txBody>
          <a:bodyPr wrap="square" rtlCol="0">
            <a:spAutoFit/>
          </a:bodyPr>
          <a:lstStyle/>
          <a:p>
            <a:pPr algn="ctr"/>
            <a:r>
              <a:rPr lang="fr-FR" sz="1400">
                <a:solidFill>
                  <a:srgbClr val="E84124"/>
                </a:solidFill>
              </a:rPr>
              <a:t>17 000 tonnes de CO2 évitées</a:t>
            </a:r>
          </a:p>
        </p:txBody>
      </p:sp>
      <p:sp>
        <p:nvSpPr>
          <p:cNvPr id="38" name="Arc 37">
            <a:extLst>
              <a:ext uri="{FF2B5EF4-FFF2-40B4-BE49-F238E27FC236}">
                <a16:creationId xmlns:a16="http://schemas.microsoft.com/office/drawing/2014/main" id="{D44D209C-48E3-2F3B-3573-B7936F55C613}"/>
              </a:ext>
            </a:extLst>
          </p:cNvPr>
          <p:cNvSpPr/>
          <p:nvPr/>
        </p:nvSpPr>
        <p:spPr>
          <a:xfrm rot="17210840" flipV="1">
            <a:off x="8925448" y="3615482"/>
            <a:ext cx="1224095" cy="1070518"/>
          </a:xfrm>
          <a:prstGeom prst="arc">
            <a:avLst>
              <a:gd name="adj1" fmla="val 14369143"/>
              <a:gd name="adj2" fmla="val 20173466"/>
            </a:avLst>
          </a:prstGeom>
          <a:ln w="28575">
            <a:solidFill>
              <a:srgbClr val="E84124"/>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 name="Groupe 1">
            <a:extLst>
              <a:ext uri="{FF2B5EF4-FFF2-40B4-BE49-F238E27FC236}">
                <a16:creationId xmlns:a16="http://schemas.microsoft.com/office/drawing/2014/main" id="{2AC58099-7324-250D-C322-DED98A0AB3C0}"/>
              </a:ext>
            </a:extLst>
          </p:cNvPr>
          <p:cNvGrpSpPr/>
          <p:nvPr/>
        </p:nvGrpSpPr>
        <p:grpSpPr>
          <a:xfrm>
            <a:off x="10961711" y="-54442"/>
            <a:ext cx="1230289" cy="824331"/>
            <a:chOff x="7124488" y="2678638"/>
            <a:chExt cx="1906125" cy="1216953"/>
          </a:xfrm>
          <a:noFill/>
        </p:grpSpPr>
        <p:grpSp>
          <p:nvGrpSpPr>
            <p:cNvPr id="7" name="Groupe 6">
              <a:extLst>
                <a:ext uri="{FF2B5EF4-FFF2-40B4-BE49-F238E27FC236}">
                  <a16:creationId xmlns:a16="http://schemas.microsoft.com/office/drawing/2014/main" id="{7A059CE6-4BE2-3EC7-97B2-26CE643E13C3}"/>
                </a:ext>
              </a:extLst>
            </p:cNvPr>
            <p:cNvGrpSpPr/>
            <p:nvPr/>
          </p:nvGrpSpPr>
          <p:grpSpPr>
            <a:xfrm>
              <a:off x="7124488" y="2678638"/>
              <a:ext cx="1906125" cy="1216953"/>
              <a:chOff x="4992243" y="3209672"/>
              <a:chExt cx="1906125" cy="1216953"/>
            </a:xfrm>
            <a:grpFill/>
          </p:grpSpPr>
          <p:sp>
            <p:nvSpPr>
              <p:cNvPr id="11" name="Rectangle 10">
                <a:extLst>
                  <a:ext uri="{FF2B5EF4-FFF2-40B4-BE49-F238E27FC236}">
                    <a16:creationId xmlns:a16="http://schemas.microsoft.com/office/drawing/2014/main" id="{1FC4114C-DDEC-0D30-FC95-2317CE72E709}"/>
                  </a:ext>
                </a:extLst>
              </p:cNvPr>
              <p:cNvSpPr/>
              <p:nvPr/>
            </p:nvSpPr>
            <p:spPr>
              <a:xfrm>
                <a:off x="5311622" y="3209672"/>
                <a:ext cx="1586746" cy="1216953"/>
              </a:xfrm>
              <a:prstGeom prst="rect">
                <a:avLst/>
              </a:prstGeom>
              <a:grpFill/>
              <a:ln w="12700" cap="flat" cmpd="sng" algn="ctr">
                <a:solidFill>
                  <a:schemeClr val="bg2">
                    <a:lumMod val="90000"/>
                  </a:schemeClr>
                </a:solidFill>
                <a:prstDash val="sysDot"/>
                <a:miter lim="800000"/>
              </a:ln>
              <a:effectLst/>
            </p:spPr>
            <p:txBody>
              <a:bodyPr rtlCol="0" anchor="ctr"/>
              <a:lstStyle/>
              <a:p>
                <a:pPr algn="r"/>
                <a:r>
                  <a:rPr lang="fr-FR" sz="900" b="1">
                    <a:latin typeface="+mj-lt"/>
                  </a:rPr>
                  <a:t> </a:t>
                </a:r>
                <a:r>
                  <a:rPr lang="fr-FR" sz="1000" b="1">
                    <a:latin typeface="+mj-lt"/>
                  </a:rPr>
                  <a:t>+ d’infos </a:t>
                </a:r>
              </a:p>
              <a:p>
                <a:pPr algn="r"/>
                <a:r>
                  <a:rPr lang="fr-FR" sz="900">
                    <a:latin typeface="+mj-lt"/>
                  </a:rPr>
                  <a:t>sur la fiche thématique dédiée </a:t>
                </a:r>
                <a:r>
                  <a:rPr lang="fr-FR" sz="900" b="1">
                    <a:latin typeface="+mj-lt"/>
                  </a:rPr>
                  <a:t>!</a:t>
                </a:r>
                <a:endParaRPr kumimoji="0" lang="fr-FR" sz="1102" b="0" i="0" u="none" strike="noStrike" kern="0" cap="none" spc="0" normalizeH="0" baseline="0" noProof="0">
                  <a:ln>
                    <a:noFill/>
                  </a:ln>
                  <a:effectLst/>
                  <a:uLnTx/>
                  <a:uFillTx/>
                  <a:latin typeface="Lato" panose="020F0502020204030203"/>
                  <a:ea typeface="+mn-ea"/>
                  <a:cs typeface="+mn-cs"/>
                </a:endParaRPr>
              </a:p>
            </p:txBody>
          </p:sp>
          <p:sp>
            <p:nvSpPr>
              <p:cNvPr id="12" name="Ellipse 11">
                <a:extLst>
                  <a:ext uri="{FF2B5EF4-FFF2-40B4-BE49-F238E27FC236}">
                    <a16:creationId xmlns:a16="http://schemas.microsoft.com/office/drawing/2014/main" id="{64D37AAC-43A0-D948-29C0-1C08881CC34E}"/>
                  </a:ext>
                </a:extLst>
              </p:cNvPr>
              <p:cNvSpPr/>
              <p:nvPr/>
            </p:nvSpPr>
            <p:spPr>
              <a:xfrm>
                <a:off x="4992243" y="3510074"/>
                <a:ext cx="638758" cy="638757"/>
              </a:xfrm>
              <a:prstGeom prst="ellipse">
                <a:avLst/>
              </a:prstGeom>
              <a:solidFill>
                <a:schemeClr val="bg1">
                  <a:lumMod val="95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9" name="Graphique 8" descr="Lumières allumées contour">
              <a:extLst>
                <a:ext uri="{FF2B5EF4-FFF2-40B4-BE49-F238E27FC236}">
                  <a16:creationId xmlns:a16="http://schemas.microsoft.com/office/drawing/2014/main" id="{C1A555E3-22AA-485E-6BCC-81462233E77D}"/>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7214507" y="3083115"/>
              <a:ext cx="458720" cy="458719"/>
            </a:xfrm>
            <a:prstGeom prst="rect">
              <a:avLst/>
            </a:prstGeom>
          </p:spPr>
        </p:pic>
      </p:grpSp>
    </p:spTree>
    <p:extLst>
      <p:ext uri="{BB962C8B-B14F-4D97-AF65-F5344CB8AC3E}">
        <p14:creationId xmlns:p14="http://schemas.microsoft.com/office/powerpoint/2010/main" val="1662021715"/>
      </p:ext>
    </p:extLst>
  </p:cSld>
  <p:clrMapOvr>
    <a:masterClrMapping/>
  </p:clrMapOvr>
  <p:extLst>
    <p:ext uri="{6950BFC3-D8DA-4A85-94F7-54DA5524770B}">
      <p188:commentRel xmlns:p188="http://schemas.microsoft.com/office/powerpoint/2018/8/main" xmlns="" r:id="rId27"/>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BB2F0B4-0D72-E1A3-9DA6-269A574431E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D37A9951-3A4C-30F1-940F-693236D317AD}"/>
              </a:ext>
            </a:extLst>
          </p:cNvPr>
          <p:cNvSpPr>
            <a:spLocks noGrp="1"/>
          </p:cNvSpPr>
          <p:nvPr>
            <p:ph type="sldNum" sz="quarter" idx="12"/>
          </p:nvPr>
        </p:nvSpPr>
        <p:spPr/>
        <p:txBody>
          <a:bodyPr/>
          <a:lstStyle/>
          <a:p>
            <a:fld id="{975A587B-5814-4D9B-9598-FE9CB954CB01}" type="slidenum">
              <a:rPr lang="fr-FR" smtClean="0"/>
              <a:t>22</a:t>
            </a:fld>
            <a:endParaRPr lang="fr-FR"/>
          </a:p>
        </p:txBody>
      </p:sp>
      <p:sp>
        <p:nvSpPr>
          <p:cNvPr id="2" name="Rectangle : coins arrondis 1">
            <a:extLst>
              <a:ext uri="{FF2B5EF4-FFF2-40B4-BE49-F238E27FC236}">
                <a16:creationId xmlns:a16="http://schemas.microsoft.com/office/drawing/2014/main" id="{AA02ECE2-4795-9191-3E78-CDA58003E6EA}"/>
              </a:ext>
            </a:extLst>
          </p:cNvPr>
          <p:cNvSpPr/>
          <p:nvPr/>
        </p:nvSpPr>
        <p:spPr>
          <a:xfrm>
            <a:off x="-769659" y="-107758"/>
            <a:ext cx="3979125" cy="723900"/>
          </a:xfrm>
          <a:prstGeom prst="roundRect">
            <a:avLst/>
          </a:prstGeom>
          <a:solidFill>
            <a:srgbClr val="E84124"/>
          </a:solidFill>
          <a:ln w="3175">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2C98D7A-6BF2-7CE0-B0F7-F1B10739F946}"/>
              </a:ext>
            </a:extLst>
          </p:cNvPr>
          <p:cNvSpPr txBox="1"/>
          <p:nvPr/>
        </p:nvSpPr>
        <p:spPr>
          <a:xfrm>
            <a:off x="790183" y="130507"/>
            <a:ext cx="2419283" cy="400110"/>
          </a:xfrm>
          <a:prstGeom prst="rect">
            <a:avLst/>
          </a:prstGeom>
          <a:noFill/>
        </p:spPr>
        <p:txBody>
          <a:bodyPr wrap="square" rtlCol="0">
            <a:spAutoFit/>
          </a:bodyPr>
          <a:lstStyle/>
          <a:p>
            <a:r>
              <a:rPr lang="fr-FR" sz="2000">
                <a:solidFill>
                  <a:srgbClr val="FFFFFF"/>
                </a:solidFill>
              </a:rPr>
              <a:t>ALIMENTATION</a:t>
            </a:r>
          </a:p>
        </p:txBody>
      </p:sp>
      <p:pic>
        <p:nvPicPr>
          <p:cNvPr id="6" name="Graphique 5" descr="Fourchette et couteau contour">
            <a:extLst>
              <a:ext uri="{FF2B5EF4-FFF2-40B4-BE49-F238E27FC236}">
                <a16:creationId xmlns:a16="http://schemas.microsoft.com/office/drawing/2014/main" id="{E595EBAC-F81E-1DCE-1814-BE02608CA43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0324" y="45709"/>
            <a:ext cx="484908" cy="484908"/>
          </a:xfrm>
          <a:prstGeom prst="rect">
            <a:avLst/>
          </a:prstGeom>
        </p:spPr>
      </p:pic>
      <p:sp>
        <p:nvSpPr>
          <p:cNvPr id="8" name="ZoneTexte 7">
            <a:extLst>
              <a:ext uri="{FF2B5EF4-FFF2-40B4-BE49-F238E27FC236}">
                <a16:creationId xmlns:a16="http://schemas.microsoft.com/office/drawing/2014/main" id="{5F31E5C1-4D69-C71E-484A-D7E6BBD95FE2}"/>
              </a:ext>
            </a:extLst>
          </p:cNvPr>
          <p:cNvSpPr txBox="1"/>
          <p:nvPr/>
        </p:nvSpPr>
        <p:spPr>
          <a:xfrm>
            <a:off x="790184" y="1306648"/>
            <a:ext cx="5364000" cy="4140000"/>
          </a:xfrm>
          <a:prstGeom prst="rect">
            <a:avLst/>
          </a:prstGeom>
          <a:noFill/>
          <a:ln w="38100">
            <a:solidFill>
              <a:srgbClr val="E84124"/>
            </a:solidFill>
          </a:ln>
        </p:spPr>
        <p:txBody>
          <a:bodyPr wrap="square" rtlCol="0">
            <a:spAutoFit/>
          </a:bodyPr>
          <a:lstStyle/>
          <a:p>
            <a:endParaRPr lang="fr-FR"/>
          </a:p>
        </p:txBody>
      </p:sp>
      <p:sp>
        <p:nvSpPr>
          <p:cNvPr id="9" name="ZoneTexte 8">
            <a:extLst>
              <a:ext uri="{FF2B5EF4-FFF2-40B4-BE49-F238E27FC236}">
                <a16:creationId xmlns:a16="http://schemas.microsoft.com/office/drawing/2014/main" id="{2D4C96BB-4CBA-0F23-19A6-A6EBC019BA9E}"/>
              </a:ext>
            </a:extLst>
          </p:cNvPr>
          <p:cNvSpPr txBox="1"/>
          <p:nvPr/>
        </p:nvSpPr>
        <p:spPr>
          <a:xfrm>
            <a:off x="849885" y="1392172"/>
            <a:ext cx="5172224" cy="3970318"/>
          </a:xfrm>
          <a:prstGeom prst="rect">
            <a:avLst/>
          </a:prstGeom>
          <a:noFill/>
        </p:spPr>
        <p:txBody>
          <a:bodyPr wrap="square" rtlCol="0">
            <a:spAutoFit/>
          </a:bodyPr>
          <a:lstStyle/>
          <a:p>
            <a:r>
              <a:rPr lang="fr-FR" b="1">
                <a:solidFill>
                  <a:srgbClr val="E84124"/>
                </a:solidFill>
                <a:sym typeface="Wingdings" panose="05000000000000000000" pitchFamily="2" charset="2"/>
              </a:rPr>
              <a:t> Comment accélérer et inciter les acteurs à l’installation de nouvelles exploitations agricoles sur le territoire parisien ? </a:t>
            </a:r>
          </a:p>
          <a:p>
            <a:endParaRPr lang="fr-FR" b="1">
              <a:solidFill>
                <a:srgbClr val="E84124"/>
              </a:solidFill>
              <a:sym typeface="Wingdings" panose="05000000000000000000" pitchFamily="2" charset="2"/>
            </a:endParaRPr>
          </a:p>
          <a:p>
            <a:r>
              <a:rPr lang="fr-FR" b="1">
                <a:solidFill>
                  <a:srgbClr val="E84124"/>
                </a:solidFill>
                <a:sym typeface="Wingdings" panose="05000000000000000000" pitchFamily="2" charset="2"/>
              </a:rPr>
              <a:t> Quelles sont les priorités à l’échelle locale pour développer les capacités d’autoproduction alimentaire des Parisiens (potager, jardins partagés, hydroponie etc.) ? </a:t>
            </a:r>
          </a:p>
          <a:p>
            <a:endParaRPr lang="fr-FR" b="1">
              <a:solidFill>
                <a:srgbClr val="E84124"/>
              </a:solidFill>
              <a:sym typeface="Wingdings" panose="05000000000000000000" pitchFamily="2" charset="2"/>
            </a:endParaRPr>
          </a:p>
          <a:p>
            <a:r>
              <a:rPr lang="fr-FR" b="1">
                <a:solidFill>
                  <a:srgbClr val="E84124"/>
                </a:solidFill>
                <a:sym typeface="Wingdings" panose="05000000000000000000" pitchFamily="2" charset="2"/>
              </a:rPr>
              <a:t> Comment agir pour essaimer l’objectif d’alimentation durable pour tous et de manière équitable sur le territoire ? </a:t>
            </a:r>
          </a:p>
        </p:txBody>
      </p:sp>
      <p:sp>
        <p:nvSpPr>
          <p:cNvPr id="10" name="Rectangle : coins arrondis 9">
            <a:extLst>
              <a:ext uri="{FF2B5EF4-FFF2-40B4-BE49-F238E27FC236}">
                <a16:creationId xmlns:a16="http://schemas.microsoft.com/office/drawing/2014/main" id="{E3D6C84F-2FE2-9F05-7091-4CE84B8D239F}"/>
              </a:ext>
            </a:extLst>
          </p:cNvPr>
          <p:cNvSpPr/>
          <p:nvPr/>
        </p:nvSpPr>
        <p:spPr>
          <a:xfrm>
            <a:off x="2279683" y="871840"/>
            <a:ext cx="4245429" cy="435130"/>
          </a:xfrm>
          <a:prstGeom prst="roundRect">
            <a:avLst/>
          </a:prstGeom>
          <a:solidFill>
            <a:srgbClr val="E84124"/>
          </a:solidFill>
          <a:ln w="3175">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a:p>
            <a:pPr algn="ctr"/>
            <a:r>
              <a:rPr lang="fr-FR">
                <a:solidFill>
                  <a:srgbClr val="FFFFFF"/>
                </a:solidFill>
              </a:rPr>
              <a:t>Animer le débat en 3 questions</a:t>
            </a:r>
          </a:p>
          <a:p>
            <a:pPr algn="ctr"/>
            <a:endParaRPr lang="fr-FR"/>
          </a:p>
        </p:txBody>
      </p:sp>
      <p:grpSp>
        <p:nvGrpSpPr>
          <p:cNvPr id="7" name="Groupe 6">
            <a:extLst>
              <a:ext uri="{FF2B5EF4-FFF2-40B4-BE49-F238E27FC236}">
                <a16:creationId xmlns:a16="http://schemas.microsoft.com/office/drawing/2014/main" id="{49DC1C6B-4779-BB2E-293C-494F9DADAB45}"/>
              </a:ext>
            </a:extLst>
          </p:cNvPr>
          <p:cNvGrpSpPr/>
          <p:nvPr/>
        </p:nvGrpSpPr>
        <p:grpSpPr>
          <a:xfrm>
            <a:off x="7908038" y="774541"/>
            <a:ext cx="3353870" cy="2080881"/>
            <a:chOff x="5800762" y="3460458"/>
            <a:chExt cx="3353870" cy="2080881"/>
          </a:xfrm>
        </p:grpSpPr>
        <p:sp>
          <p:nvSpPr>
            <p:cNvPr id="11" name="Rectangle 10">
              <a:extLst>
                <a:ext uri="{FF2B5EF4-FFF2-40B4-BE49-F238E27FC236}">
                  <a16:creationId xmlns:a16="http://schemas.microsoft.com/office/drawing/2014/main" id="{C9C3EFFB-2844-EDB2-4BC3-F7F333F165B2}"/>
                </a:ext>
              </a:extLst>
            </p:cNvPr>
            <p:cNvSpPr/>
            <p:nvPr/>
          </p:nvSpPr>
          <p:spPr>
            <a:xfrm>
              <a:off x="5986955" y="3786329"/>
              <a:ext cx="3167677" cy="1755010"/>
            </a:xfrm>
            <a:prstGeom prst="rect">
              <a:avLst/>
            </a:prstGeom>
            <a:solidFill>
              <a:srgbClr val="E84124"/>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marL="12700" marR="5080">
                <a:lnSpc>
                  <a:spcPct val="153300"/>
                </a:lnSpc>
                <a:spcBef>
                  <a:spcPts val="100"/>
                </a:spcBef>
                <a:tabLst>
                  <a:tab pos="297815" algn="l"/>
                  <a:tab pos="298450" algn="l"/>
                </a:tabLst>
              </a:pPr>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1" i="1">
                  <a:solidFill>
                    <a:schemeClr val="bg1"/>
                  </a:solidFill>
                  <a:latin typeface="+mj-lt"/>
                </a:rPr>
                <a:t>Pour rappel, les questions sont pensées sous le prisme des trois axes guidant la réflexion de la révision du Plan Climat :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VITE : « Accélération de l’action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LOCAL : « Territorialisation »</a:t>
              </a:r>
            </a:p>
            <a:p>
              <a:r>
                <a:rPr lang="fr-FR" sz="800">
                  <a:solidFill>
                    <a:schemeClr val="bg1"/>
                  </a:solidFill>
                  <a:latin typeface="+mj-lt"/>
                </a:rPr>
                <a:t>	</a:t>
              </a:r>
            </a:p>
            <a:p>
              <a:pPr marL="285750" indent="-285750">
                <a:buFont typeface="Arial" panose="020B0604020202020204" pitchFamily="34" charset="0"/>
                <a:buChar char="•"/>
              </a:pPr>
              <a:r>
                <a:rPr lang="fr-FR" sz="900" b="1" i="1">
                  <a:solidFill>
                    <a:schemeClr val="bg1"/>
                  </a:solidFill>
                  <a:latin typeface="+mj-lt"/>
                </a:rPr>
                <a:t>PLUS JUSTE : « Renforcement du volet social » </a:t>
              </a:r>
            </a:p>
            <a:p>
              <a:r>
                <a:rPr lang="fr-FR" sz="800">
                  <a:solidFill>
                    <a:schemeClr val="bg1"/>
                  </a:solidFill>
                  <a:latin typeface="+mj-lt"/>
                </a:rPr>
                <a:t>	.</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2" name="Ellipse 11">
              <a:extLst>
                <a:ext uri="{FF2B5EF4-FFF2-40B4-BE49-F238E27FC236}">
                  <a16:creationId xmlns:a16="http://schemas.microsoft.com/office/drawing/2014/main" id="{87B43774-AEAF-98D1-683D-CA3783A8C00B}"/>
                </a:ext>
              </a:extLst>
            </p:cNvPr>
            <p:cNvSpPr/>
            <p:nvPr/>
          </p:nvSpPr>
          <p:spPr>
            <a:xfrm>
              <a:off x="5800762" y="3460458"/>
              <a:ext cx="638758" cy="638758"/>
            </a:xfrm>
            <a:prstGeom prst="ellipse">
              <a:avLst/>
            </a:prstGeom>
            <a:solidFill>
              <a:schemeClr val="accent3">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3" name="Graphique 12" descr="Informations contour">
              <a:extLst>
                <a:ext uri="{FF2B5EF4-FFF2-40B4-BE49-F238E27FC236}">
                  <a16:creationId xmlns:a16="http://schemas.microsoft.com/office/drawing/2014/main" id="{988B231A-A925-5293-340E-26713CC85A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825731" y="3480912"/>
              <a:ext cx="588819" cy="588819"/>
            </a:xfrm>
            <a:prstGeom prst="rect">
              <a:avLst/>
            </a:prstGeom>
          </p:spPr>
        </p:pic>
      </p:grpSp>
    </p:spTree>
    <p:extLst>
      <p:ext uri="{BB962C8B-B14F-4D97-AF65-F5344CB8AC3E}">
        <p14:creationId xmlns:p14="http://schemas.microsoft.com/office/powerpoint/2010/main" val="424284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BB2F0B4-0D72-E1A3-9DA6-269A574431E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D37A9951-3A4C-30F1-940F-693236D317AD}"/>
              </a:ext>
            </a:extLst>
          </p:cNvPr>
          <p:cNvSpPr>
            <a:spLocks noGrp="1"/>
          </p:cNvSpPr>
          <p:nvPr>
            <p:ph type="sldNum" sz="quarter" idx="12"/>
          </p:nvPr>
        </p:nvSpPr>
        <p:spPr/>
        <p:txBody>
          <a:bodyPr/>
          <a:lstStyle/>
          <a:p>
            <a:fld id="{975A587B-5814-4D9B-9598-FE9CB954CB01}" type="slidenum">
              <a:rPr lang="fr-FR" smtClean="0"/>
              <a:t>23</a:t>
            </a:fld>
            <a:endParaRPr lang="fr-FR"/>
          </a:p>
        </p:txBody>
      </p:sp>
      <p:sp>
        <p:nvSpPr>
          <p:cNvPr id="2" name="Rectangle : coins arrondis 1">
            <a:extLst>
              <a:ext uri="{FF2B5EF4-FFF2-40B4-BE49-F238E27FC236}">
                <a16:creationId xmlns:a16="http://schemas.microsoft.com/office/drawing/2014/main" id="{AA02ECE2-4795-9191-3E78-CDA58003E6EA}"/>
              </a:ext>
            </a:extLst>
          </p:cNvPr>
          <p:cNvSpPr/>
          <p:nvPr/>
        </p:nvSpPr>
        <p:spPr>
          <a:xfrm>
            <a:off x="-769659" y="-107758"/>
            <a:ext cx="3979125" cy="723900"/>
          </a:xfrm>
          <a:prstGeom prst="roundRect">
            <a:avLst/>
          </a:prstGeom>
          <a:solidFill>
            <a:srgbClr val="E84124"/>
          </a:solidFill>
          <a:ln w="3175">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2C98D7A-6BF2-7CE0-B0F7-F1B10739F946}"/>
              </a:ext>
            </a:extLst>
          </p:cNvPr>
          <p:cNvSpPr txBox="1"/>
          <p:nvPr/>
        </p:nvSpPr>
        <p:spPr>
          <a:xfrm>
            <a:off x="790183" y="130507"/>
            <a:ext cx="2419283" cy="400110"/>
          </a:xfrm>
          <a:prstGeom prst="rect">
            <a:avLst/>
          </a:prstGeom>
          <a:noFill/>
        </p:spPr>
        <p:txBody>
          <a:bodyPr wrap="square" rtlCol="0">
            <a:spAutoFit/>
          </a:bodyPr>
          <a:lstStyle/>
          <a:p>
            <a:r>
              <a:rPr lang="fr-FR" sz="2000">
                <a:solidFill>
                  <a:srgbClr val="FFFFFF"/>
                </a:solidFill>
              </a:rPr>
              <a:t>ALIMENTATION</a:t>
            </a:r>
          </a:p>
        </p:txBody>
      </p:sp>
      <p:pic>
        <p:nvPicPr>
          <p:cNvPr id="6" name="Graphique 5" descr="Fourchette et couteau contour">
            <a:extLst>
              <a:ext uri="{FF2B5EF4-FFF2-40B4-BE49-F238E27FC236}">
                <a16:creationId xmlns:a16="http://schemas.microsoft.com/office/drawing/2014/main" id="{E595EBAC-F81E-1DCE-1814-BE02608CA43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0324" y="45709"/>
            <a:ext cx="484908" cy="484908"/>
          </a:xfrm>
          <a:prstGeom prst="rect">
            <a:avLst/>
          </a:prstGeom>
        </p:spPr>
      </p:pic>
      <p:sp>
        <p:nvSpPr>
          <p:cNvPr id="7" name="ZoneTexte 6">
            <a:extLst>
              <a:ext uri="{FF2B5EF4-FFF2-40B4-BE49-F238E27FC236}">
                <a16:creationId xmlns:a16="http://schemas.microsoft.com/office/drawing/2014/main" id="{CDC94DF7-8228-9D18-CCDD-E745BDCD075F}"/>
              </a:ext>
            </a:extLst>
          </p:cNvPr>
          <p:cNvSpPr txBox="1"/>
          <p:nvPr/>
        </p:nvSpPr>
        <p:spPr>
          <a:xfrm>
            <a:off x="1438858" y="773782"/>
            <a:ext cx="4282068" cy="369332"/>
          </a:xfrm>
          <a:prstGeom prst="rect">
            <a:avLst/>
          </a:prstGeom>
          <a:noFill/>
          <a:ln>
            <a:noFill/>
          </a:ln>
        </p:spPr>
        <p:txBody>
          <a:bodyPr wrap="square" rtlCol="0">
            <a:spAutoFit/>
          </a:bodyPr>
          <a:lstStyle/>
          <a:p>
            <a:r>
              <a:rPr lang="fr-FR" i="1">
                <a:solidFill>
                  <a:srgbClr val="E84124"/>
                </a:solidFill>
              </a:rPr>
              <a:t>Quelques initiatives parlantes</a:t>
            </a:r>
          </a:p>
        </p:txBody>
      </p:sp>
      <p:pic>
        <p:nvPicPr>
          <p:cNvPr id="11" name="Graphique 10" descr="Bonne idée contour">
            <a:extLst>
              <a:ext uri="{FF2B5EF4-FFF2-40B4-BE49-F238E27FC236}">
                <a16:creationId xmlns:a16="http://schemas.microsoft.com/office/drawing/2014/main" id="{A58EDF7A-53F0-21B1-B945-33673AA69D1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58425" y="506635"/>
            <a:ext cx="713829" cy="713829"/>
          </a:xfrm>
          <a:prstGeom prst="rect">
            <a:avLst/>
          </a:prstGeom>
        </p:spPr>
      </p:pic>
      <p:cxnSp>
        <p:nvCxnSpPr>
          <p:cNvPr id="17" name="Connecteur droit 16">
            <a:extLst>
              <a:ext uri="{FF2B5EF4-FFF2-40B4-BE49-F238E27FC236}">
                <a16:creationId xmlns:a16="http://schemas.microsoft.com/office/drawing/2014/main" id="{858D7051-056C-C792-286C-83B38956B2F9}"/>
              </a:ext>
            </a:extLst>
          </p:cNvPr>
          <p:cNvCxnSpPr>
            <a:cxnSpLocks/>
          </p:cNvCxnSpPr>
          <p:nvPr/>
        </p:nvCxnSpPr>
        <p:spPr>
          <a:xfrm flipV="1">
            <a:off x="1539657" y="1143114"/>
            <a:ext cx="4175682" cy="12885"/>
          </a:xfrm>
          <a:prstGeom prst="line">
            <a:avLst/>
          </a:prstGeom>
          <a:ln w="19050">
            <a:solidFill>
              <a:srgbClr val="E84124"/>
            </a:solidFill>
          </a:ln>
        </p:spPr>
        <p:style>
          <a:lnRef idx="1">
            <a:schemeClr val="accent1"/>
          </a:lnRef>
          <a:fillRef idx="0">
            <a:schemeClr val="accent1"/>
          </a:fillRef>
          <a:effectRef idx="0">
            <a:schemeClr val="accent1"/>
          </a:effectRef>
          <a:fontRef idx="minor">
            <a:schemeClr val="tx1"/>
          </a:fontRef>
        </p:style>
      </p:cxnSp>
      <p:pic>
        <p:nvPicPr>
          <p:cNvPr id="19" name="Image 18" descr="Une image contenant alimentation, intérieur, légume, marché&#10;&#10;Description générée automatiquement">
            <a:extLst>
              <a:ext uri="{FF2B5EF4-FFF2-40B4-BE49-F238E27FC236}">
                <a16:creationId xmlns:a16="http://schemas.microsoft.com/office/drawing/2014/main" id="{9EFEA3FB-FD38-3577-6944-AC2DCBFC83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98467" y="2245181"/>
            <a:ext cx="4033936" cy="2521211"/>
          </a:xfrm>
          <a:prstGeom prst="rect">
            <a:avLst/>
          </a:prstGeom>
        </p:spPr>
      </p:pic>
      <p:pic>
        <p:nvPicPr>
          <p:cNvPr id="23" name="Image 22" descr="Une image contenant texte, extérieur, signe&#10;&#10;Description générée automatiquement">
            <a:extLst>
              <a:ext uri="{FF2B5EF4-FFF2-40B4-BE49-F238E27FC236}">
                <a16:creationId xmlns:a16="http://schemas.microsoft.com/office/drawing/2014/main" id="{A59E6444-A701-A323-0711-E69462FC2838}"/>
              </a:ext>
            </a:extLst>
          </p:cNvPr>
          <p:cNvPicPr>
            <a:picLocks noChangeAspect="1"/>
          </p:cNvPicPr>
          <p:nvPr/>
        </p:nvPicPr>
        <p:blipFill rotWithShape="1">
          <a:blip r:embed="rId7">
            <a:extLst>
              <a:ext uri="{28A0092B-C50C-407E-A947-70E740481C1C}">
                <a14:useLocalDpi xmlns:a14="http://schemas.microsoft.com/office/drawing/2010/main" val="0"/>
              </a:ext>
            </a:extLst>
          </a:blip>
          <a:srcRect r="75140"/>
          <a:stretch/>
        </p:blipFill>
        <p:spPr>
          <a:xfrm>
            <a:off x="493383" y="1916622"/>
            <a:ext cx="1304560" cy="1512378"/>
          </a:xfrm>
          <a:prstGeom prst="rect">
            <a:avLst/>
          </a:prstGeom>
        </p:spPr>
      </p:pic>
      <p:sp>
        <p:nvSpPr>
          <p:cNvPr id="24" name="Rectangle : coins arrondis 23">
            <a:extLst>
              <a:ext uri="{FF2B5EF4-FFF2-40B4-BE49-F238E27FC236}">
                <a16:creationId xmlns:a16="http://schemas.microsoft.com/office/drawing/2014/main" id="{D0357326-68C7-8D22-470E-56269F97E261}"/>
              </a:ext>
            </a:extLst>
          </p:cNvPr>
          <p:cNvSpPr/>
          <p:nvPr/>
        </p:nvSpPr>
        <p:spPr>
          <a:xfrm>
            <a:off x="1665617" y="1525331"/>
            <a:ext cx="2328645" cy="2403615"/>
          </a:xfrm>
          <a:prstGeom prst="roundRect">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mj-lt"/>
              </a:rPr>
              <a:t>Lancé en 2016, le programme </a:t>
            </a:r>
            <a:r>
              <a:rPr lang="fr-FR" sz="1200" b="1">
                <a:solidFill>
                  <a:schemeClr val="tx1"/>
                </a:solidFill>
                <a:latin typeface="+mj-lt"/>
              </a:rPr>
              <a:t>« </a:t>
            </a:r>
            <a:r>
              <a:rPr lang="fr-FR" sz="1200" b="1" err="1">
                <a:solidFill>
                  <a:schemeClr val="tx1"/>
                </a:solidFill>
                <a:latin typeface="+mj-lt"/>
              </a:rPr>
              <a:t>Parisculteurs</a:t>
            </a:r>
            <a:r>
              <a:rPr lang="fr-FR" sz="1200" b="1">
                <a:solidFill>
                  <a:schemeClr val="tx1"/>
                </a:solidFill>
                <a:latin typeface="+mj-lt"/>
              </a:rPr>
              <a:t> » </a:t>
            </a:r>
            <a:r>
              <a:rPr lang="fr-FR" sz="1200">
                <a:solidFill>
                  <a:schemeClr val="tx1"/>
                </a:solidFill>
                <a:latin typeface="+mj-lt"/>
              </a:rPr>
              <a:t>a permis l’installation de 50 exploitations agricoles sur 30 hectares, à terme ce sont 80 hectares qui seront ainsi valorisés partout dans Paris.</a:t>
            </a:r>
          </a:p>
        </p:txBody>
      </p:sp>
      <p:sp>
        <p:nvSpPr>
          <p:cNvPr id="25" name="Rectangle : coins arrondis 24">
            <a:extLst>
              <a:ext uri="{FF2B5EF4-FFF2-40B4-BE49-F238E27FC236}">
                <a16:creationId xmlns:a16="http://schemas.microsoft.com/office/drawing/2014/main" id="{A779DF69-CC40-A967-13DE-D031B5C217C0}"/>
              </a:ext>
            </a:extLst>
          </p:cNvPr>
          <p:cNvSpPr/>
          <p:nvPr/>
        </p:nvSpPr>
        <p:spPr>
          <a:xfrm>
            <a:off x="1463396" y="4832587"/>
            <a:ext cx="4852039" cy="1232930"/>
          </a:xfrm>
          <a:prstGeom prst="roundRect">
            <a:avLst/>
          </a:prstGeom>
          <a:solidFill>
            <a:srgbClr val="E84124"/>
          </a:solidFill>
          <a:ln w="28575">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latin typeface="+mj-lt"/>
              </a:rPr>
              <a:t>Par le biais de l’appel à projets « alimentation durable et solidaire », la Ville de Paris soutient depuis 2021 les projets initiés par des structures de l’économie sociale et solidaire afin de </a:t>
            </a:r>
            <a:r>
              <a:rPr lang="fr-FR" sz="1200" b="1">
                <a:solidFill>
                  <a:schemeClr val="bg1"/>
                </a:solidFill>
                <a:latin typeface="+mj-lt"/>
              </a:rPr>
              <a:t>rendre l’alimentation durable accessible au plus grand nombre. </a:t>
            </a:r>
          </a:p>
        </p:txBody>
      </p:sp>
      <p:sp>
        <p:nvSpPr>
          <p:cNvPr id="26" name="Rectangle : coins arrondis 25">
            <a:extLst>
              <a:ext uri="{FF2B5EF4-FFF2-40B4-BE49-F238E27FC236}">
                <a16:creationId xmlns:a16="http://schemas.microsoft.com/office/drawing/2014/main" id="{DECFB84B-C25F-C69A-C03A-4B06BCEC1CD8}"/>
              </a:ext>
            </a:extLst>
          </p:cNvPr>
          <p:cNvSpPr/>
          <p:nvPr/>
        </p:nvSpPr>
        <p:spPr>
          <a:xfrm>
            <a:off x="8636608" y="1369970"/>
            <a:ext cx="2956288" cy="4097820"/>
          </a:xfrm>
          <a:prstGeom prst="roundRect">
            <a:avLst/>
          </a:prstGeom>
          <a:solidFill>
            <a:schemeClr val="bg1"/>
          </a:solidFill>
          <a:ln w="28575">
            <a:solidFill>
              <a:srgbClr val="E841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mj-lt"/>
              </a:rPr>
              <a:t>Le premier </a:t>
            </a:r>
            <a:r>
              <a:rPr lang="fr-FR" sz="1200" b="1">
                <a:solidFill>
                  <a:schemeClr val="tx1"/>
                </a:solidFill>
                <a:latin typeface="+mj-lt"/>
              </a:rPr>
              <a:t>Festival du Mieux Manger </a:t>
            </a:r>
            <a:r>
              <a:rPr lang="fr-FR" sz="1200">
                <a:solidFill>
                  <a:schemeClr val="tx1"/>
                </a:solidFill>
                <a:latin typeface="+mj-lt"/>
              </a:rPr>
              <a:t>a été organisée par la Ville de Paris du 25 juin au 2 juillet 2022 permettant de promouvoir auprès du grand public et des professionnels l’alimentation et l’agriculture durable. </a:t>
            </a:r>
          </a:p>
          <a:p>
            <a:pPr algn="ctr"/>
            <a:endParaRPr lang="fr-FR" sz="1200">
              <a:solidFill>
                <a:schemeClr val="tx1"/>
              </a:solidFill>
              <a:latin typeface="+mj-lt"/>
            </a:endParaRPr>
          </a:p>
          <a:p>
            <a:pPr algn="ctr"/>
            <a:endParaRPr lang="fr-FR" sz="1200">
              <a:latin typeface="+mj-lt"/>
            </a:endParaRPr>
          </a:p>
          <a:p>
            <a:pPr algn="ctr"/>
            <a:endParaRPr lang="fr-FR" sz="1200">
              <a:latin typeface="+mj-lt"/>
            </a:endParaRPr>
          </a:p>
          <a:p>
            <a:pPr algn="ctr"/>
            <a:endParaRPr lang="fr-FR" sz="1200">
              <a:latin typeface="+mj-lt"/>
            </a:endParaRPr>
          </a:p>
          <a:p>
            <a:pPr algn="ctr"/>
            <a:endParaRPr lang="fr-FR" sz="1200">
              <a:latin typeface="+mj-lt"/>
            </a:endParaRPr>
          </a:p>
          <a:p>
            <a:pPr algn="ctr"/>
            <a:endParaRPr lang="fr-FR" sz="1200">
              <a:latin typeface="+mj-lt"/>
            </a:endParaRPr>
          </a:p>
          <a:p>
            <a:pPr algn="ctr"/>
            <a:endParaRPr lang="fr-FR" sz="1200">
              <a:latin typeface="+mj-lt"/>
            </a:endParaRPr>
          </a:p>
          <a:p>
            <a:pPr algn="ctr"/>
            <a:endParaRPr lang="fr-FR" sz="1200">
              <a:latin typeface="+mj-lt"/>
            </a:endParaRPr>
          </a:p>
          <a:p>
            <a:pPr algn="ctr"/>
            <a:endParaRPr lang="fr-FR" sz="1200">
              <a:latin typeface="+mj-lt"/>
            </a:endParaRPr>
          </a:p>
          <a:p>
            <a:pPr algn="ctr"/>
            <a:endParaRPr lang="fr-FR" sz="1200">
              <a:latin typeface="+mj-lt"/>
            </a:endParaRPr>
          </a:p>
          <a:p>
            <a:pPr algn="ctr"/>
            <a:endParaRPr lang="fr-FR" sz="1200">
              <a:latin typeface="+mj-lt"/>
            </a:endParaRPr>
          </a:p>
          <a:p>
            <a:pPr algn="ctr"/>
            <a:endParaRPr lang="fr-FR" sz="1200">
              <a:latin typeface="+mj-lt"/>
            </a:endParaRPr>
          </a:p>
        </p:txBody>
      </p:sp>
      <p:pic>
        <p:nvPicPr>
          <p:cNvPr id="21" name="Image 20" descr="Une image contenant texte&#10;&#10;Description générée automatiquement">
            <a:extLst>
              <a:ext uri="{FF2B5EF4-FFF2-40B4-BE49-F238E27FC236}">
                <a16:creationId xmlns:a16="http://schemas.microsoft.com/office/drawing/2014/main" id="{62B97C3E-D7B9-C38A-B0F0-5629E9A175E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55664" y="3149792"/>
            <a:ext cx="1795557" cy="2144693"/>
          </a:xfrm>
          <a:prstGeom prst="rect">
            <a:avLst/>
          </a:prstGeom>
        </p:spPr>
      </p:pic>
      <p:pic>
        <p:nvPicPr>
          <p:cNvPr id="28" name="Graphique 27" descr="Ligne fléchée : incurvée dans le sens des aiguilles d’une montre avec un remplissage uni">
            <a:extLst>
              <a:ext uri="{FF2B5EF4-FFF2-40B4-BE49-F238E27FC236}">
                <a16:creationId xmlns:a16="http://schemas.microsoft.com/office/drawing/2014/main" id="{033F6C19-66AE-F757-80A6-8C7AF414C24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7641692" flipH="1" flipV="1">
            <a:off x="4206496" y="1557613"/>
            <a:ext cx="610929" cy="610929"/>
          </a:xfrm>
          <a:prstGeom prst="rect">
            <a:avLst/>
          </a:prstGeom>
        </p:spPr>
      </p:pic>
      <p:pic>
        <p:nvPicPr>
          <p:cNvPr id="29" name="Graphique 28" descr="Ligne fléchée : incurvée dans le sens des aiguilles d’une montre avec un remplissage uni">
            <a:extLst>
              <a:ext uri="{FF2B5EF4-FFF2-40B4-BE49-F238E27FC236}">
                <a16:creationId xmlns:a16="http://schemas.microsoft.com/office/drawing/2014/main" id="{575AF8C3-8BF9-9C32-EE64-CC11506B7AA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18723684" flipH="1" flipV="1">
            <a:off x="7810180" y="4850399"/>
            <a:ext cx="610929" cy="610929"/>
          </a:xfrm>
          <a:prstGeom prst="rect">
            <a:avLst/>
          </a:prstGeom>
        </p:spPr>
      </p:pic>
      <p:pic>
        <p:nvPicPr>
          <p:cNvPr id="30" name="Graphique 29" descr="Ligne fléchée : incurvée dans le sens des aiguilles d’une montre avec un remplissage uni">
            <a:extLst>
              <a:ext uri="{FF2B5EF4-FFF2-40B4-BE49-F238E27FC236}">
                <a16:creationId xmlns:a16="http://schemas.microsoft.com/office/drawing/2014/main" id="{8BFF27B0-00B3-5C53-7710-DC3069EBC67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2856752" flipH="1" flipV="1">
            <a:off x="3532435" y="4129028"/>
            <a:ext cx="610929" cy="610929"/>
          </a:xfrm>
          <a:prstGeom prst="rect">
            <a:avLst/>
          </a:prstGeom>
        </p:spPr>
      </p:pic>
    </p:spTree>
    <p:extLst>
      <p:ext uri="{BB962C8B-B14F-4D97-AF65-F5344CB8AC3E}">
        <p14:creationId xmlns:p14="http://schemas.microsoft.com/office/powerpoint/2010/main" val="41024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24</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a:xfrm>
            <a:off x="4241453" y="234569"/>
            <a:ext cx="10800000" cy="468000"/>
          </a:xfrm>
        </p:spPr>
        <p:txBody>
          <a:bodyPr/>
          <a:lstStyle/>
          <a:p>
            <a:r>
              <a:rPr lang="fr-FR" sz="1600" b="0" i="1"/>
              <a:t>Un air pur, gage de santé pour les Parisiens</a:t>
            </a:r>
            <a:endParaRPr lang="fr-FR" sz="1600" b="0"/>
          </a:p>
        </p:txBody>
      </p:sp>
      <p:sp>
        <p:nvSpPr>
          <p:cNvPr id="8" name="Espace réservé du texte 7">
            <a:extLst>
              <a:ext uri="{FF2B5EF4-FFF2-40B4-BE49-F238E27FC236}">
                <a16:creationId xmlns:a16="http://schemas.microsoft.com/office/drawing/2014/main" id="{75F80D6D-CC1A-E3AF-617B-B0B6D19FCA20}"/>
              </a:ext>
            </a:extLst>
          </p:cNvPr>
          <p:cNvSpPr>
            <a:spLocks noGrp="1"/>
          </p:cNvSpPr>
          <p:nvPr>
            <p:ph type="body" sz="quarter" idx="13"/>
            <p:custDataLst>
              <p:tags r:id="rId4"/>
            </p:custDataLst>
          </p:nvPr>
        </p:nvSpPr>
        <p:spPr>
          <a:xfrm>
            <a:off x="628651" y="2061501"/>
            <a:ext cx="6119995" cy="1497698"/>
          </a:xfrm>
        </p:spPr>
        <p:txBody>
          <a:bodyPr/>
          <a:lstStyle/>
          <a:p>
            <a:pPr marL="12700" marR="5080" algn="just">
              <a:lnSpc>
                <a:spcPct val="100000"/>
              </a:lnSpc>
              <a:spcBef>
                <a:spcPts val="100"/>
              </a:spcBef>
              <a:tabLst>
                <a:tab pos="297815" algn="l"/>
                <a:tab pos="298450" algn="l"/>
              </a:tabLst>
            </a:pPr>
            <a:r>
              <a:rPr lang="fr-FR" sz="1200">
                <a:latin typeface="+mj-lt"/>
              </a:rPr>
              <a:t>Depuis 10 ans la qualité de l’air s’améliore à Paris. Cependant, </a:t>
            </a:r>
            <a:r>
              <a:rPr lang="fr-FR" sz="1200" b="1">
                <a:latin typeface="+mj-lt"/>
              </a:rPr>
              <a:t>1,4 million de Franciliens sont encore exposés à un air qui ne respecte pas les recommandations </a:t>
            </a:r>
            <a:r>
              <a:rPr lang="fr-FR" sz="1200">
                <a:latin typeface="+mj-lt"/>
              </a:rPr>
              <a:t>fixées par l’Organisation Mondiale de la Santé (OMS). Les polluants atmosphériques sont essentiellement émis par le trafic routier, les activités aéroportuaires, les épandages agricoles et le chauffage en hiver. </a:t>
            </a:r>
            <a:endParaRPr lang="fr-FR" sz="1400">
              <a:latin typeface="+mj-lt"/>
            </a:endParaRPr>
          </a:p>
        </p:txBody>
      </p:sp>
      <p:sp>
        <p:nvSpPr>
          <p:cNvPr id="21" name="Sous-titre 2">
            <a:extLst>
              <a:ext uri="{FF2B5EF4-FFF2-40B4-BE49-F238E27FC236}">
                <a16:creationId xmlns:a16="http://schemas.microsoft.com/office/drawing/2014/main" id="{C3B9188A-79F8-A92C-6EF6-3BE97DB09B27}"/>
              </a:ext>
            </a:extLst>
          </p:cNvPr>
          <p:cNvSpPr txBox="1">
            <a:spLocks/>
          </p:cNvSpPr>
          <p:nvPr>
            <p:custDataLst>
              <p:tags r:id="rId5"/>
            </p:custDataLst>
          </p:nvPr>
        </p:nvSpPr>
        <p:spPr>
          <a:xfrm>
            <a:off x="628651" y="809880"/>
            <a:ext cx="11011352" cy="720000"/>
          </a:xfrm>
          <a:prstGeom prst="rect">
            <a:avLst/>
          </a:prstGeom>
        </p:spPr>
        <p:txBody>
          <a:bodyPr vert="horz" lIns="91440" tIns="45720" rIns="91440" bIns="45720" rtlCol="0" anchor="b">
            <a:noAutofit/>
          </a:bodyPr>
          <a:lstStyle>
            <a:lvl1pPr marL="0" indent="0" algn="l" defTabSz="914400" rtl="0" eaLnBrk="1" latinLnBrk="0" hangingPunct="1">
              <a:lnSpc>
                <a:spcPct val="130000"/>
              </a:lnSpc>
              <a:spcBef>
                <a:spcPts val="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130000"/>
              </a:lnSpc>
              <a:spcBef>
                <a:spcPts val="2400"/>
              </a:spcBef>
              <a:buClr>
                <a:schemeClr val="tx1"/>
              </a:buClr>
              <a:buFont typeface="+mj-lt"/>
              <a:buNone/>
              <a:defRPr sz="2000" b="1" kern="1200">
                <a:solidFill>
                  <a:schemeClr val="tx1"/>
                </a:solidFill>
                <a:latin typeface="+mn-lt"/>
                <a:ea typeface="+mn-ea"/>
                <a:cs typeface="+mn-cs"/>
              </a:defRPr>
            </a:lvl2pPr>
            <a:lvl3pPr marL="914400" indent="0" algn="l" defTabSz="914400" rtl="0" eaLnBrk="1" latinLnBrk="0" hangingPunct="1">
              <a:lnSpc>
                <a:spcPct val="130000"/>
              </a:lnSpc>
              <a:spcBef>
                <a:spcPts val="300"/>
              </a:spcBef>
              <a:buSzPct val="120000"/>
              <a:buFont typeface="Times" panose="02020603050405020304" pitchFamily="18" charset="0"/>
              <a:buNone/>
              <a:defRPr sz="1800" b="1" kern="1200">
                <a:solidFill>
                  <a:schemeClr val="tx1"/>
                </a:solidFill>
                <a:latin typeface="+mn-lt"/>
                <a:ea typeface="+mn-ea"/>
                <a:cs typeface="+mn-cs"/>
              </a:defRPr>
            </a:lvl3pPr>
            <a:lvl4pPr marL="1371600" indent="0" algn="l" defTabSz="914400" rtl="0" eaLnBrk="1" latinLnBrk="0" hangingPunct="1">
              <a:lnSpc>
                <a:spcPct val="130000"/>
              </a:lnSpc>
              <a:spcBef>
                <a:spcPts val="300"/>
              </a:spcBef>
              <a:buFont typeface="Calibri" panose="020F050202020403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30000"/>
              </a:lnSpc>
              <a:spcBef>
                <a:spcPts val="3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fr-FR" sz="1400" b="0" i="1">
                <a:solidFill>
                  <a:schemeClr val="bg2">
                    <a:lumMod val="50000"/>
                  </a:schemeClr>
                </a:solidFill>
              </a:rPr>
              <a:t>La lutte contre la pollution de l’air nécessite une action diligente et concertée à l’échelle métropolitaine et francilienne car les polluants atmosphériques ne connaissent pas de limites administratives. Le Plan Climat doit pouvoir garantir qu’aucun Parisien se soit exposé à des seuils critique à l’horizon 2024.</a:t>
            </a:r>
          </a:p>
        </p:txBody>
      </p:sp>
      <p:sp>
        <p:nvSpPr>
          <p:cNvPr id="2" name="Rectangle : coins arrondis 1">
            <a:extLst>
              <a:ext uri="{FF2B5EF4-FFF2-40B4-BE49-F238E27FC236}">
                <a16:creationId xmlns:a16="http://schemas.microsoft.com/office/drawing/2014/main" id="{29BD8A37-82FD-71A3-19D2-DEF9159237CA}"/>
              </a:ext>
            </a:extLst>
          </p:cNvPr>
          <p:cNvSpPr/>
          <p:nvPr/>
        </p:nvSpPr>
        <p:spPr>
          <a:xfrm>
            <a:off x="-769658" y="-107758"/>
            <a:ext cx="4332990" cy="723900"/>
          </a:xfrm>
          <a:prstGeom prst="roundRect">
            <a:avLst/>
          </a:prstGeom>
          <a:solidFill>
            <a:srgbClr val="035FCC"/>
          </a:solidFill>
          <a:ln w="3175">
            <a:solidFill>
              <a:srgbClr val="035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12" descr="Énergie renouvelable contour">
            <a:extLst>
              <a:ext uri="{FF2B5EF4-FFF2-40B4-BE49-F238E27FC236}">
                <a16:creationId xmlns:a16="http://schemas.microsoft.com/office/drawing/2014/main" id="{11356C93-BEF1-FD86-E762-4DF4392742D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6202" y="38250"/>
            <a:ext cx="552450" cy="552450"/>
          </a:xfrm>
          <a:prstGeom prst="rect">
            <a:avLst/>
          </a:prstGeom>
        </p:spPr>
      </p:pic>
      <p:sp>
        <p:nvSpPr>
          <p:cNvPr id="10" name="ZoneTexte 9">
            <a:extLst>
              <a:ext uri="{FF2B5EF4-FFF2-40B4-BE49-F238E27FC236}">
                <a16:creationId xmlns:a16="http://schemas.microsoft.com/office/drawing/2014/main" id="{C444664D-3588-978A-7E7D-E6E12A5BA857}"/>
              </a:ext>
            </a:extLst>
          </p:cNvPr>
          <p:cNvSpPr txBox="1"/>
          <p:nvPr/>
        </p:nvSpPr>
        <p:spPr>
          <a:xfrm>
            <a:off x="790183" y="130507"/>
            <a:ext cx="3367038" cy="400110"/>
          </a:xfrm>
          <a:prstGeom prst="rect">
            <a:avLst/>
          </a:prstGeom>
          <a:noFill/>
        </p:spPr>
        <p:txBody>
          <a:bodyPr wrap="square" rtlCol="0">
            <a:spAutoFit/>
          </a:bodyPr>
          <a:lstStyle/>
          <a:p>
            <a:r>
              <a:rPr lang="fr-FR" sz="2000">
                <a:solidFill>
                  <a:srgbClr val="FFFFFF"/>
                </a:solidFill>
              </a:rPr>
              <a:t>QUALITE DE L’AIR</a:t>
            </a:r>
          </a:p>
        </p:txBody>
      </p:sp>
      <p:pic>
        <p:nvPicPr>
          <p:cNvPr id="12" name="Graphique 11" descr="Cercle avec flèche gauche avec un remplissage uni">
            <a:extLst>
              <a:ext uri="{FF2B5EF4-FFF2-40B4-BE49-F238E27FC236}">
                <a16:creationId xmlns:a16="http://schemas.microsoft.com/office/drawing/2014/main" id="{937AAEA7-9CBB-07ED-EAB5-FA2E32A204ED}"/>
              </a:ext>
            </a:extLst>
          </p:cNvPr>
          <p:cNvPicPr>
            <a:picLocks noChangeAspect="1"/>
          </p:cNvPicPr>
          <p:nvPr>
            <p:custDataLst>
              <p:tags r:id="rId6"/>
            </p:custDataLst>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H="1">
            <a:off x="3784080" y="184690"/>
            <a:ext cx="431602" cy="431602"/>
          </a:xfrm>
          <a:prstGeom prst="rect">
            <a:avLst/>
          </a:prstGeom>
        </p:spPr>
      </p:pic>
      <p:sp>
        <p:nvSpPr>
          <p:cNvPr id="13" name="ZoneTexte 12">
            <a:extLst>
              <a:ext uri="{FF2B5EF4-FFF2-40B4-BE49-F238E27FC236}">
                <a16:creationId xmlns:a16="http://schemas.microsoft.com/office/drawing/2014/main" id="{CE537B09-F462-D945-4A5B-3EB8D6865A07}"/>
              </a:ext>
            </a:extLst>
          </p:cNvPr>
          <p:cNvSpPr txBox="1"/>
          <p:nvPr/>
        </p:nvSpPr>
        <p:spPr>
          <a:xfrm>
            <a:off x="665704" y="1633681"/>
            <a:ext cx="20429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solidFill>
                  <a:srgbClr val="035FCC"/>
                </a:solidFill>
              </a:rPr>
              <a:t>Quels enjeux ?</a:t>
            </a:r>
          </a:p>
        </p:txBody>
      </p:sp>
      <p:sp>
        <p:nvSpPr>
          <p:cNvPr id="14" name="Espace réservé du texte 7">
            <a:extLst>
              <a:ext uri="{FF2B5EF4-FFF2-40B4-BE49-F238E27FC236}">
                <a16:creationId xmlns:a16="http://schemas.microsoft.com/office/drawing/2014/main" id="{CDE778FF-F378-847C-BF67-68CBE24D76C7}"/>
              </a:ext>
            </a:extLst>
          </p:cNvPr>
          <p:cNvSpPr txBox="1">
            <a:spLocks/>
          </p:cNvSpPr>
          <p:nvPr>
            <p:custDataLst>
              <p:tags r:id="rId7"/>
            </p:custDataLst>
          </p:nvPr>
        </p:nvSpPr>
        <p:spPr>
          <a:xfrm>
            <a:off x="7404411" y="2445112"/>
            <a:ext cx="4384997" cy="1018266"/>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gn="just">
              <a:lnSpc>
                <a:spcPct val="100000"/>
              </a:lnSpc>
              <a:spcBef>
                <a:spcPts val="100"/>
              </a:spcBef>
              <a:tabLst>
                <a:tab pos="297815" algn="l"/>
                <a:tab pos="298450" algn="l"/>
              </a:tabLst>
            </a:pPr>
            <a:r>
              <a:rPr lang="fr-FR" sz="1200">
                <a:latin typeface="+mj-lt"/>
              </a:rPr>
              <a:t>La politique de réduction de la circulation automobile initiée par la Ville de Paris depuis 2001 porte ses fruits. Entre 2004 et 2019, la concentration des principaux polluants et des particules fines les plus nocives a beaucoup diminué : </a:t>
            </a: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r>
              <a:rPr lang="fr-FR" b="1">
                <a:solidFill>
                  <a:srgbClr val="035FCC"/>
                </a:solidFill>
                <a:latin typeface="+mj-lt"/>
              </a:rPr>
              <a:t>-30% </a:t>
            </a:r>
            <a:r>
              <a:rPr lang="fr-FR" sz="1200">
                <a:latin typeface="+mj-lt"/>
              </a:rPr>
              <a:t>pour le N0</a:t>
            </a:r>
            <a:r>
              <a:rPr lang="fr-FR" sz="1200" baseline="30000">
                <a:latin typeface="+mj-lt"/>
              </a:rPr>
              <a:t>2</a:t>
            </a:r>
            <a:r>
              <a:rPr lang="fr-FR" sz="1200">
                <a:latin typeface="+mj-lt"/>
              </a:rPr>
              <a:t> </a:t>
            </a:r>
          </a:p>
          <a:p>
            <a:pPr marL="12700" marR="5080" algn="just">
              <a:lnSpc>
                <a:spcPct val="100000"/>
              </a:lnSpc>
              <a:spcBef>
                <a:spcPts val="100"/>
              </a:spcBef>
              <a:tabLst>
                <a:tab pos="297815" algn="l"/>
                <a:tab pos="298450" algn="l"/>
              </a:tabLst>
            </a:pPr>
            <a:endParaRPr lang="fr-FR" sz="1050">
              <a:latin typeface="+mj-lt"/>
            </a:endParaRPr>
          </a:p>
          <a:p>
            <a:pPr marL="12700" marR="5080" algn="just">
              <a:lnSpc>
                <a:spcPct val="100000"/>
              </a:lnSpc>
              <a:spcBef>
                <a:spcPts val="100"/>
              </a:spcBef>
              <a:tabLst>
                <a:tab pos="297815" algn="l"/>
                <a:tab pos="298450" algn="l"/>
              </a:tabLst>
            </a:pPr>
            <a:r>
              <a:rPr lang="fr-FR" b="1">
                <a:solidFill>
                  <a:srgbClr val="035FCC"/>
                </a:solidFill>
                <a:latin typeface="+mj-lt"/>
              </a:rPr>
              <a:t>-60% </a:t>
            </a:r>
            <a:r>
              <a:rPr lang="fr-FR" sz="1200">
                <a:latin typeface="+mj-lt"/>
              </a:rPr>
              <a:t>pour le Nox  </a:t>
            </a:r>
          </a:p>
          <a:p>
            <a:pPr marL="12700" marR="5080" algn="just">
              <a:lnSpc>
                <a:spcPct val="100000"/>
              </a:lnSpc>
              <a:spcBef>
                <a:spcPts val="100"/>
              </a:spcBef>
              <a:tabLst>
                <a:tab pos="297815" algn="l"/>
                <a:tab pos="298450" algn="l"/>
              </a:tabLst>
            </a:pPr>
            <a:endParaRPr lang="fr-FR" sz="1050" b="1">
              <a:solidFill>
                <a:srgbClr val="035FCC"/>
              </a:solidFill>
              <a:latin typeface="+mj-lt"/>
            </a:endParaRPr>
          </a:p>
          <a:p>
            <a:pPr marL="12700" marR="5080" algn="just">
              <a:lnSpc>
                <a:spcPct val="100000"/>
              </a:lnSpc>
              <a:spcBef>
                <a:spcPts val="100"/>
              </a:spcBef>
              <a:tabLst>
                <a:tab pos="297815" algn="l"/>
                <a:tab pos="298450" algn="l"/>
              </a:tabLst>
            </a:pPr>
            <a:r>
              <a:rPr lang="fr-FR" b="1">
                <a:solidFill>
                  <a:srgbClr val="035FCC"/>
                </a:solidFill>
                <a:latin typeface="+mj-lt"/>
              </a:rPr>
              <a:t>-50% </a:t>
            </a:r>
            <a:r>
              <a:rPr lang="fr-FR" sz="1200">
                <a:latin typeface="+mj-lt"/>
              </a:rPr>
              <a:t>pour les émissions de PM</a:t>
            </a:r>
            <a:r>
              <a:rPr lang="fr-FR" sz="1200" baseline="-25000">
                <a:latin typeface="+mj-lt"/>
              </a:rPr>
              <a:t>2,5</a:t>
            </a:r>
            <a:r>
              <a:rPr lang="fr-FR" sz="1200">
                <a:latin typeface="+mj-lt"/>
              </a:rPr>
              <a:t>. </a:t>
            </a: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r>
              <a:rPr lang="fr-FR" sz="1200">
                <a:latin typeface="+mj-lt"/>
              </a:rPr>
              <a:t>Les efforts doivent toutefois se poursuivre pour atteindre de façon régulière les standards fixés par l’OMS.</a:t>
            </a:r>
          </a:p>
        </p:txBody>
      </p:sp>
      <p:cxnSp>
        <p:nvCxnSpPr>
          <p:cNvPr id="15" name="Connecteur droit 14">
            <a:extLst>
              <a:ext uri="{FF2B5EF4-FFF2-40B4-BE49-F238E27FC236}">
                <a16:creationId xmlns:a16="http://schemas.microsoft.com/office/drawing/2014/main" id="{682B8B6D-044B-45E5-7092-55ED94A0A488}"/>
              </a:ext>
            </a:extLst>
          </p:cNvPr>
          <p:cNvCxnSpPr>
            <a:cxnSpLocks/>
          </p:cNvCxnSpPr>
          <p:nvPr/>
        </p:nvCxnSpPr>
        <p:spPr>
          <a:xfrm>
            <a:off x="7200959" y="1798467"/>
            <a:ext cx="0" cy="3972332"/>
          </a:xfrm>
          <a:prstGeom prst="line">
            <a:avLst/>
          </a:prstGeom>
          <a:ln w="19050">
            <a:solidFill>
              <a:srgbClr val="035FCC"/>
            </a:solidFill>
            <a:prstDash val="sysDot"/>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92160282-8371-46C6-6171-4FBEF3C79F97}"/>
              </a:ext>
            </a:extLst>
          </p:cNvPr>
          <p:cNvSpPr txBox="1"/>
          <p:nvPr/>
        </p:nvSpPr>
        <p:spPr>
          <a:xfrm>
            <a:off x="628651" y="3125345"/>
            <a:ext cx="8156642" cy="425566"/>
          </a:xfrm>
          <a:prstGeom prst="rect">
            <a:avLst/>
          </a:prstGeom>
          <a:noFill/>
        </p:spPr>
        <p:txBody>
          <a:bodyPr wrap="square">
            <a:spAutoFit/>
          </a:bodyPr>
          <a:lstStyle/>
          <a:p>
            <a:pPr marL="12700" marR="5080">
              <a:lnSpc>
                <a:spcPct val="153300"/>
              </a:lnSpc>
              <a:spcBef>
                <a:spcPts val="100"/>
              </a:spcBef>
              <a:tabLst>
                <a:tab pos="297815" algn="l"/>
                <a:tab pos="298450" algn="l"/>
              </a:tabLst>
            </a:pPr>
            <a:r>
              <a:rPr lang="fr-FR" sz="1600"/>
              <a:t>Les principaux </a:t>
            </a:r>
            <a:r>
              <a:rPr lang="fr-FR" sz="1600" b="1"/>
              <a:t>objectifs </a:t>
            </a:r>
            <a:r>
              <a:rPr lang="fr-FR" sz="1600"/>
              <a:t>fixés en 2018</a:t>
            </a:r>
            <a:endParaRPr lang="fr-FR" sz="1600" b="1"/>
          </a:p>
        </p:txBody>
      </p:sp>
      <p:sp>
        <p:nvSpPr>
          <p:cNvPr id="17" name="Parallelogram 1">
            <a:extLst>
              <a:ext uri="{FF2B5EF4-FFF2-40B4-BE49-F238E27FC236}">
                <a16:creationId xmlns:a16="http://schemas.microsoft.com/office/drawing/2014/main" id="{57104980-293E-6236-1ED4-F31B8B565A5A}"/>
              </a:ext>
            </a:extLst>
          </p:cNvPr>
          <p:cNvSpPr/>
          <p:nvPr/>
        </p:nvSpPr>
        <p:spPr>
          <a:xfrm>
            <a:off x="637170" y="3676994"/>
            <a:ext cx="1759007" cy="2371126"/>
          </a:xfrm>
          <a:prstGeom prst="parallelogram">
            <a:avLst>
              <a:gd name="adj" fmla="val 0"/>
            </a:avLst>
          </a:prstGeom>
          <a:solidFill>
            <a:srgbClr val="035FCC"/>
          </a:solidFill>
          <a:ln>
            <a:solidFill>
              <a:srgbClr val="035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8" name="Parallelogram 2">
            <a:extLst>
              <a:ext uri="{FF2B5EF4-FFF2-40B4-BE49-F238E27FC236}">
                <a16:creationId xmlns:a16="http://schemas.microsoft.com/office/drawing/2014/main" id="{19784904-C541-ECEF-349F-009304A0AB21}"/>
              </a:ext>
            </a:extLst>
          </p:cNvPr>
          <p:cNvSpPr/>
          <p:nvPr/>
        </p:nvSpPr>
        <p:spPr>
          <a:xfrm>
            <a:off x="1605744" y="3679097"/>
            <a:ext cx="5142902" cy="2397619"/>
          </a:xfrm>
          <a:prstGeom prst="parallelogram">
            <a:avLst>
              <a:gd name="adj" fmla="val 595"/>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20" name="Graphique 4" descr="Mille contour">
            <a:extLst>
              <a:ext uri="{FF2B5EF4-FFF2-40B4-BE49-F238E27FC236}">
                <a16:creationId xmlns:a16="http://schemas.microsoft.com/office/drawing/2014/main" id="{B88F8E33-933A-14EF-BD0C-74F2D69BCA14}"/>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64960" y="4390650"/>
            <a:ext cx="712994" cy="712994"/>
          </a:xfrm>
          <a:prstGeom prst="rect">
            <a:avLst/>
          </a:prstGeom>
        </p:spPr>
      </p:pic>
      <p:sp>
        <p:nvSpPr>
          <p:cNvPr id="25" name="ZoneTexte 24">
            <a:extLst>
              <a:ext uri="{FF2B5EF4-FFF2-40B4-BE49-F238E27FC236}">
                <a16:creationId xmlns:a16="http://schemas.microsoft.com/office/drawing/2014/main" id="{55DEF3A6-CA67-6D39-2017-EFB401A25DF2}"/>
              </a:ext>
            </a:extLst>
          </p:cNvPr>
          <p:cNvSpPr txBox="1"/>
          <p:nvPr/>
        </p:nvSpPr>
        <p:spPr>
          <a:xfrm>
            <a:off x="1438933" y="3739635"/>
            <a:ext cx="5308370" cy="2459648"/>
          </a:xfrm>
          <a:prstGeom prst="rect">
            <a:avLst/>
          </a:prstGeom>
          <a:noFill/>
        </p:spPr>
        <p:txBody>
          <a:bodyPr wrap="square" rtlCol="0">
            <a:spAutoFit/>
          </a:bodyPr>
          <a:lstStyle/>
          <a:p>
            <a:pPr marL="228700" marR="5080" lvl="2">
              <a:spcBef>
                <a:spcPts val="100"/>
              </a:spcBef>
              <a:tabLst>
                <a:tab pos="297815" algn="l"/>
                <a:tab pos="298450" algn="l"/>
              </a:tabLst>
            </a:pPr>
            <a:r>
              <a:rPr lang="fr-FR" sz="1200">
                <a:latin typeface="+mj-lt"/>
              </a:rPr>
              <a:t>Poursuite de la mise en œuvre de la </a:t>
            </a:r>
            <a:r>
              <a:rPr lang="fr-FR" sz="1200" b="1">
                <a:solidFill>
                  <a:srgbClr val="035FCC"/>
                </a:solidFill>
                <a:latin typeface="+mj-lt"/>
              </a:rPr>
              <a:t>Zone à Faibles Emissions</a:t>
            </a:r>
            <a:r>
              <a:rPr lang="fr-FR" sz="1200">
                <a:latin typeface="+mj-lt"/>
              </a:rPr>
              <a:t>, qui interdit progressivement la circulation des véhicules polluants</a:t>
            </a:r>
          </a:p>
          <a:p>
            <a:pPr marL="228700" marR="5080" lvl="2">
              <a:spcBef>
                <a:spcPts val="100"/>
              </a:spcBef>
              <a:tabLst>
                <a:tab pos="297815" algn="l"/>
                <a:tab pos="298450" algn="l"/>
              </a:tabLst>
            </a:pPr>
            <a:endParaRPr lang="fr-FR" sz="700">
              <a:latin typeface="+mj-lt"/>
            </a:endParaRPr>
          </a:p>
          <a:p>
            <a:pPr marL="228700" marR="5080" lvl="2">
              <a:spcBef>
                <a:spcPts val="100"/>
              </a:spcBef>
              <a:tabLst>
                <a:tab pos="297815" algn="l"/>
                <a:tab pos="298450" algn="l"/>
              </a:tabLst>
            </a:pPr>
            <a:r>
              <a:rPr lang="fr-FR" sz="1200" b="1">
                <a:solidFill>
                  <a:srgbClr val="035FCC"/>
                </a:solidFill>
                <a:latin typeface="+mj-lt"/>
              </a:rPr>
              <a:t>Fin de la mobilité diesel </a:t>
            </a:r>
            <a:r>
              <a:rPr lang="fr-FR" sz="1200">
                <a:latin typeface="+mj-lt"/>
              </a:rPr>
              <a:t>en 2024 et </a:t>
            </a:r>
            <a:r>
              <a:rPr lang="fr-FR" sz="1200" b="1">
                <a:solidFill>
                  <a:srgbClr val="035FCC"/>
                </a:solidFill>
                <a:latin typeface="+mj-lt"/>
              </a:rPr>
              <a:t>fin de la mobilité essence </a:t>
            </a:r>
            <a:r>
              <a:rPr lang="fr-FR" sz="1200">
                <a:latin typeface="+mj-lt"/>
              </a:rPr>
              <a:t>en 2030</a:t>
            </a:r>
          </a:p>
          <a:p>
            <a:pPr marL="228700" marR="5080" lvl="2">
              <a:spcBef>
                <a:spcPts val="100"/>
              </a:spcBef>
              <a:tabLst>
                <a:tab pos="297815" algn="l"/>
                <a:tab pos="298450" algn="l"/>
              </a:tabLst>
            </a:pPr>
            <a:endParaRPr lang="fr-FR" sz="700">
              <a:latin typeface="+mj-lt"/>
            </a:endParaRPr>
          </a:p>
          <a:p>
            <a:pPr marL="228700" marR="5080" lvl="2">
              <a:spcBef>
                <a:spcPts val="100"/>
              </a:spcBef>
              <a:tabLst>
                <a:tab pos="297815" algn="l"/>
                <a:tab pos="298450" algn="l"/>
              </a:tabLst>
            </a:pPr>
            <a:r>
              <a:rPr lang="fr-FR" sz="1200">
                <a:latin typeface="+mj-lt"/>
              </a:rPr>
              <a:t>Extension du dispositif </a:t>
            </a:r>
            <a:r>
              <a:rPr lang="fr-FR" sz="1200" b="1">
                <a:solidFill>
                  <a:srgbClr val="035FCC"/>
                </a:solidFill>
                <a:latin typeface="+mj-lt"/>
              </a:rPr>
              <a:t>« Paris Respire » </a:t>
            </a:r>
            <a:r>
              <a:rPr lang="fr-FR" sz="1200">
                <a:latin typeface="+mj-lt"/>
              </a:rPr>
              <a:t>à tous les dimanches et jours fériés d’ici à 2024</a:t>
            </a:r>
          </a:p>
          <a:p>
            <a:pPr marL="228700" marR="5080" lvl="2">
              <a:spcBef>
                <a:spcPts val="100"/>
              </a:spcBef>
              <a:tabLst>
                <a:tab pos="297815" algn="l"/>
                <a:tab pos="298450" algn="l"/>
              </a:tabLst>
            </a:pPr>
            <a:endParaRPr lang="fr-FR" sz="700">
              <a:latin typeface="+mj-lt"/>
            </a:endParaRPr>
          </a:p>
          <a:p>
            <a:pPr marL="228700" marR="5080" lvl="2">
              <a:spcBef>
                <a:spcPts val="100"/>
              </a:spcBef>
              <a:tabLst>
                <a:tab pos="297815" algn="l"/>
                <a:tab pos="298450" algn="l"/>
              </a:tabLst>
            </a:pPr>
            <a:r>
              <a:rPr lang="fr-FR" sz="1200">
                <a:latin typeface="+mj-lt"/>
              </a:rPr>
              <a:t>Création d’un </a:t>
            </a:r>
            <a:r>
              <a:rPr lang="fr-FR" sz="1200" b="1">
                <a:solidFill>
                  <a:srgbClr val="035FCC"/>
                </a:solidFill>
                <a:latin typeface="+mj-lt"/>
              </a:rPr>
              <a:t>Fonds Air-Bois Métropolitain </a:t>
            </a:r>
            <a:r>
              <a:rPr lang="fr-FR" sz="1200">
                <a:latin typeface="+mj-lt"/>
              </a:rPr>
              <a:t>pour dépolluer les modes de chauffage ; objectif de </a:t>
            </a:r>
            <a:r>
              <a:rPr lang="fr-FR" sz="1200" b="1">
                <a:solidFill>
                  <a:srgbClr val="035FCC"/>
                </a:solidFill>
                <a:latin typeface="+mj-lt"/>
              </a:rPr>
              <a:t>0%</a:t>
            </a:r>
            <a:r>
              <a:rPr lang="fr-FR" sz="1200" b="1">
                <a:latin typeface="+mj-lt"/>
              </a:rPr>
              <a:t> </a:t>
            </a:r>
            <a:r>
              <a:rPr lang="fr-FR" sz="1200">
                <a:latin typeface="+mj-lt"/>
              </a:rPr>
              <a:t>de chauffage au fioul d’ici 2030</a:t>
            </a:r>
          </a:p>
          <a:p>
            <a:pPr marL="228700" marR="5080" lvl="2">
              <a:spcBef>
                <a:spcPts val="100"/>
              </a:spcBef>
              <a:tabLst>
                <a:tab pos="297815" algn="l"/>
                <a:tab pos="298450" algn="l"/>
              </a:tabLst>
            </a:pPr>
            <a:endParaRPr lang="fr-FR" sz="700">
              <a:latin typeface="+mj-lt"/>
            </a:endParaRPr>
          </a:p>
        </p:txBody>
      </p:sp>
      <p:sp>
        <p:nvSpPr>
          <p:cNvPr id="26" name="ZoneTexte 25">
            <a:extLst>
              <a:ext uri="{FF2B5EF4-FFF2-40B4-BE49-F238E27FC236}">
                <a16:creationId xmlns:a16="http://schemas.microsoft.com/office/drawing/2014/main" id="{5A9532B4-9ED1-C1A2-5BD6-A6862C057B00}"/>
              </a:ext>
            </a:extLst>
          </p:cNvPr>
          <p:cNvSpPr txBox="1"/>
          <p:nvPr/>
        </p:nvSpPr>
        <p:spPr>
          <a:xfrm>
            <a:off x="8037690" y="1980612"/>
            <a:ext cx="3107531" cy="338554"/>
          </a:xfrm>
          <a:prstGeom prst="rect">
            <a:avLst/>
          </a:prstGeom>
          <a:noFill/>
          <a:ln w="28575">
            <a:solidFill>
              <a:srgbClr val="035FC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i="1"/>
              <a:t>BILAN</a:t>
            </a:r>
            <a:r>
              <a:rPr lang="fr-FR" sz="1600" i="1"/>
              <a:t> A MI-PARCOURS</a:t>
            </a:r>
          </a:p>
        </p:txBody>
      </p:sp>
      <p:pic>
        <p:nvPicPr>
          <p:cNvPr id="27" name="Graphique 6" descr="Aspiration avec un remplissage uni">
            <a:extLst>
              <a:ext uri="{FF2B5EF4-FFF2-40B4-BE49-F238E27FC236}">
                <a16:creationId xmlns:a16="http://schemas.microsoft.com/office/drawing/2014/main" id="{E7296A90-065A-3036-4D0A-201F18422799}"/>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0671347" y="5313599"/>
            <a:ext cx="914400" cy="914400"/>
          </a:xfrm>
          <a:prstGeom prst="rect">
            <a:avLst/>
          </a:prstGeom>
        </p:spPr>
      </p:pic>
      <p:pic>
        <p:nvPicPr>
          <p:cNvPr id="30" name="Graphique 29" descr="Graphique de tendance à la baisse contour">
            <a:extLst>
              <a:ext uri="{FF2B5EF4-FFF2-40B4-BE49-F238E27FC236}">
                <a16:creationId xmlns:a16="http://schemas.microsoft.com/office/drawing/2014/main" id="{C5385C88-219C-0982-BF8E-B3E959FFCF5D}"/>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635626" y="3416598"/>
            <a:ext cx="704103" cy="704103"/>
          </a:xfrm>
          <a:prstGeom prst="rect">
            <a:avLst/>
          </a:prstGeom>
        </p:spPr>
      </p:pic>
      <p:pic>
        <p:nvPicPr>
          <p:cNvPr id="31" name="Graphique 30" descr="Bulle de pensée contour">
            <a:extLst>
              <a:ext uri="{FF2B5EF4-FFF2-40B4-BE49-F238E27FC236}">
                <a16:creationId xmlns:a16="http://schemas.microsoft.com/office/drawing/2014/main" id="{15212D15-88BD-2E36-30FE-EEFB6629C94B}"/>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flipH="1">
            <a:off x="10441455" y="3879785"/>
            <a:ext cx="289602" cy="289602"/>
          </a:xfrm>
          <a:prstGeom prst="rect">
            <a:avLst/>
          </a:prstGeom>
        </p:spPr>
      </p:pic>
      <p:pic>
        <p:nvPicPr>
          <p:cNvPr id="33" name="Graphique 32" descr="Voiture contour">
            <a:extLst>
              <a:ext uri="{FF2B5EF4-FFF2-40B4-BE49-F238E27FC236}">
                <a16:creationId xmlns:a16="http://schemas.microsoft.com/office/drawing/2014/main" id="{FD12868C-7DC2-1D9F-8F0D-0BAEBCF35FB9}"/>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10731057" y="3889912"/>
            <a:ext cx="539999" cy="539999"/>
          </a:xfrm>
          <a:prstGeom prst="rect">
            <a:avLst/>
          </a:prstGeom>
        </p:spPr>
      </p:pic>
      <p:grpSp>
        <p:nvGrpSpPr>
          <p:cNvPr id="7" name="Groupe 6">
            <a:extLst>
              <a:ext uri="{FF2B5EF4-FFF2-40B4-BE49-F238E27FC236}">
                <a16:creationId xmlns:a16="http://schemas.microsoft.com/office/drawing/2014/main" id="{DBF8E646-5CB4-FFDB-6364-4E8C52C03FEB}"/>
              </a:ext>
            </a:extLst>
          </p:cNvPr>
          <p:cNvGrpSpPr/>
          <p:nvPr/>
        </p:nvGrpSpPr>
        <p:grpSpPr>
          <a:xfrm>
            <a:off x="10961711" y="-54442"/>
            <a:ext cx="1230289" cy="824331"/>
            <a:chOff x="7124488" y="2678638"/>
            <a:chExt cx="1906125" cy="1216953"/>
          </a:xfrm>
          <a:noFill/>
        </p:grpSpPr>
        <p:grpSp>
          <p:nvGrpSpPr>
            <p:cNvPr id="9" name="Groupe 8">
              <a:extLst>
                <a:ext uri="{FF2B5EF4-FFF2-40B4-BE49-F238E27FC236}">
                  <a16:creationId xmlns:a16="http://schemas.microsoft.com/office/drawing/2014/main" id="{CB9C65D9-F3FE-3C1B-AA3A-68F82EF36EB3}"/>
                </a:ext>
              </a:extLst>
            </p:cNvPr>
            <p:cNvGrpSpPr/>
            <p:nvPr/>
          </p:nvGrpSpPr>
          <p:grpSpPr>
            <a:xfrm>
              <a:off x="7124488" y="2678638"/>
              <a:ext cx="1906125" cy="1216953"/>
              <a:chOff x="4992243" y="3209672"/>
              <a:chExt cx="1906125" cy="1216953"/>
            </a:xfrm>
            <a:grpFill/>
          </p:grpSpPr>
          <p:sp>
            <p:nvSpPr>
              <p:cNvPr id="19" name="Rectangle 18">
                <a:extLst>
                  <a:ext uri="{FF2B5EF4-FFF2-40B4-BE49-F238E27FC236}">
                    <a16:creationId xmlns:a16="http://schemas.microsoft.com/office/drawing/2014/main" id="{83E88999-CC91-AB0E-2EFC-AE9FC8FE988C}"/>
                  </a:ext>
                </a:extLst>
              </p:cNvPr>
              <p:cNvSpPr/>
              <p:nvPr/>
            </p:nvSpPr>
            <p:spPr>
              <a:xfrm>
                <a:off x="5311622" y="3209672"/>
                <a:ext cx="1586746" cy="1216953"/>
              </a:xfrm>
              <a:prstGeom prst="rect">
                <a:avLst/>
              </a:prstGeom>
              <a:grpFill/>
              <a:ln w="12700" cap="flat" cmpd="sng" algn="ctr">
                <a:solidFill>
                  <a:schemeClr val="bg2">
                    <a:lumMod val="90000"/>
                  </a:schemeClr>
                </a:solidFill>
                <a:prstDash val="sysDot"/>
                <a:miter lim="800000"/>
              </a:ln>
              <a:effectLst/>
            </p:spPr>
            <p:txBody>
              <a:bodyPr rtlCol="0" anchor="ctr"/>
              <a:lstStyle/>
              <a:p>
                <a:pPr algn="r"/>
                <a:r>
                  <a:rPr lang="fr-FR" sz="900" b="1">
                    <a:latin typeface="+mj-lt"/>
                  </a:rPr>
                  <a:t> </a:t>
                </a:r>
                <a:r>
                  <a:rPr lang="fr-FR" sz="1000" b="1">
                    <a:latin typeface="+mj-lt"/>
                  </a:rPr>
                  <a:t>+ d’infos </a:t>
                </a:r>
              </a:p>
              <a:p>
                <a:pPr algn="r"/>
                <a:r>
                  <a:rPr lang="fr-FR" sz="900">
                    <a:latin typeface="+mj-lt"/>
                  </a:rPr>
                  <a:t>sur la fiche thématique dédiée </a:t>
                </a:r>
                <a:r>
                  <a:rPr lang="fr-FR" sz="900" b="1">
                    <a:latin typeface="+mj-lt"/>
                  </a:rPr>
                  <a:t>!</a:t>
                </a:r>
                <a:endParaRPr kumimoji="0" lang="fr-FR" sz="1102" b="0" i="0" u="none" strike="noStrike" kern="0" cap="none" spc="0" normalizeH="0" baseline="0" noProof="0">
                  <a:ln>
                    <a:noFill/>
                  </a:ln>
                  <a:effectLst/>
                  <a:uLnTx/>
                  <a:uFillTx/>
                  <a:latin typeface="Lato" panose="020F0502020204030203"/>
                  <a:ea typeface="+mn-ea"/>
                  <a:cs typeface="+mn-cs"/>
                </a:endParaRPr>
              </a:p>
            </p:txBody>
          </p:sp>
          <p:sp>
            <p:nvSpPr>
              <p:cNvPr id="22" name="Ellipse 21">
                <a:extLst>
                  <a:ext uri="{FF2B5EF4-FFF2-40B4-BE49-F238E27FC236}">
                    <a16:creationId xmlns:a16="http://schemas.microsoft.com/office/drawing/2014/main" id="{378FFA07-5FF3-A996-33C5-C3E921850D30}"/>
                  </a:ext>
                </a:extLst>
              </p:cNvPr>
              <p:cNvSpPr/>
              <p:nvPr/>
            </p:nvSpPr>
            <p:spPr>
              <a:xfrm>
                <a:off x="4992243" y="3510074"/>
                <a:ext cx="638758" cy="638757"/>
              </a:xfrm>
              <a:prstGeom prst="ellipse">
                <a:avLst/>
              </a:prstGeom>
              <a:solidFill>
                <a:schemeClr val="bg1">
                  <a:lumMod val="95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1" name="Graphique 10" descr="Lumières allumées contour">
              <a:extLst>
                <a:ext uri="{FF2B5EF4-FFF2-40B4-BE49-F238E27FC236}">
                  <a16:creationId xmlns:a16="http://schemas.microsoft.com/office/drawing/2014/main" id="{85EC02D2-667C-C859-0F7A-FDD0B0E8F1F1}"/>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214507" y="3083115"/>
              <a:ext cx="458720" cy="458719"/>
            </a:xfrm>
            <a:prstGeom prst="rect">
              <a:avLst/>
            </a:prstGeom>
          </p:spPr>
        </p:pic>
      </p:grpSp>
    </p:spTree>
    <p:extLst>
      <p:ext uri="{BB962C8B-B14F-4D97-AF65-F5344CB8AC3E}">
        <p14:creationId xmlns:p14="http://schemas.microsoft.com/office/powerpoint/2010/main" val="3747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25</a:t>
            </a:fld>
            <a:endParaRPr lang="fr-FR"/>
          </a:p>
        </p:txBody>
      </p:sp>
      <p:sp>
        <p:nvSpPr>
          <p:cNvPr id="2" name="Rectangle : coins arrondis 1">
            <a:extLst>
              <a:ext uri="{FF2B5EF4-FFF2-40B4-BE49-F238E27FC236}">
                <a16:creationId xmlns:a16="http://schemas.microsoft.com/office/drawing/2014/main" id="{7EACE323-C232-CE47-C761-7D2F949F6B29}"/>
              </a:ext>
            </a:extLst>
          </p:cNvPr>
          <p:cNvSpPr/>
          <p:nvPr/>
        </p:nvSpPr>
        <p:spPr>
          <a:xfrm>
            <a:off x="-769658" y="-107758"/>
            <a:ext cx="4332990" cy="723900"/>
          </a:xfrm>
          <a:prstGeom prst="roundRect">
            <a:avLst/>
          </a:prstGeom>
          <a:solidFill>
            <a:srgbClr val="035FCC"/>
          </a:solidFill>
          <a:ln w="3175">
            <a:solidFill>
              <a:srgbClr val="035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12" descr="Énergie renouvelable contour">
            <a:extLst>
              <a:ext uri="{FF2B5EF4-FFF2-40B4-BE49-F238E27FC236}">
                <a16:creationId xmlns:a16="http://schemas.microsoft.com/office/drawing/2014/main" id="{51D77D91-505F-87B9-7EF8-652913CF0D0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6202" y="38250"/>
            <a:ext cx="552450" cy="552450"/>
          </a:xfrm>
          <a:prstGeom prst="rect">
            <a:avLst/>
          </a:prstGeom>
        </p:spPr>
      </p:pic>
      <p:sp>
        <p:nvSpPr>
          <p:cNvPr id="6" name="ZoneTexte 5">
            <a:extLst>
              <a:ext uri="{FF2B5EF4-FFF2-40B4-BE49-F238E27FC236}">
                <a16:creationId xmlns:a16="http://schemas.microsoft.com/office/drawing/2014/main" id="{A152040F-D907-636E-0EEB-89D464FE9C1B}"/>
              </a:ext>
            </a:extLst>
          </p:cNvPr>
          <p:cNvSpPr txBox="1"/>
          <p:nvPr/>
        </p:nvSpPr>
        <p:spPr>
          <a:xfrm>
            <a:off x="790183" y="130507"/>
            <a:ext cx="3367038" cy="400110"/>
          </a:xfrm>
          <a:prstGeom prst="rect">
            <a:avLst/>
          </a:prstGeom>
          <a:noFill/>
        </p:spPr>
        <p:txBody>
          <a:bodyPr wrap="square" rtlCol="0">
            <a:spAutoFit/>
          </a:bodyPr>
          <a:lstStyle/>
          <a:p>
            <a:r>
              <a:rPr lang="fr-FR" sz="2000">
                <a:solidFill>
                  <a:srgbClr val="FFFFFF"/>
                </a:solidFill>
              </a:rPr>
              <a:t>QUALITE DE L’AIR</a:t>
            </a:r>
          </a:p>
        </p:txBody>
      </p:sp>
      <p:sp>
        <p:nvSpPr>
          <p:cNvPr id="8" name="ZoneTexte 7">
            <a:extLst>
              <a:ext uri="{FF2B5EF4-FFF2-40B4-BE49-F238E27FC236}">
                <a16:creationId xmlns:a16="http://schemas.microsoft.com/office/drawing/2014/main" id="{BB0BC912-7149-7113-B61D-06D4D83F7CD0}"/>
              </a:ext>
            </a:extLst>
          </p:cNvPr>
          <p:cNvSpPr txBox="1"/>
          <p:nvPr/>
        </p:nvSpPr>
        <p:spPr>
          <a:xfrm>
            <a:off x="790184" y="1306648"/>
            <a:ext cx="5364000" cy="4212000"/>
          </a:xfrm>
          <a:prstGeom prst="rect">
            <a:avLst/>
          </a:prstGeom>
          <a:noFill/>
          <a:ln w="38100">
            <a:solidFill>
              <a:srgbClr val="035FCC"/>
            </a:solidFill>
          </a:ln>
        </p:spPr>
        <p:txBody>
          <a:bodyPr wrap="square" rtlCol="0">
            <a:spAutoFit/>
          </a:bodyPr>
          <a:lstStyle/>
          <a:p>
            <a:endParaRPr lang="fr-FR"/>
          </a:p>
        </p:txBody>
      </p:sp>
      <p:sp>
        <p:nvSpPr>
          <p:cNvPr id="9" name="Rectangle : coins arrondis 8">
            <a:extLst>
              <a:ext uri="{FF2B5EF4-FFF2-40B4-BE49-F238E27FC236}">
                <a16:creationId xmlns:a16="http://schemas.microsoft.com/office/drawing/2014/main" id="{23B21E82-223B-23C5-E347-6C4FF595AC0C}"/>
              </a:ext>
            </a:extLst>
          </p:cNvPr>
          <p:cNvSpPr/>
          <p:nvPr/>
        </p:nvSpPr>
        <p:spPr>
          <a:xfrm>
            <a:off x="2279683" y="871840"/>
            <a:ext cx="4245429" cy="435130"/>
          </a:xfrm>
          <a:prstGeom prst="roundRect">
            <a:avLst/>
          </a:prstGeom>
          <a:solidFill>
            <a:srgbClr val="035FCC"/>
          </a:solidFill>
          <a:ln w="3175">
            <a:solidFill>
              <a:srgbClr val="035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a:p>
            <a:pPr algn="ctr"/>
            <a:r>
              <a:rPr lang="fr-FR">
                <a:solidFill>
                  <a:srgbClr val="FFFFFF"/>
                </a:solidFill>
              </a:rPr>
              <a:t>Animer le débat en 3 questions</a:t>
            </a:r>
          </a:p>
          <a:p>
            <a:pPr algn="ctr"/>
            <a:endParaRPr lang="fr-FR"/>
          </a:p>
        </p:txBody>
      </p:sp>
      <p:sp>
        <p:nvSpPr>
          <p:cNvPr id="16" name="ZoneTexte 15">
            <a:extLst>
              <a:ext uri="{FF2B5EF4-FFF2-40B4-BE49-F238E27FC236}">
                <a16:creationId xmlns:a16="http://schemas.microsoft.com/office/drawing/2014/main" id="{1734636D-F9B3-6ADF-C9F1-C753E2D8E744}"/>
              </a:ext>
            </a:extLst>
          </p:cNvPr>
          <p:cNvSpPr txBox="1"/>
          <p:nvPr/>
        </p:nvSpPr>
        <p:spPr>
          <a:xfrm>
            <a:off x="849885" y="1392173"/>
            <a:ext cx="5256000" cy="3416320"/>
          </a:xfrm>
          <a:prstGeom prst="rect">
            <a:avLst/>
          </a:prstGeom>
          <a:noFill/>
        </p:spPr>
        <p:txBody>
          <a:bodyPr wrap="square" rtlCol="0">
            <a:spAutoFit/>
          </a:bodyPr>
          <a:lstStyle/>
          <a:p>
            <a:r>
              <a:rPr lang="fr-FR" b="1">
                <a:solidFill>
                  <a:srgbClr val="035FCC"/>
                </a:solidFill>
                <a:sym typeface="Wingdings" panose="05000000000000000000" pitchFamily="2" charset="2"/>
              </a:rPr>
              <a:t> Quelles nouvelles mesures peut-on mettre en place pour limiter l’exposition des Parisiens et Parisiennes lors des pics de pollution ? </a:t>
            </a:r>
          </a:p>
          <a:p>
            <a:endParaRPr lang="fr-FR" b="1">
              <a:solidFill>
                <a:srgbClr val="035FCC"/>
              </a:solidFill>
              <a:sym typeface="Wingdings" panose="05000000000000000000" pitchFamily="2" charset="2"/>
            </a:endParaRPr>
          </a:p>
          <a:p>
            <a:endParaRPr lang="fr-FR" b="1">
              <a:solidFill>
                <a:srgbClr val="035FCC"/>
              </a:solidFill>
              <a:sym typeface="Wingdings" panose="05000000000000000000" pitchFamily="2" charset="2"/>
            </a:endParaRPr>
          </a:p>
          <a:p>
            <a:r>
              <a:rPr lang="fr-FR" b="1">
                <a:solidFill>
                  <a:srgbClr val="035FCC"/>
                </a:solidFill>
                <a:sym typeface="Wingdings" panose="05000000000000000000" pitchFamily="2" charset="2"/>
              </a:rPr>
              <a:t> Quelles sont les priorités à l’échelle locale en faveur de la qualité de l’air ? </a:t>
            </a:r>
          </a:p>
          <a:p>
            <a:endParaRPr lang="fr-FR" b="1">
              <a:solidFill>
                <a:srgbClr val="035FCC"/>
              </a:solidFill>
              <a:sym typeface="Wingdings" panose="05000000000000000000" pitchFamily="2" charset="2"/>
            </a:endParaRPr>
          </a:p>
          <a:p>
            <a:endParaRPr lang="fr-FR" b="1">
              <a:solidFill>
                <a:srgbClr val="035FCC"/>
              </a:solidFill>
              <a:sym typeface="Wingdings" panose="05000000000000000000" pitchFamily="2" charset="2"/>
            </a:endParaRPr>
          </a:p>
          <a:p>
            <a:r>
              <a:rPr lang="fr-FR" b="1">
                <a:solidFill>
                  <a:srgbClr val="035FCC"/>
                </a:solidFill>
                <a:sym typeface="Wingdings" panose="05000000000000000000" pitchFamily="2" charset="2"/>
              </a:rPr>
              <a:t> Comment agir pour protéger tout particulièrement les plus fragiles ? </a:t>
            </a:r>
          </a:p>
        </p:txBody>
      </p:sp>
      <p:grpSp>
        <p:nvGrpSpPr>
          <p:cNvPr id="13" name="Groupe 12">
            <a:extLst>
              <a:ext uri="{FF2B5EF4-FFF2-40B4-BE49-F238E27FC236}">
                <a16:creationId xmlns:a16="http://schemas.microsoft.com/office/drawing/2014/main" id="{29256309-61DB-3DB1-B76F-B55383847ABA}"/>
              </a:ext>
            </a:extLst>
          </p:cNvPr>
          <p:cNvGrpSpPr/>
          <p:nvPr/>
        </p:nvGrpSpPr>
        <p:grpSpPr>
          <a:xfrm>
            <a:off x="7908038" y="774541"/>
            <a:ext cx="3353870" cy="2080881"/>
            <a:chOff x="5800762" y="3460458"/>
            <a:chExt cx="3353870" cy="2080881"/>
          </a:xfrm>
        </p:grpSpPr>
        <p:sp>
          <p:nvSpPr>
            <p:cNvPr id="14" name="Rectangle 13">
              <a:extLst>
                <a:ext uri="{FF2B5EF4-FFF2-40B4-BE49-F238E27FC236}">
                  <a16:creationId xmlns:a16="http://schemas.microsoft.com/office/drawing/2014/main" id="{ED807633-63C7-98B1-38AF-7B9C3E043ED7}"/>
                </a:ext>
              </a:extLst>
            </p:cNvPr>
            <p:cNvSpPr/>
            <p:nvPr/>
          </p:nvSpPr>
          <p:spPr>
            <a:xfrm>
              <a:off x="5986955" y="3786329"/>
              <a:ext cx="3167677" cy="1755010"/>
            </a:xfrm>
            <a:prstGeom prst="rect">
              <a:avLst/>
            </a:prstGeom>
            <a:solidFill>
              <a:srgbClr val="035FCC"/>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marL="12700" marR="5080">
                <a:lnSpc>
                  <a:spcPct val="153300"/>
                </a:lnSpc>
                <a:spcBef>
                  <a:spcPts val="100"/>
                </a:spcBef>
                <a:tabLst>
                  <a:tab pos="297815" algn="l"/>
                  <a:tab pos="298450" algn="l"/>
                </a:tabLst>
              </a:pPr>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1" i="1">
                  <a:solidFill>
                    <a:schemeClr val="bg1"/>
                  </a:solidFill>
                  <a:latin typeface="+mj-lt"/>
                </a:rPr>
                <a:t>Pour rappel, les questions sont pensées sous le prisme des trois axes guidant la réflexion de la révision du Plan Climat :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VITE : « Accélération de l’action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LOCAL : « Territorialisation »</a:t>
              </a:r>
            </a:p>
            <a:p>
              <a:r>
                <a:rPr lang="fr-FR" sz="800">
                  <a:solidFill>
                    <a:schemeClr val="bg1"/>
                  </a:solidFill>
                  <a:latin typeface="+mj-lt"/>
                </a:rPr>
                <a:t>	</a:t>
              </a:r>
            </a:p>
            <a:p>
              <a:pPr marL="285750" indent="-285750">
                <a:buFont typeface="Arial" panose="020B0604020202020204" pitchFamily="34" charset="0"/>
                <a:buChar char="•"/>
              </a:pPr>
              <a:r>
                <a:rPr lang="fr-FR" sz="900" b="1" i="1">
                  <a:solidFill>
                    <a:schemeClr val="bg1"/>
                  </a:solidFill>
                  <a:latin typeface="+mj-lt"/>
                </a:rPr>
                <a:t>PLUS JUSTE : « Renforcement du volet social » </a:t>
              </a:r>
            </a:p>
            <a:p>
              <a:r>
                <a:rPr lang="fr-FR" sz="800">
                  <a:solidFill>
                    <a:schemeClr val="bg1"/>
                  </a:solidFill>
                  <a:latin typeface="+mj-lt"/>
                </a:rPr>
                <a:t>	.</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5" name="Ellipse 14">
              <a:extLst>
                <a:ext uri="{FF2B5EF4-FFF2-40B4-BE49-F238E27FC236}">
                  <a16:creationId xmlns:a16="http://schemas.microsoft.com/office/drawing/2014/main" id="{B8538360-4682-D0CC-FB25-AEAF9F2C25A2}"/>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7" name="Graphique 16" descr="Informations contour">
              <a:extLst>
                <a:ext uri="{FF2B5EF4-FFF2-40B4-BE49-F238E27FC236}">
                  <a16:creationId xmlns:a16="http://schemas.microsoft.com/office/drawing/2014/main" id="{B88F0D65-1F27-94C5-007D-C0B1D8B4343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25731" y="3491919"/>
              <a:ext cx="588819" cy="588819"/>
            </a:xfrm>
            <a:prstGeom prst="rect">
              <a:avLst/>
            </a:prstGeom>
          </p:spPr>
        </p:pic>
      </p:grpSp>
    </p:spTree>
    <p:extLst>
      <p:ext uri="{BB962C8B-B14F-4D97-AF65-F5344CB8AC3E}">
        <p14:creationId xmlns:p14="http://schemas.microsoft.com/office/powerpoint/2010/main" val="70249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26</a:t>
            </a:fld>
            <a:endParaRPr lang="fr-FR"/>
          </a:p>
        </p:txBody>
      </p:sp>
      <p:sp>
        <p:nvSpPr>
          <p:cNvPr id="2" name="Rectangle : coins arrondis 1">
            <a:extLst>
              <a:ext uri="{FF2B5EF4-FFF2-40B4-BE49-F238E27FC236}">
                <a16:creationId xmlns:a16="http://schemas.microsoft.com/office/drawing/2014/main" id="{7EACE323-C232-CE47-C761-7D2F949F6B29}"/>
              </a:ext>
            </a:extLst>
          </p:cNvPr>
          <p:cNvSpPr/>
          <p:nvPr/>
        </p:nvSpPr>
        <p:spPr>
          <a:xfrm>
            <a:off x="-769658" y="-107758"/>
            <a:ext cx="4332990" cy="723900"/>
          </a:xfrm>
          <a:prstGeom prst="roundRect">
            <a:avLst/>
          </a:prstGeom>
          <a:solidFill>
            <a:srgbClr val="035FCC"/>
          </a:solidFill>
          <a:ln w="3175">
            <a:solidFill>
              <a:srgbClr val="035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12" descr="Énergie renouvelable contour">
            <a:extLst>
              <a:ext uri="{FF2B5EF4-FFF2-40B4-BE49-F238E27FC236}">
                <a16:creationId xmlns:a16="http://schemas.microsoft.com/office/drawing/2014/main" id="{51D77D91-505F-87B9-7EF8-652913CF0D0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6202" y="38250"/>
            <a:ext cx="552450" cy="552450"/>
          </a:xfrm>
          <a:prstGeom prst="rect">
            <a:avLst/>
          </a:prstGeom>
        </p:spPr>
      </p:pic>
      <p:sp>
        <p:nvSpPr>
          <p:cNvPr id="6" name="ZoneTexte 5">
            <a:extLst>
              <a:ext uri="{FF2B5EF4-FFF2-40B4-BE49-F238E27FC236}">
                <a16:creationId xmlns:a16="http://schemas.microsoft.com/office/drawing/2014/main" id="{A152040F-D907-636E-0EEB-89D464FE9C1B}"/>
              </a:ext>
            </a:extLst>
          </p:cNvPr>
          <p:cNvSpPr txBox="1"/>
          <p:nvPr/>
        </p:nvSpPr>
        <p:spPr>
          <a:xfrm>
            <a:off x="790183" y="130507"/>
            <a:ext cx="3367038" cy="400110"/>
          </a:xfrm>
          <a:prstGeom prst="rect">
            <a:avLst/>
          </a:prstGeom>
          <a:noFill/>
        </p:spPr>
        <p:txBody>
          <a:bodyPr wrap="square" rtlCol="0">
            <a:spAutoFit/>
          </a:bodyPr>
          <a:lstStyle/>
          <a:p>
            <a:r>
              <a:rPr lang="fr-FR" sz="2000">
                <a:solidFill>
                  <a:srgbClr val="FFFFFF"/>
                </a:solidFill>
              </a:rPr>
              <a:t>QUALITE DE L’AIR</a:t>
            </a:r>
          </a:p>
        </p:txBody>
      </p:sp>
      <p:grpSp>
        <p:nvGrpSpPr>
          <p:cNvPr id="10" name="Groupe 9">
            <a:extLst>
              <a:ext uri="{FF2B5EF4-FFF2-40B4-BE49-F238E27FC236}">
                <a16:creationId xmlns:a16="http://schemas.microsoft.com/office/drawing/2014/main" id="{C235B783-6BC6-498C-C8AA-C50B34AB82D2}"/>
              </a:ext>
            </a:extLst>
          </p:cNvPr>
          <p:cNvGrpSpPr/>
          <p:nvPr/>
        </p:nvGrpSpPr>
        <p:grpSpPr>
          <a:xfrm>
            <a:off x="9272906" y="1927578"/>
            <a:ext cx="638758" cy="634174"/>
            <a:chOff x="7933237" y="4322975"/>
            <a:chExt cx="638758" cy="638758"/>
          </a:xfrm>
        </p:grpSpPr>
        <p:sp>
          <p:nvSpPr>
            <p:cNvPr id="14" name="Ellipse 13">
              <a:extLst>
                <a:ext uri="{FF2B5EF4-FFF2-40B4-BE49-F238E27FC236}">
                  <a16:creationId xmlns:a16="http://schemas.microsoft.com/office/drawing/2014/main" id="{96C54E19-8642-0D3A-D583-76FA55E33BEA}"/>
                </a:ext>
              </a:extLst>
            </p:cNvPr>
            <p:cNvSpPr/>
            <p:nvPr/>
          </p:nvSpPr>
          <p:spPr>
            <a:xfrm>
              <a:off x="7933237" y="4322975"/>
              <a:ext cx="638758" cy="638758"/>
            </a:xfrm>
            <a:prstGeom prst="ellipse">
              <a:avLst/>
            </a:prstGeom>
            <a:solidFill>
              <a:schemeClr val="bg2">
                <a:lumMod val="75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2" name="Graphique 11" descr="Bulle de discussion contour">
              <a:extLst>
                <a:ext uri="{FF2B5EF4-FFF2-40B4-BE49-F238E27FC236}">
                  <a16:creationId xmlns:a16="http://schemas.microsoft.com/office/drawing/2014/main" id="{7893F5C5-F565-0D1F-BDC2-47E5E4CFC2C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993590" y="4424749"/>
              <a:ext cx="517592" cy="517592"/>
            </a:xfrm>
            <a:prstGeom prst="rect">
              <a:avLst/>
            </a:prstGeom>
          </p:spPr>
        </p:pic>
      </p:grpSp>
      <p:sp>
        <p:nvSpPr>
          <p:cNvPr id="7" name="ZoneTexte 6">
            <a:extLst>
              <a:ext uri="{FF2B5EF4-FFF2-40B4-BE49-F238E27FC236}">
                <a16:creationId xmlns:a16="http://schemas.microsoft.com/office/drawing/2014/main" id="{A5E57CD3-8D12-063C-487C-3681CB9BAC40}"/>
              </a:ext>
            </a:extLst>
          </p:cNvPr>
          <p:cNvSpPr txBox="1"/>
          <p:nvPr/>
        </p:nvSpPr>
        <p:spPr>
          <a:xfrm>
            <a:off x="1448781" y="919002"/>
            <a:ext cx="4282068" cy="369332"/>
          </a:xfrm>
          <a:prstGeom prst="rect">
            <a:avLst/>
          </a:prstGeom>
          <a:noFill/>
        </p:spPr>
        <p:txBody>
          <a:bodyPr wrap="square" rtlCol="0">
            <a:spAutoFit/>
          </a:bodyPr>
          <a:lstStyle/>
          <a:p>
            <a:r>
              <a:rPr lang="fr-FR" i="1">
                <a:solidFill>
                  <a:srgbClr val="035FCC"/>
                </a:solidFill>
              </a:rPr>
              <a:t>Quelques initiatives parlantes</a:t>
            </a:r>
          </a:p>
        </p:txBody>
      </p:sp>
      <p:pic>
        <p:nvPicPr>
          <p:cNvPr id="15" name="Graphique 14" descr="Bonne idée contour">
            <a:extLst>
              <a:ext uri="{FF2B5EF4-FFF2-40B4-BE49-F238E27FC236}">
                <a16:creationId xmlns:a16="http://schemas.microsoft.com/office/drawing/2014/main" id="{95DDFABC-AE3F-08F5-7B24-4D76109561F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368348" y="651855"/>
            <a:ext cx="713829" cy="713829"/>
          </a:xfrm>
          <a:prstGeom prst="rect">
            <a:avLst/>
          </a:prstGeom>
        </p:spPr>
      </p:pic>
      <p:cxnSp>
        <p:nvCxnSpPr>
          <p:cNvPr id="17" name="Connecteur droit 16">
            <a:extLst>
              <a:ext uri="{FF2B5EF4-FFF2-40B4-BE49-F238E27FC236}">
                <a16:creationId xmlns:a16="http://schemas.microsoft.com/office/drawing/2014/main" id="{99A67CB4-C92F-6027-D5E8-35513964E5D4}"/>
              </a:ext>
            </a:extLst>
          </p:cNvPr>
          <p:cNvCxnSpPr>
            <a:cxnSpLocks/>
          </p:cNvCxnSpPr>
          <p:nvPr/>
        </p:nvCxnSpPr>
        <p:spPr>
          <a:xfrm flipV="1">
            <a:off x="1549580" y="1288334"/>
            <a:ext cx="4175682" cy="12885"/>
          </a:xfrm>
          <a:prstGeom prst="line">
            <a:avLst/>
          </a:prstGeom>
          <a:ln w="19050">
            <a:solidFill>
              <a:srgbClr val="035FCC"/>
            </a:solidFill>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B8126707-92D9-DE2E-6A38-55DEE72775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2200" y="3345124"/>
            <a:ext cx="3998299" cy="2802141"/>
          </a:xfrm>
          <a:prstGeom prst="rect">
            <a:avLst/>
          </a:prstGeom>
        </p:spPr>
      </p:pic>
      <p:pic>
        <p:nvPicPr>
          <p:cNvPr id="23" name="Image 22">
            <a:extLst>
              <a:ext uri="{FF2B5EF4-FFF2-40B4-BE49-F238E27FC236}">
                <a16:creationId xmlns:a16="http://schemas.microsoft.com/office/drawing/2014/main" id="{7C26A34E-7F25-B596-8A9F-000F65F33188}"/>
              </a:ext>
            </a:extLst>
          </p:cNvPr>
          <p:cNvPicPr>
            <a:picLocks noChangeAspect="1"/>
          </p:cNvPicPr>
          <p:nvPr/>
        </p:nvPicPr>
        <p:blipFill>
          <a:blip r:embed="rId11"/>
          <a:stretch>
            <a:fillRect/>
          </a:stretch>
        </p:blipFill>
        <p:spPr>
          <a:xfrm>
            <a:off x="8626436" y="56406"/>
            <a:ext cx="3542665" cy="2769985"/>
          </a:xfrm>
          <a:prstGeom prst="rect">
            <a:avLst/>
          </a:prstGeom>
        </p:spPr>
      </p:pic>
      <p:sp>
        <p:nvSpPr>
          <p:cNvPr id="26" name="Rectangle : coins arrondis 25">
            <a:extLst>
              <a:ext uri="{FF2B5EF4-FFF2-40B4-BE49-F238E27FC236}">
                <a16:creationId xmlns:a16="http://schemas.microsoft.com/office/drawing/2014/main" id="{1FBBC927-6322-1C49-E592-62CC4F028247}"/>
              </a:ext>
            </a:extLst>
          </p:cNvPr>
          <p:cNvSpPr/>
          <p:nvPr/>
        </p:nvSpPr>
        <p:spPr>
          <a:xfrm>
            <a:off x="949769" y="3678241"/>
            <a:ext cx="3663100" cy="1576633"/>
          </a:xfrm>
          <a:prstGeom prst="roundRect">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latin typeface="+mj-lt"/>
            </a:endParaRPr>
          </a:p>
          <a:p>
            <a:pPr algn="ctr"/>
            <a:endParaRPr lang="fr-FR" sz="1200">
              <a:solidFill>
                <a:schemeClr val="tx1"/>
              </a:solidFill>
              <a:latin typeface="+mj-lt"/>
            </a:endParaRPr>
          </a:p>
          <a:p>
            <a:pPr algn="ctr"/>
            <a:r>
              <a:rPr lang="fr-FR" sz="1200">
                <a:solidFill>
                  <a:schemeClr val="tx1"/>
                </a:solidFill>
                <a:latin typeface="+mj-lt"/>
              </a:rPr>
              <a:t>En 2020, le dispositif </a:t>
            </a:r>
            <a:r>
              <a:rPr lang="fr-FR" sz="1200" b="1">
                <a:solidFill>
                  <a:schemeClr val="tx1"/>
                </a:solidFill>
                <a:latin typeface="+mj-lt"/>
              </a:rPr>
              <a:t>« Paris Respire » </a:t>
            </a:r>
            <a:r>
              <a:rPr lang="fr-FR" sz="1200">
                <a:solidFill>
                  <a:schemeClr val="tx1"/>
                </a:solidFill>
                <a:latin typeface="+mj-lt"/>
              </a:rPr>
              <a:t>a permis de fermer 23 quartiers de Paris tous les dimanches et jours fériés, ce dispositif sera étendu d’ici 2024 à la totalité des arrondissements de Paris.</a:t>
            </a:r>
          </a:p>
        </p:txBody>
      </p:sp>
      <p:pic>
        <p:nvPicPr>
          <p:cNvPr id="25" name="Image 24">
            <a:extLst>
              <a:ext uri="{FF2B5EF4-FFF2-40B4-BE49-F238E27FC236}">
                <a16:creationId xmlns:a16="http://schemas.microsoft.com/office/drawing/2014/main" id="{3140E281-1263-BC7C-9E1E-2D5F6CE861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7893" y="1928643"/>
            <a:ext cx="3937662" cy="2148456"/>
          </a:xfrm>
          <a:prstGeom prst="rect">
            <a:avLst/>
          </a:prstGeom>
        </p:spPr>
      </p:pic>
      <p:sp>
        <p:nvSpPr>
          <p:cNvPr id="27" name="Rectangle : coins arrondis 26">
            <a:extLst>
              <a:ext uri="{FF2B5EF4-FFF2-40B4-BE49-F238E27FC236}">
                <a16:creationId xmlns:a16="http://schemas.microsoft.com/office/drawing/2014/main" id="{46A92EED-622A-34F8-B425-9D149C18E33F}"/>
              </a:ext>
            </a:extLst>
          </p:cNvPr>
          <p:cNvSpPr/>
          <p:nvPr/>
        </p:nvSpPr>
        <p:spPr>
          <a:xfrm>
            <a:off x="5039800" y="1500662"/>
            <a:ext cx="3663100" cy="1844566"/>
          </a:xfrm>
          <a:prstGeom prst="roundRect">
            <a:avLst/>
          </a:prstGeom>
          <a:solidFill>
            <a:schemeClr val="bg1"/>
          </a:solidFill>
          <a:ln w="28575">
            <a:solidFill>
              <a:srgbClr val="035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mj-lt"/>
              </a:rPr>
              <a:t>D’ici 2024, une </a:t>
            </a:r>
            <a:r>
              <a:rPr lang="fr-FR" sz="1200" b="1">
                <a:solidFill>
                  <a:schemeClr val="tx1"/>
                </a:solidFill>
                <a:latin typeface="+mj-lt"/>
              </a:rPr>
              <a:t>zone apaisée ou zone à trafic limité (ZTL) </a:t>
            </a:r>
            <a:r>
              <a:rPr lang="fr-FR" sz="1200">
                <a:solidFill>
                  <a:schemeClr val="tx1"/>
                </a:solidFill>
                <a:latin typeface="+mj-lt"/>
              </a:rPr>
              <a:t>sera créée pour laquelle la circulation sera réservée à certaines catégories de véhicules. Cette zone comprendra le secteur de Paris Centre (1</a:t>
            </a:r>
            <a:r>
              <a:rPr lang="fr-FR" sz="1200" baseline="30000">
                <a:solidFill>
                  <a:schemeClr val="tx1"/>
                </a:solidFill>
                <a:latin typeface="+mj-lt"/>
              </a:rPr>
              <a:t>er</a:t>
            </a:r>
            <a:r>
              <a:rPr lang="fr-FR" sz="1200">
                <a:solidFill>
                  <a:schemeClr val="tx1"/>
                </a:solidFill>
                <a:latin typeface="+mj-lt"/>
              </a:rPr>
              <a:t>, 2</a:t>
            </a:r>
            <a:r>
              <a:rPr lang="fr-FR" sz="1200" baseline="30000">
                <a:solidFill>
                  <a:schemeClr val="tx1"/>
                </a:solidFill>
                <a:latin typeface="+mj-lt"/>
              </a:rPr>
              <a:t>e</a:t>
            </a:r>
            <a:r>
              <a:rPr lang="fr-FR" sz="1200">
                <a:solidFill>
                  <a:schemeClr val="tx1"/>
                </a:solidFill>
                <a:latin typeface="+mj-lt"/>
              </a:rPr>
              <a:t>, 3 et 4</a:t>
            </a:r>
            <a:r>
              <a:rPr lang="fr-FR" sz="1200" baseline="30000">
                <a:solidFill>
                  <a:schemeClr val="tx1"/>
                </a:solidFill>
                <a:latin typeface="+mj-lt"/>
              </a:rPr>
              <a:t>e</a:t>
            </a:r>
            <a:r>
              <a:rPr lang="fr-FR" sz="1200">
                <a:solidFill>
                  <a:schemeClr val="tx1"/>
                </a:solidFill>
                <a:latin typeface="+mj-lt"/>
              </a:rPr>
              <a:t>) et la partie de la rive gauche située au nord du boulevard St-Germain. Le trafic de transit y sera normalement  interdit </a:t>
            </a:r>
          </a:p>
        </p:txBody>
      </p:sp>
      <p:sp>
        <p:nvSpPr>
          <p:cNvPr id="28" name="Rectangle : coins arrondis 27">
            <a:extLst>
              <a:ext uri="{FF2B5EF4-FFF2-40B4-BE49-F238E27FC236}">
                <a16:creationId xmlns:a16="http://schemas.microsoft.com/office/drawing/2014/main" id="{2805B394-5F66-7456-F8AD-966347D40143}"/>
              </a:ext>
            </a:extLst>
          </p:cNvPr>
          <p:cNvSpPr/>
          <p:nvPr/>
        </p:nvSpPr>
        <p:spPr>
          <a:xfrm>
            <a:off x="9223789" y="3823911"/>
            <a:ext cx="2468621" cy="1844565"/>
          </a:xfrm>
          <a:prstGeom prst="roundRect">
            <a:avLst/>
          </a:prstGeom>
          <a:solidFill>
            <a:schemeClr val="tx2">
              <a:lumMod val="10000"/>
              <a:lumOff val="90000"/>
            </a:schemeClr>
          </a:solidFill>
          <a:ln w="3175">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mj-lt"/>
              </a:rPr>
              <a:t>La Ville de Paris milite auprès de l’Etat pour la mise en place de la </a:t>
            </a:r>
            <a:r>
              <a:rPr lang="fr-FR" sz="1200" b="1">
                <a:solidFill>
                  <a:schemeClr val="tx1"/>
                </a:solidFill>
                <a:latin typeface="+mj-lt"/>
              </a:rPr>
              <a:t>circulation différenciée</a:t>
            </a:r>
            <a:r>
              <a:rPr lang="fr-FR" sz="1200">
                <a:solidFill>
                  <a:schemeClr val="tx1"/>
                </a:solidFill>
                <a:latin typeface="+mj-lt"/>
              </a:rPr>
              <a:t>, une mesure qui permettrait de limiter très fortement la circulation automobile lors des pics de pollution.</a:t>
            </a:r>
          </a:p>
        </p:txBody>
      </p:sp>
      <p:pic>
        <p:nvPicPr>
          <p:cNvPr id="30" name="Graphique 29" descr="Voiture contour">
            <a:extLst>
              <a:ext uri="{FF2B5EF4-FFF2-40B4-BE49-F238E27FC236}">
                <a16:creationId xmlns:a16="http://schemas.microsoft.com/office/drawing/2014/main" id="{EFD59DE2-C23B-84D1-66B6-0B53614D3FE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661941" y="3084056"/>
            <a:ext cx="627772" cy="627772"/>
          </a:xfrm>
          <a:prstGeom prst="rect">
            <a:avLst/>
          </a:prstGeom>
        </p:spPr>
      </p:pic>
      <p:pic>
        <p:nvPicPr>
          <p:cNvPr id="32" name="Graphique 31" descr="Trier avec un remplissage uni">
            <a:extLst>
              <a:ext uri="{FF2B5EF4-FFF2-40B4-BE49-F238E27FC236}">
                <a16:creationId xmlns:a16="http://schemas.microsoft.com/office/drawing/2014/main" id="{D9C88968-6036-F9FF-F7E5-1FF902E36A1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16200000">
            <a:off x="10448063" y="3148722"/>
            <a:ext cx="509988" cy="509988"/>
          </a:xfrm>
          <a:prstGeom prst="rect">
            <a:avLst/>
          </a:prstGeom>
        </p:spPr>
      </p:pic>
    </p:spTree>
    <p:extLst>
      <p:ext uri="{BB962C8B-B14F-4D97-AF65-F5344CB8AC3E}">
        <p14:creationId xmlns:p14="http://schemas.microsoft.com/office/powerpoint/2010/main" val="204637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27</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a:xfrm>
            <a:off x="3064891" y="192270"/>
            <a:ext cx="10800000" cy="468000"/>
          </a:xfrm>
        </p:spPr>
        <p:txBody>
          <a:bodyPr/>
          <a:lstStyle/>
          <a:p>
            <a:r>
              <a:rPr lang="fr-FR" sz="2000" b="0"/>
              <a:t> </a:t>
            </a:r>
            <a:r>
              <a:rPr lang="fr-FR" sz="1600" b="0" i="1"/>
              <a:t>Paris, objectif : zéro déchet non valorisé ! </a:t>
            </a:r>
            <a:endParaRPr lang="fr-FR" sz="1600" b="0"/>
          </a:p>
        </p:txBody>
      </p:sp>
      <p:sp>
        <p:nvSpPr>
          <p:cNvPr id="8" name="Espace réservé du texte 7">
            <a:extLst>
              <a:ext uri="{FF2B5EF4-FFF2-40B4-BE49-F238E27FC236}">
                <a16:creationId xmlns:a16="http://schemas.microsoft.com/office/drawing/2014/main" id="{75F80D6D-CC1A-E3AF-617B-B0B6D19FCA20}"/>
              </a:ext>
            </a:extLst>
          </p:cNvPr>
          <p:cNvSpPr>
            <a:spLocks noGrp="1"/>
          </p:cNvSpPr>
          <p:nvPr>
            <p:ph type="body" sz="quarter" idx="13"/>
            <p:custDataLst>
              <p:tags r:id="rId4"/>
            </p:custDataLst>
          </p:nvPr>
        </p:nvSpPr>
        <p:spPr>
          <a:xfrm>
            <a:off x="599103" y="2171414"/>
            <a:ext cx="6132433" cy="4254296"/>
          </a:xfrm>
        </p:spPr>
        <p:txBody>
          <a:bodyPr/>
          <a:lstStyle/>
          <a:p>
            <a:pPr marL="12700" marR="5080" algn="just">
              <a:lnSpc>
                <a:spcPct val="100000"/>
              </a:lnSpc>
              <a:spcBef>
                <a:spcPts val="100"/>
              </a:spcBef>
              <a:tabLst>
                <a:tab pos="297815" algn="l"/>
                <a:tab pos="298450" algn="l"/>
              </a:tabLst>
            </a:pPr>
            <a:r>
              <a:rPr lang="fr-FR" sz="1200">
                <a:latin typeface="+mj-lt"/>
              </a:rPr>
              <a:t>L’évolution de nos modes de production et de consommation ont eu pour conséquence l’augmentation significative de la production de déchets pour les entreprises et les ménages ces 30 dernières années. Même si le chiffre est en baisse depuis quelques années, </a:t>
            </a:r>
            <a:r>
              <a:rPr lang="fr-FR" sz="1200" b="1">
                <a:latin typeface="+mj-lt"/>
              </a:rPr>
              <a:t>le poids de la poubelle parisienne a doublé depuis 1940 pour atteindre 485kg</a:t>
            </a:r>
            <a:r>
              <a:rPr lang="fr-FR" sz="1200">
                <a:latin typeface="+mj-lt"/>
              </a:rPr>
              <a:t>. Nos poubelles sont principalement remplies d’emballages et de biodéchets. </a:t>
            </a:r>
            <a:endParaRPr lang="fr-FR" sz="1400">
              <a:latin typeface="+mj-lt"/>
            </a:endParaRPr>
          </a:p>
        </p:txBody>
      </p:sp>
      <p:sp>
        <p:nvSpPr>
          <p:cNvPr id="21" name="Sous-titre 2">
            <a:extLst>
              <a:ext uri="{FF2B5EF4-FFF2-40B4-BE49-F238E27FC236}">
                <a16:creationId xmlns:a16="http://schemas.microsoft.com/office/drawing/2014/main" id="{C3B9188A-79F8-A92C-6EF6-3BE97DB09B27}"/>
              </a:ext>
            </a:extLst>
          </p:cNvPr>
          <p:cNvSpPr txBox="1">
            <a:spLocks/>
          </p:cNvSpPr>
          <p:nvPr>
            <p:custDataLst>
              <p:tags r:id="rId5"/>
            </p:custDataLst>
          </p:nvPr>
        </p:nvSpPr>
        <p:spPr>
          <a:xfrm>
            <a:off x="590324" y="1003933"/>
            <a:ext cx="11011352" cy="720000"/>
          </a:xfrm>
          <a:prstGeom prst="rect">
            <a:avLst/>
          </a:prstGeom>
        </p:spPr>
        <p:txBody>
          <a:bodyPr vert="horz" lIns="91440" tIns="45720" rIns="91440" bIns="45720" rtlCol="0" anchor="b">
            <a:noAutofit/>
          </a:bodyPr>
          <a:lstStyle>
            <a:lvl1pPr marL="0" indent="0" algn="l" defTabSz="914400" rtl="0" eaLnBrk="1" latinLnBrk="0" hangingPunct="1">
              <a:lnSpc>
                <a:spcPct val="130000"/>
              </a:lnSpc>
              <a:spcBef>
                <a:spcPts val="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130000"/>
              </a:lnSpc>
              <a:spcBef>
                <a:spcPts val="2400"/>
              </a:spcBef>
              <a:buClr>
                <a:schemeClr val="tx1"/>
              </a:buClr>
              <a:buFont typeface="+mj-lt"/>
              <a:buNone/>
              <a:defRPr sz="2000" b="1" kern="1200">
                <a:solidFill>
                  <a:schemeClr val="tx1"/>
                </a:solidFill>
                <a:latin typeface="+mn-lt"/>
                <a:ea typeface="+mn-ea"/>
                <a:cs typeface="+mn-cs"/>
              </a:defRPr>
            </a:lvl2pPr>
            <a:lvl3pPr marL="914400" indent="0" algn="l" defTabSz="914400" rtl="0" eaLnBrk="1" latinLnBrk="0" hangingPunct="1">
              <a:lnSpc>
                <a:spcPct val="130000"/>
              </a:lnSpc>
              <a:spcBef>
                <a:spcPts val="300"/>
              </a:spcBef>
              <a:buSzPct val="120000"/>
              <a:buFont typeface="Times" panose="02020603050405020304" pitchFamily="18" charset="0"/>
              <a:buNone/>
              <a:defRPr sz="1800" b="1" kern="1200">
                <a:solidFill>
                  <a:schemeClr val="tx1"/>
                </a:solidFill>
                <a:latin typeface="+mn-lt"/>
                <a:ea typeface="+mn-ea"/>
                <a:cs typeface="+mn-cs"/>
              </a:defRPr>
            </a:lvl3pPr>
            <a:lvl4pPr marL="1371600" indent="0" algn="l" defTabSz="914400" rtl="0" eaLnBrk="1" latinLnBrk="0" hangingPunct="1">
              <a:lnSpc>
                <a:spcPct val="130000"/>
              </a:lnSpc>
              <a:spcBef>
                <a:spcPts val="300"/>
              </a:spcBef>
              <a:buFont typeface="Calibri" panose="020F050202020403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30000"/>
              </a:lnSpc>
              <a:spcBef>
                <a:spcPts val="3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fr-FR" sz="1400" b="0" i="1">
                <a:solidFill>
                  <a:schemeClr val="bg2">
                    <a:lumMod val="50000"/>
                  </a:schemeClr>
                </a:solidFill>
              </a:rPr>
              <a:t>Pour réduire à la source la production de déchets, il est essentiel de privilégier le vrac, le réemploi et le compostage tout en luttant activement contre le gaspillage alimentaire. Les déchets qui ne peuvent être évités doivent être valorisés dans le cadre d’une dynamique d’économie circulaire privilégiant la réutilisation, le recyclage ou la transformation.</a:t>
            </a:r>
          </a:p>
        </p:txBody>
      </p:sp>
      <p:sp>
        <p:nvSpPr>
          <p:cNvPr id="2" name="Rectangle : coins arrondis 1">
            <a:extLst>
              <a:ext uri="{FF2B5EF4-FFF2-40B4-BE49-F238E27FC236}">
                <a16:creationId xmlns:a16="http://schemas.microsoft.com/office/drawing/2014/main" id="{FEA6DFBC-7C46-2CB6-9EA9-0FF7CB1E4649}"/>
              </a:ext>
            </a:extLst>
          </p:cNvPr>
          <p:cNvSpPr/>
          <p:nvPr/>
        </p:nvSpPr>
        <p:spPr>
          <a:xfrm>
            <a:off x="-769658" y="-107758"/>
            <a:ext cx="3220628" cy="72390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7FD8897-65BD-1A21-66E1-36C577ADD357}"/>
              </a:ext>
            </a:extLst>
          </p:cNvPr>
          <p:cNvSpPr txBox="1"/>
          <p:nvPr/>
        </p:nvSpPr>
        <p:spPr>
          <a:xfrm>
            <a:off x="790184" y="130507"/>
            <a:ext cx="1961168" cy="400110"/>
          </a:xfrm>
          <a:prstGeom prst="rect">
            <a:avLst/>
          </a:prstGeom>
          <a:noFill/>
        </p:spPr>
        <p:txBody>
          <a:bodyPr wrap="square" rtlCol="0">
            <a:spAutoFit/>
          </a:bodyPr>
          <a:lstStyle/>
          <a:p>
            <a:r>
              <a:rPr lang="fr-FR" sz="2000">
                <a:solidFill>
                  <a:srgbClr val="FFFFFF"/>
                </a:solidFill>
              </a:rPr>
              <a:t>DECHETS</a:t>
            </a:r>
          </a:p>
        </p:txBody>
      </p:sp>
      <p:pic>
        <p:nvPicPr>
          <p:cNvPr id="13" name="Graphique 12" descr="Ordures contour">
            <a:extLst>
              <a:ext uri="{FF2B5EF4-FFF2-40B4-BE49-F238E27FC236}">
                <a16:creationId xmlns:a16="http://schemas.microsoft.com/office/drawing/2014/main" id="{CFB21E56-F1A5-8723-D353-849A07479D2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39676" y="40289"/>
            <a:ext cx="500252" cy="500252"/>
          </a:xfrm>
          <a:prstGeom prst="rect">
            <a:avLst/>
          </a:prstGeom>
        </p:spPr>
      </p:pic>
      <p:pic>
        <p:nvPicPr>
          <p:cNvPr id="14" name="Graphique 13" descr="Cercle avec flèche gauche avec un remplissage uni">
            <a:extLst>
              <a:ext uri="{FF2B5EF4-FFF2-40B4-BE49-F238E27FC236}">
                <a16:creationId xmlns:a16="http://schemas.microsoft.com/office/drawing/2014/main" id="{A056FC65-EF41-FA92-2DFF-4AAD74A801F6}"/>
              </a:ext>
            </a:extLst>
          </p:cNvPr>
          <p:cNvPicPr>
            <a:picLocks noChangeAspect="1"/>
          </p:cNvPicPr>
          <p:nvPr>
            <p:custDataLst>
              <p:tags r:id="rId6"/>
            </p:custDataLst>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H="1">
            <a:off x="2644173" y="183345"/>
            <a:ext cx="431602" cy="431602"/>
          </a:xfrm>
          <a:prstGeom prst="rect">
            <a:avLst/>
          </a:prstGeom>
        </p:spPr>
      </p:pic>
      <p:sp>
        <p:nvSpPr>
          <p:cNvPr id="15" name="ZoneTexte 14">
            <a:extLst>
              <a:ext uri="{FF2B5EF4-FFF2-40B4-BE49-F238E27FC236}">
                <a16:creationId xmlns:a16="http://schemas.microsoft.com/office/drawing/2014/main" id="{A690A449-FC98-785E-5C7A-21E56B2F13DE}"/>
              </a:ext>
            </a:extLst>
          </p:cNvPr>
          <p:cNvSpPr txBox="1"/>
          <p:nvPr/>
        </p:nvSpPr>
        <p:spPr>
          <a:xfrm>
            <a:off x="631164" y="1773170"/>
            <a:ext cx="20429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solidFill>
                  <a:srgbClr val="DFA300"/>
                </a:solidFill>
              </a:rPr>
              <a:t>Quels enjeux ?</a:t>
            </a:r>
          </a:p>
        </p:txBody>
      </p:sp>
      <p:sp>
        <p:nvSpPr>
          <p:cNvPr id="16" name="Espace réservé du texte 7">
            <a:extLst>
              <a:ext uri="{FF2B5EF4-FFF2-40B4-BE49-F238E27FC236}">
                <a16:creationId xmlns:a16="http://schemas.microsoft.com/office/drawing/2014/main" id="{5EDD324A-FD29-414B-A509-8DF10D843D41}"/>
              </a:ext>
            </a:extLst>
          </p:cNvPr>
          <p:cNvSpPr txBox="1">
            <a:spLocks/>
          </p:cNvSpPr>
          <p:nvPr>
            <p:custDataLst>
              <p:tags r:id="rId7"/>
            </p:custDataLst>
          </p:nvPr>
        </p:nvSpPr>
        <p:spPr>
          <a:xfrm>
            <a:off x="7510805" y="2563482"/>
            <a:ext cx="4212588" cy="1575851"/>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gn="just">
              <a:lnSpc>
                <a:spcPct val="100000"/>
              </a:lnSpc>
              <a:spcBef>
                <a:spcPts val="100"/>
              </a:spcBef>
              <a:tabLst>
                <a:tab pos="297815" algn="l"/>
                <a:tab pos="298450" algn="l"/>
              </a:tabLst>
            </a:pPr>
            <a:r>
              <a:rPr lang="fr-FR" sz="1200">
                <a:latin typeface="+mj-lt"/>
              </a:rPr>
              <a:t>Le volume de déchets ménagers produits par les Parisiens a diminué de 10% depuis 2010. </a:t>
            </a: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r>
              <a:rPr lang="fr-FR" sz="1200">
                <a:latin typeface="+mj-lt"/>
              </a:rPr>
              <a:t>Le tri sélectif a été généralisé en 2020 et 20 recycleries ont été installées dans Paris. Cette action a permis d’éviter l’émission de 50 000 tonnes de CO</a:t>
            </a:r>
            <a:r>
              <a:rPr lang="fr-FR" sz="1200" baseline="30000">
                <a:latin typeface="+mj-lt"/>
              </a:rPr>
              <a:t>2</a:t>
            </a:r>
            <a:r>
              <a:rPr lang="fr-FR" sz="1200">
                <a:latin typeface="+mj-lt"/>
              </a:rPr>
              <a:t> chaque année. </a:t>
            </a: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p:txBody>
      </p:sp>
      <p:sp>
        <p:nvSpPr>
          <p:cNvPr id="17" name="Parallelogram 1">
            <a:extLst>
              <a:ext uri="{FF2B5EF4-FFF2-40B4-BE49-F238E27FC236}">
                <a16:creationId xmlns:a16="http://schemas.microsoft.com/office/drawing/2014/main" id="{583907D5-18E3-BB1A-518D-51166F52F79B}"/>
              </a:ext>
            </a:extLst>
          </p:cNvPr>
          <p:cNvSpPr/>
          <p:nvPr/>
        </p:nvSpPr>
        <p:spPr>
          <a:xfrm>
            <a:off x="672867" y="3903307"/>
            <a:ext cx="1759007" cy="1914941"/>
          </a:xfrm>
          <a:prstGeom prst="parallelogram">
            <a:avLst>
              <a:gd name="adj" fmla="val 0"/>
            </a:avLst>
          </a:prstGeom>
          <a:solidFill>
            <a:srgbClr val="DFA300"/>
          </a:solidFill>
          <a:ln>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8" name="Parallelogram 2">
            <a:extLst>
              <a:ext uri="{FF2B5EF4-FFF2-40B4-BE49-F238E27FC236}">
                <a16:creationId xmlns:a16="http://schemas.microsoft.com/office/drawing/2014/main" id="{DE129D5D-13EE-1C07-9179-A69EE850F430}"/>
              </a:ext>
            </a:extLst>
          </p:cNvPr>
          <p:cNvSpPr/>
          <p:nvPr/>
        </p:nvSpPr>
        <p:spPr>
          <a:xfrm>
            <a:off x="1641441" y="3903309"/>
            <a:ext cx="4770292" cy="1914940"/>
          </a:xfrm>
          <a:prstGeom prst="parallelogram">
            <a:avLst>
              <a:gd name="adj" fmla="val 595"/>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19" name="Graphique 4" descr="Mille contour">
            <a:extLst>
              <a:ext uri="{FF2B5EF4-FFF2-40B4-BE49-F238E27FC236}">
                <a16:creationId xmlns:a16="http://schemas.microsoft.com/office/drawing/2014/main" id="{9CAE5E98-7B20-7DDC-687C-D1E67BEBA706}"/>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23296" y="4516097"/>
            <a:ext cx="712994" cy="712994"/>
          </a:xfrm>
          <a:prstGeom prst="rect">
            <a:avLst/>
          </a:prstGeom>
        </p:spPr>
      </p:pic>
      <p:sp>
        <p:nvSpPr>
          <p:cNvPr id="22" name="ZoneTexte 21">
            <a:extLst>
              <a:ext uri="{FF2B5EF4-FFF2-40B4-BE49-F238E27FC236}">
                <a16:creationId xmlns:a16="http://schemas.microsoft.com/office/drawing/2014/main" id="{FEC80B9A-63E6-B3A4-2D9F-4A484CBC2458}"/>
              </a:ext>
            </a:extLst>
          </p:cNvPr>
          <p:cNvSpPr txBox="1"/>
          <p:nvPr/>
        </p:nvSpPr>
        <p:spPr>
          <a:xfrm>
            <a:off x="1603512" y="4070487"/>
            <a:ext cx="4740999" cy="1831271"/>
          </a:xfrm>
          <a:prstGeom prst="rect">
            <a:avLst/>
          </a:prstGeom>
          <a:noFill/>
        </p:spPr>
        <p:txBody>
          <a:bodyPr wrap="square" rtlCol="0">
            <a:spAutoFit/>
          </a:bodyPr>
          <a:lstStyle/>
          <a:p>
            <a:pPr marL="228700" marR="5080" lvl="2">
              <a:spcBef>
                <a:spcPts val="100"/>
              </a:spcBef>
              <a:tabLst>
                <a:tab pos="297815" algn="l"/>
                <a:tab pos="298450" algn="l"/>
              </a:tabLst>
            </a:pPr>
            <a:r>
              <a:rPr lang="fr-FR" sz="1200" b="1">
                <a:solidFill>
                  <a:srgbClr val="DFA300"/>
                </a:solidFill>
                <a:latin typeface="+mj-lt"/>
              </a:rPr>
              <a:t>Zéro déchet non valorisé </a:t>
            </a:r>
            <a:r>
              <a:rPr lang="fr-FR" sz="1200">
                <a:latin typeface="+mj-lt"/>
              </a:rPr>
              <a:t>d’ici 2050</a:t>
            </a:r>
          </a:p>
          <a:p>
            <a:pPr marL="228700" marR="5080" lvl="2">
              <a:spcBef>
                <a:spcPts val="100"/>
              </a:spcBef>
              <a:tabLst>
                <a:tab pos="297815" algn="l"/>
                <a:tab pos="298450" algn="l"/>
              </a:tabLst>
            </a:pPr>
            <a:endParaRPr lang="fr-FR" sz="1200">
              <a:latin typeface="+mj-lt"/>
            </a:endParaRPr>
          </a:p>
          <a:p>
            <a:pPr marL="228700" marR="5080" lvl="2">
              <a:spcBef>
                <a:spcPts val="100"/>
              </a:spcBef>
              <a:tabLst>
                <a:tab pos="297815" algn="l"/>
                <a:tab pos="298450" algn="l"/>
              </a:tabLst>
            </a:pPr>
            <a:r>
              <a:rPr lang="fr-FR" sz="1200" b="1">
                <a:solidFill>
                  <a:srgbClr val="DFA300"/>
                </a:solidFill>
                <a:latin typeface="+mj-lt"/>
              </a:rPr>
              <a:t>Réduction de 50% </a:t>
            </a:r>
            <a:r>
              <a:rPr lang="fr-FR" sz="1200">
                <a:latin typeface="+mj-lt"/>
              </a:rPr>
              <a:t>du gaspillage alimentaire d’ici 2025</a:t>
            </a:r>
          </a:p>
          <a:p>
            <a:pPr marL="228700" marR="5080" lvl="2">
              <a:spcBef>
                <a:spcPts val="100"/>
              </a:spcBef>
              <a:tabLst>
                <a:tab pos="297815" algn="l"/>
                <a:tab pos="298450" algn="l"/>
              </a:tabLst>
            </a:pPr>
            <a:endParaRPr lang="fr-FR" sz="1200">
              <a:latin typeface="+mj-lt"/>
            </a:endParaRPr>
          </a:p>
          <a:p>
            <a:pPr marL="228700" marR="5080" lvl="2">
              <a:spcBef>
                <a:spcPts val="100"/>
              </a:spcBef>
              <a:tabLst>
                <a:tab pos="297815" algn="l"/>
                <a:tab pos="298450" algn="l"/>
              </a:tabLst>
            </a:pPr>
            <a:r>
              <a:rPr lang="fr-FR" sz="1200" b="1">
                <a:solidFill>
                  <a:srgbClr val="DFA300"/>
                </a:solidFill>
                <a:latin typeface="+mj-lt"/>
              </a:rPr>
              <a:t>1 magasin </a:t>
            </a:r>
            <a:r>
              <a:rPr lang="fr-FR" sz="1200">
                <a:latin typeface="+mj-lt"/>
              </a:rPr>
              <a:t>100% vrac </a:t>
            </a:r>
            <a:r>
              <a:rPr lang="fr-FR" sz="1200" b="1">
                <a:solidFill>
                  <a:srgbClr val="DFA300"/>
                </a:solidFill>
                <a:latin typeface="+mj-lt"/>
              </a:rPr>
              <a:t>pour 100 000 habitants </a:t>
            </a:r>
            <a:r>
              <a:rPr lang="fr-FR" sz="1200">
                <a:latin typeface="+mj-lt"/>
              </a:rPr>
              <a:t>en 2030</a:t>
            </a:r>
          </a:p>
          <a:p>
            <a:pPr marL="228700" marR="5080" lvl="2">
              <a:spcBef>
                <a:spcPts val="100"/>
              </a:spcBef>
              <a:tabLst>
                <a:tab pos="297815" algn="l"/>
                <a:tab pos="298450" algn="l"/>
              </a:tabLst>
            </a:pPr>
            <a:endParaRPr lang="fr-FR" sz="1200">
              <a:latin typeface="+mj-lt"/>
            </a:endParaRPr>
          </a:p>
          <a:p>
            <a:pPr marL="228700" marR="5080" lvl="2">
              <a:spcBef>
                <a:spcPts val="100"/>
              </a:spcBef>
              <a:tabLst>
                <a:tab pos="297815" algn="l"/>
                <a:tab pos="298450" algn="l"/>
              </a:tabLst>
            </a:pPr>
            <a:r>
              <a:rPr lang="fr-FR" sz="1200" b="1">
                <a:solidFill>
                  <a:srgbClr val="DFA300"/>
                </a:solidFill>
                <a:latin typeface="+mj-lt"/>
              </a:rPr>
              <a:t>50%</a:t>
            </a:r>
            <a:r>
              <a:rPr lang="fr-FR" sz="1200">
                <a:latin typeface="+mj-lt"/>
              </a:rPr>
              <a:t> de chantiers « zéro déchet enfoui » en 2030 et 100% en 2050</a:t>
            </a:r>
            <a:endParaRPr lang="fr-FR" sz="1200">
              <a:highlight>
                <a:srgbClr val="FFFF00"/>
              </a:highlight>
              <a:latin typeface="+mj-lt"/>
            </a:endParaRPr>
          </a:p>
          <a:p>
            <a:endParaRPr lang="fr-FR" sz="1200"/>
          </a:p>
        </p:txBody>
      </p:sp>
      <p:sp>
        <p:nvSpPr>
          <p:cNvPr id="23" name="ZoneTexte 22">
            <a:extLst>
              <a:ext uri="{FF2B5EF4-FFF2-40B4-BE49-F238E27FC236}">
                <a16:creationId xmlns:a16="http://schemas.microsoft.com/office/drawing/2014/main" id="{8F2E8E44-EE44-9BD7-1607-DCEF9E87DFB7}"/>
              </a:ext>
            </a:extLst>
          </p:cNvPr>
          <p:cNvSpPr txBox="1"/>
          <p:nvPr/>
        </p:nvSpPr>
        <p:spPr>
          <a:xfrm>
            <a:off x="599104" y="3392437"/>
            <a:ext cx="8156642" cy="425566"/>
          </a:xfrm>
          <a:prstGeom prst="rect">
            <a:avLst/>
          </a:prstGeom>
          <a:noFill/>
        </p:spPr>
        <p:txBody>
          <a:bodyPr wrap="square">
            <a:spAutoFit/>
          </a:bodyPr>
          <a:lstStyle/>
          <a:p>
            <a:pPr marL="12700" marR="5080">
              <a:lnSpc>
                <a:spcPct val="153300"/>
              </a:lnSpc>
              <a:spcBef>
                <a:spcPts val="100"/>
              </a:spcBef>
              <a:tabLst>
                <a:tab pos="297815" algn="l"/>
                <a:tab pos="298450" algn="l"/>
              </a:tabLst>
            </a:pPr>
            <a:r>
              <a:rPr lang="fr-FR" sz="1600"/>
              <a:t>Les principaux </a:t>
            </a:r>
            <a:r>
              <a:rPr lang="fr-FR" sz="1600" b="1"/>
              <a:t>objectifs </a:t>
            </a:r>
            <a:r>
              <a:rPr lang="fr-FR" sz="1600"/>
              <a:t>fixés en 2018</a:t>
            </a:r>
            <a:endParaRPr lang="fr-FR" sz="1600" b="1"/>
          </a:p>
        </p:txBody>
      </p:sp>
      <p:cxnSp>
        <p:nvCxnSpPr>
          <p:cNvPr id="24" name="Connecteur droit 23">
            <a:extLst>
              <a:ext uri="{FF2B5EF4-FFF2-40B4-BE49-F238E27FC236}">
                <a16:creationId xmlns:a16="http://schemas.microsoft.com/office/drawing/2014/main" id="{3B392331-5FEE-304F-7A37-46426BE8CF0A}"/>
              </a:ext>
            </a:extLst>
          </p:cNvPr>
          <p:cNvCxnSpPr>
            <a:cxnSpLocks/>
          </p:cNvCxnSpPr>
          <p:nvPr/>
        </p:nvCxnSpPr>
        <p:spPr>
          <a:xfrm>
            <a:off x="7200959" y="1798467"/>
            <a:ext cx="0" cy="3972332"/>
          </a:xfrm>
          <a:prstGeom prst="line">
            <a:avLst/>
          </a:prstGeom>
          <a:ln w="19050">
            <a:solidFill>
              <a:srgbClr val="DFA300"/>
            </a:solidFill>
            <a:prstDash val="sysDot"/>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1BD741B1-9A80-0417-A100-940D86151A67}"/>
              </a:ext>
            </a:extLst>
          </p:cNvPr>
          <p:cNvSpPr txBox="1"/>
          <p:nvPr/>
        </p:nvSpPr>
        <p:spPr>
          <a:xfrm>
            <a:off x="8037690" y="1980612"/>
            <a:ext cx="3107531" cy="338554"/>
          </a:xfrm>
          <a:prstGeom prst="rect">
            <a:avLst/>
          </a:prstGeom>
          <a:noFill/>
          <a:ln w="28575">
            <a:solidFill>
              <a:srgbClr val="DFA3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i="1"/>
              <a:t>BILAN</a:t>
            </a:r>
            <a:r>
              <a:rPr lang="fr-FR" sz="1600" i="1"/>
              <a:t> A MI-PARCOURS</a:t>
            </a:r>
          </a:p>
        </p:txBody>
      </p:sp>
      <p:pic>
        <p:nvPicPr>
          <p:cNvPr id="27" name="Graphique 26" descr="Raisins contour">
            <a:extLst>
              <a:ext uri="{FF2B5EF4-FFF2-40B4-BE49-F238E27FC236}">
                <a16:creationId xmlns:a16="http://schemas.microsoft.com/office/drawing/2014/main" id="{D7DDEE81-B409-79FA-2A6B-C2434BA9F9C6}"/>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10493406" y="4488148"/>
            <a:ext cx="204368" cy="204368"/>
          </a:xfrm>
          <a:prstGeom prst="rect">
            <a:avLst/>
          </a:prstGeom>
        </p:spPr>
      </p:pic>
      <p:pic>
        <p:nvPicPr>
          <p:cNvPr id="29" name="Graphique 28" descr="Recyclage contour">
            <a:extLst>
              <a:ext uri="{FF2B5EF4-FFF2-40B4-BE49-F238E27FC236}">
                <a16:creationId xmlns:a16="http://schemas.microsoft.com/office/drawing/2014/main" id="{733B6160-9E6F-E350-AFBB-90644F22934D}"/>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0326852" y="4124156"/>
            <a:ext cx="740566" cy="740566"/>
          </a:xfrm>
          <a:prstGeom prst="rect">
            <a:avLst/>
          </a:prstGeom>
        </p:spPr>
      </p:pic>
      <p:pic>
        <p:nvPicPr>
          <p:cNvPr id="31" name="Graphique 30" descr="Peau de banane contour">
            <a:extLst>
              <a:ext uri="{FF2B5EF4-FFF2-40B4-BE49-F238E27FC236}">
                <a16:creationId xmlns:a16="http://schemas.microsoft.com/office/drawing/2014/main" id="{3D64766E-B972-AAE3-98DC-1B94CB5A79E0}"/>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10571324" y="4263458"/>
            <a:ext cx="251622" cy="251622"/>
          </a:xfrm>
          <a:prstGeom prst="rect">
            <a:avLst/>
          </a:prstGeom>
        </p:spPr>
      </p:pic>
      <p:pic>
        <p:nvPicPr>
          <p:cNvPr id="33" name="Graphique 32" descr="Ordures contour">
            <a:extLst>
              <a:ext uri="{FF2B5EF4-FFF2-40B4-BE49-F238E27FC236}">
                <a16:creationId xmlns:a16="http://schemas.microsoft.com/office/drawing/2014/main" id="{F5BC362E-8DD6-2F03-46AF-1F788387868D}"/>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962115" y="4609006"/>
            <a:ext cx="472518" cy="472518"/>
          </a:xfrm>
          <a:prstGeom prst="rect">
            <a:avLst/>
          </a:prstGeom>
        </p:spPr>
      </p:pic>
      <p:sp>
        <p:nvSpPr>
          <p:cNvPr id="34" name="ZoneTexte 33">
            <a:extLst>
              <a:ext uri="{FF2B5EF4-FFF2-40B4-BE49-F238E27FC236}">
                <a16:creationId xmlns:a16="http://schemas.microsoft.com/office/drawing/2014/main" id="{D4C20B8D-94DB-4070-25FD-48B550944E1D}"/>
              </a:ext>
            </a:extLst>
          </p:cNvPr>
          <p:cNvSpPr txBox="1"/>
          <p:nvPr/>
        </p:nvSpPr>
        <p:spPr>
          <a:xfrm>
            <a:off x="7510805" y="4226263"/>
            <a:ext cx="2257153" cy="1292662"/>
          </a:xfrm>
          <a:prstGeom prst="rect">
            <a:avLst/>
          </a:prstGeom>
          <a:noFill/>
        </p:spPr>
        <p:txBody>
          <a:bodyPr wrap="square" rtlCol="0">
            <a:spAutoFit/>
          </a:bodyPr>
          <a:lstStyle/>
          <a:p>
            <a:pPr algn="ctr"/>
            <a:r>
              <a:rPr lang="fr-FR" sz="1400">
                <a:solidFill>
                  <a:srgbClr val="DFA300"/>
                </a:solidFill>
                <a:latin typeface="+mj-lt"/>
              </a:rPr>
              <a:t>1 000 sites de compostage installés </a:t>
            </a:r>
            <a:r>
              <a:rPr lang="fr-FR" sz="1200">
                <a:latin typeface="+mj-lt"/>
              </a:rPr>
              <a:t>en pied d’immeuble et dans les équipements publics.</a:t>
            </a:r>
          </a:p>
          <a:p>
            <a:pPr algn="ctr"/>
            <a:endParaRPr lang="fr-FR" sz="1400">
              <a:solidFill>
                <a:srgbClr val="DFA300"/>
              </a:solidFill>
            </a:endParaRPr>
          </a:p>
        </p:txBody>
      </p:sp>
      <p:pic>
        <p:nvPicPr>
          <p:cNvPr id="35" name="Graphique 6" descr="Aspiration avec un remplissage uni">
            <a:extLst>
              <a:ext uri="{FF2B5EF4-FFF2-40B4-BE49-F238E27FC236}">
                <a16:creationId xmlns:a16="http://schemas.microsoft.com/office/drawing/2014/main" id="{321CFB88-3E13-A365-2C47-E6281FE9524A}"/>
              </a:ext>
            </a:extLst>
          </p:cNvPr>
          <p:cNvPicPr>
            <a:picLocks noChangeAspect="1"/>
          </p:cNvPicPr>
          <p:nvPr/>
        </p:nvPicPr>
        <p:blipFill>
          <a:blip r:embed="rId25">
            <a:extLst>
              <a:ext uri="{96DAC541-7B7A-43D3-8B79-37D633B846F1}">
                <asvg:svgBlip xmlns:asvg="http://schemas.microsoft.com/office/drawing/2016/SVG/main" xmlns="" r:embed="rId26"/>
              </a:ext>
            </a:extLst>
          </a:blip>
          <a:stretch>
            <a:fillRect/>
          </a:stretch>
        </p:blipFill>
        <p:spPr>
          <a:xfrm>
            <a:off x="10671347" y="5313599"/>
            <a:ext cx="914400" cy="914400"/>
          </a:xfrm>
          <a:prstGeom prst="rect">
            <a:avLst/>
          </a:prstGeom>
        </p:spPr>
      </p:pic>
      <p:grpSp>
        <p:nvGrpSpPr>
          <p:cNvPr id="7" name="Groupe 6">
            <a:extLst>
              <a:ext uri="{FF2B5EF4-FFF2-40B4-BE49-F238E27FC236}">
                <a16:creationId xmlns:a16="http://schemas.microsoft.com/office/drawing/2014/main" id="{37B3E94B-2C68-0E14-7C66-DF9192D7B644}"/>
              </a:ext>
            </a:extLst>
          </p:cNvPr>
          <p:cNvGrpSpPr/>
          <p:nvPr/>
        </p:nvGrpSpPr>
        <p:grpSpPr>
          <a:xfrm>
            <a:off x="10961711" y="-54442"/>
            <a:ext cx="1230289" cy="824331"/>
            <a:chOff x="7124488" y="2678638"/>
            <a:chExt cx="1906125" cy="1216953"/>
          </a:xfrm>
          <a:noFill/>
        </p:grpSpPr>
        <p:grpSp>
          <p:nvGrpSpPr>
            <p:cNvPr id="9" name="Groupe 8">
              <a:extLst>
                <a:ext uri="{FF2B5EF4-FFF2-40B4-BE49-F238E27FC236}">
                  <a16:creationId xmlns:a16="http://schemas.microsoft.com/office/drawing/2014/main" id="{1F9A6E1C-BAF8-CC74-64D3-B0A94B660A68}"/>
                </a:ext>
              </a:extLst>
            </p:cNvPr>
            <p:cNvGrpSpPr/>
            <p:nvPr/>
          </p:nvGrpSpPr>
          <p:grpSpPr>
            <a:xfrm>
              <a:off x="7124488" y="2678638"/>
              <a:ext cx="1906125" cy="1216953"/>
              <a:chOff x="4992243" y="3209672"/>
              <a:chExt cx="1906125" cy="1216953"/>
            </a:xfrm>
            <a:grpFill/>
          </p:grpSpPr>
          <p:sp>
            <p:nvSpPr>
              <p:cNvPr id="11" name="Rectangle 10">
                <a:extLst>
                  <a:ext uri="{FF2B5EF4-FFF2-40B4-BE49-F238E27FC236}">
                    <a16:creationId xmlns:a16="http://schemas.microsoft.com/office/drawing/2014/main" id="{4E7E4274-C9B1-F761-C34C-BC063604AF80}"/>
                  </a:ext>
                </a:extLst>
              </p:cNvPr>
              <p:cNvSpPr/>
              <p:nvPr/>
            </p:nvSpPr>
            <p:spPr>
              <a:xfrm>
                <a:off x="5311622" y="3209672"/>
                <a:ext cx="1586746" cy="1216953"/>
              </a:xfrm>
              <a:prstGeom prst="rect">
                <a:avLst/>
              </a:prstGeom>
              <a:grpFill/>
              <a:ln w="12700" cap="flat" cmpd="sng" algn="ctr">
                <a:solidFill>
                  <a:schemeClr val="bg2">
                    <a:lumMod val="90000"/>
                  </a:schemeClr>
                </a:solidFill>
                <a:prstDash val="sysDot"/>
                <a:miter lim="800000"/>
              </a:ln>
              <a:effectLst/>
            </p:spPr>
            <p:txBody>
              <a:bodyPr rtlCol="0" anchor="ctr"/>
              <a:lstStyle/>
              <a:p>
                <a:pPr algn="r"/>
                <a:r>
                  <a:rPr lang="fr-FR" sz="900" b="1">
                    <a:latin typeface="+mj-lt"/>
                  </a:rPr>
                  <a:t> </a:t>
                </a:r>
                <a:r>
                  <a:rPr lang="fr-FR" sz="1000" b="1">
                    <a:latin typeface="+mj-lt"/>
                  </a:rPr>
                  <a:t>+ d’infos </a:t>
                </a:r>
              </a:p>
              <a:p>
                <a:pPr algn="r"/>
                <a:r>
                  <a:rPr lang="fr-FR" sz="900">
                    <a:latin typeface="+mj-lt"/>
                  </a:rPr>
                  <a:t>sur la fiche thématique dédiée </a:t>
                </a:r>
                <a:r>
                  <a:rPr lang="fr-FR" sz="900" b="1">
                    <a:latin typeface="+mj-lt"/>
                  </a:rPr>
                  <a:t>!</a:t>
                </a:r>
                <a:endParaRPr kumimoji="0" lang="fr-FR" sz="1102" b="0" i="0" u="none" strike="noStrike" kern="0" cap="none" spc="0" normalizeH="0" baseline="0" noProof="0">
                  <a:ln>
                    <a:noFill/>
                  </a:ln>
                  <a:effectLst/>
                  <a:uLnTx/>
                  <a:uFillTx/>
                  <a:latin typeface="Lato" panose="020F0502020204030203"/>
                  <a:ea typeface="+mn-ea"/>
                  <a:cs typeface="+mn-cs"/>
                </a:endParaRPr>
              </a:p>
            </p:txBody>
          </p:sp>
          <p:sp>
            <p:nvSpPr>
              <p:cNvPr id="12" name="Ellipse 11">
                <a:extLst>
                  <a:ext uri="{FF2B5EF4-FFF2-40B4-BE49-F238E27FC236}">
                    <a16:creationId xmlns:a16="http://schemas.microsoft.com/office/drawing/2014/main" id="{007BFBF6-BB64-2314-A8C7-D7D272CBE68E}"/>
                  </a:ext>
                </a:extLst>
              </p:cNvPr>
              <p:cNvSpPr/>
              <p:nvPr/>
            </p:nvSpPr>
            <p:spPr>
              <a:xfrm>
                <a:off x="4992243" y="3510074"/>
                <a:ext cx="638758" cy="638757"/>
              </a:xfrm>
              <a:prstGeom prst="ellipse">
                <a:avLst/>
              </a:prstGeom>
              <a:solidFill>
                <a:schemeClr val="bg1">
                  <a:lumMod val="95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0" name="Graphique 9" descr="Lumières allumées contour">
              <a:extLst>
                <a:ext uri="{FF2B5EF4-FFF2-40B4-BE49-F238E27FC236}">
                  <a16:creationId xmlns:a16="http://schemas.microsoft.com/office/drawing/2014/main" id="{285245B8-C9BA-D391-F82D-1400D376716B}"/>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7214507" y="3083115"/>
              <a:ext cx="458720" cy="458719"/>
            </a:xfrm>
            <a:prstGeom prst="rect">
              <a:avLst/>
            </a:prstGeom>
          </p:spPr>
        </p:pic>
      </p:grpSp>
    </p:spTree>
    <p:extLst>
      <p:ext uri="{BB962C8B-B14F-4D97-AF65-F5344CB8AC3E}">
        <p14:creationId xmlns:p14="http://schemas.microsoft.com/office/powerpoint/2010/main" val="4216388401"/>
      </p:ext>
    </p:extLst>
  </p:cSld>
  <p:clrMapOvr>
    <a:masterClrMapping/>
  </p:clrMapOvr>
  <p:extLst>
    <p:ext uri="{6950BFC3-D8DA-4A85-94F7-54DA5524770B}">
      <p188:commentRel xmlns:p188="http://schemas.microsoft.com/office/powerpoint/2018/8/main" xmlns="" r:id="rId29"/>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28</a:t>
            </a:fld>
            <a:endParaRPr lang="fr-FR"/>
          </a:p>
        </p:txBody>
      </p:sp>
      <p:sp>
        <p:nvSpPr>
          <p:cNvPr id="2" name="Rectangle : coins arrondis 1">
            <a:extLst>
              <a:ext uri="{FF2B5EF4-FFF2-40B4-BE49-F238E27FC236}">
                <a16:creationId xmlns:a16="http://schemas.microsoft.com/office/drawing/2014/main" id="{BE7395B1-C112-D1ED-2D3B-5A089DA5557E}"/>
              </a:ext>
            </a:extLst>
          </p:cNvPr>
          <p:cNvSpPr/>
          <p:nvPr/>
        </p:nvSpPr>
        <p:spPr>
          <a:xfrm>
            <a:off x="-769658" y="-107758"/>
            <a:ext cx="3220628" cy="72390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023A52D-C87E-7874-921C-3CCB699818CC}"/>
              </a:ext>
            </a:extLst>
          </p:cNvPr>
          <p:cNvSpPr txBox="1"/>
          <p:nvPr/>
        </p:nvSpPr>
        <p:spPr>
          <a:xfrm>
            <a:off x="790184" y="130507"/>
            <a:ext cx="1961168" cy="400110"/>
          </a:xfrm>
          <a:prstGeom prst="rect">
            <a:avLst/>
          </a:prstGeom>
          <a:noFill/>
        </p:spPr>
        <p:txBody>
          <a:bodyPr wrap="square" rtlCol="0">
            <a:spAutoFit/>
          </a:bodyPr>
          <a:lstStyle/>
          <a:p>
            <a:r>
              <a:rPr lang="fr-FR" sz="2000">
                <a:solidFill>
                  <a:srgbClr val="FFFFFF"/>
                </a:solidFill>
              </a:rPr>
              <a:t>DECHETS</a:t>
            </a:r>
          </a:p>
        </p:txBody>
      </p:sp>
      <p:pic>
        <p:nvPicPr>
          <p:cNvPr id="6" name="Graphique 5" descr="Ordures contour">
            <a:extLst>
              <a:ext uri="{FF2B5EF4-FFF2-40B4-BE49-F238E27FC236}">
                <a16:creationId xmlns:a16="http://schemas.microsoft.com/office/drawing/2014/main" id="{EAA13A43-C085-FAE0-C020-DE4BD56090A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9676" y="40289"/>
            <a:ext cx="500252" cy="500252"/>
          </a:xfrm>
          <a:prstGeom prst="rect">
            <a:avLst/>
          </a:prstGeom>
        </p:spPr>
      </p:pic>
      <p:sp>
        <p:nvSpPr>
          <p:cNvPr id="8" name="ZoneTexte 7">
            <a:extLst>
              <a:ext uri="{FF2B5EF4-FFF2-40B4-BE49-F238E27FC236}">
                <a16:creationId xmlns:a16="http://schemas.microsoft.com/office/drawing/2014/main" id="{C8648751-7645-4371-E549-6353B5BC788C}"/>
              </a:ext>
            </a:extLst>
          </p:cNvPr>
          <p:cNvSpPr txBox="1"/>
          <p:nvPr/>
        </p:nvSpPr>
        <p:spPr>
          <a:xfrm>
            <a:off x="790184" y="1306648"/>
            <a:ext cx="5364000" cy="3528000"/>
          </a:xfrm>
          <a:prstGeom prst="rect">
            <a:avLst/>
          </a:prstGeom>
          <a:noFill/>
          <a:ln w="38100">
            <a:solidFill>
              <a:srgbClr val="DFA300"/>
            </a:solidFill>
          </a:ln>
        </p:spPr>
        <p:txBody>
          <a:bodyPr wrap="square" rtlCol="0">
            <a:spAutoFit/>
          </a:bodyPr>
          <a:lstStyle/>
          <a:p>
            <a:endParaRPr lang="fr-FR"/>
          </a:p>
        </p:txBody>
      </p:sp>
      <p:sp>
        <p:nvSpPr>
          <p:cNvPr id="9" name="ZoneTexte 8">
            <a:extLst>
              <a:ext uri="{FF2B5EF4-FFF2-40B4-BE49-F238E27FC236}">
                <a16:creationId xmlns:a16="http://schemas.microsoft.com/office/drawing/2014/main" id="{92F2813A-550C-B30A-8168-0DE0268A9A59}"/>
              </a:ext>
            </a:extLst>
          </p:cNvPr>
          <p:cNvSpPr txBox="1"/>
          <p:nvPr/>
        </p:nvSpPr>
        <p:spPr>
          <a:xfrm>
            <a:off x="849885" y="1392173"/>
            <a:ext cx="5256000" cy="3416320"/>
          </a:xfrm>
          <a:prstGeom prst="rect">
            <a:avLst/>
          </a:prstGeom>
          <a:noFill/>
        </p:spPr>
        <p:txBody>
          <a:bodyPr wrap="square" rtlCol="0">
            <a:spAutoFit/>
          </a:bodyPr>
          <a:lstStyle/>
          <a:p>
            <a:r>
              <a:rPr lang="fr-FR" b="1">
                <a:solidFill>
                  <a:srgbClr val="DFA300"/>
                </a:solidFill>
                <a:sym typeface="Wingdings" panose="05000000000000000000" pitchFamily="2" charset="2"/>
              </a:rPr>
              <a:t> Comment mieux encourager les usagers et acteurs à s’inscrire dans la dynamique « territoires zéro déchet » ?  </a:t>
            </a:r>
          </a:p>
          <a:p>
            <a:endParaRPr lang="fr-FR" b="1">
              <a:solidFill>
                <a:srgbClr val="DFA300"/>
              </a:solidFill>
              <a:sym typeface="Wingdings" panose="05000000000000000000" pitchFamily="2" charset="2"/>
            </a:endParaRPr>
          </a:p>
          <a:p>
            <a:r>
              <a:rPr lang="fr-FR" b="1">
                <a:solidFill>
                  <a:srgbClr val="DFA300"/>
                </a:solidFill>
                <a:sym typeface="Wingdings" panose="05000000000000000000" pitchFamily="2" charset="2"/>
              </a:rPr>
              <a:t> Comment lutter localement contre l’obsolescence programmée en favorisant le réemploi et la réparation ? </a:t>
            </a:r>
          </a:p>
          <a:p>
            <a:endParaRPr lang="fr-FR" b="1">
              <a:solidFill>
                <a:srgbClr val="DFA300"/>
              </a:solidFill>
              <a:sym typeface="Wingdings" panose="05000000000000000000" pitchFamily="2" charset="2"/>
            </a:endParaRPr>
          </a:p>
          <a:p>
            <a:r>
              <a:rPr lang="fr-FR" b="1">
                <a:solidFill>
                  <a:srgbClr val="DFA300"/>
                </a:solidFill>
                <a:sym typeface="Wingdings" panose="05000000000000000000" pitchFamily="2" charset="2"/>
              </a:rPr>
              <a:t> Quelles nouvelles mesures pourraient être mises en place pour inciter les usagers les plus éloignés de ces questions au tri des déchets  ? </a:t>
            </a:r>
          </a:p>
        </p:txBody>
      </p:sp>
      <p:sp>
        <p:nvSpPr>
          <p:cNvPr id="11" name="Rectangle : coins arrondis 10">
            <a:extLst>
              <a:ext uri="{FF2B5EF4-FFF2-40B4-BE49-F238E27FC236}">
                <a16:creationId xmlns:a16="http://schemas.microsoft.com/office/drawing/2014/main" id="{71AEF625-E4D8-A44C-F0DE-2041992B622E}"/>
              </a:ext>
            </a:extLst>
          </p:cNvPr>
          <p:cNvSpPr/>
          <p:nvPr/>
        </p:nvSpPr>
        <p:spPr>
          <a:xfrm>
            <a:off x="2279683" y="871840"/>
            <a:ext cx="4245429" cy="43513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a:p>
            <a:pPr algn="ctr"/>
            <a:r>
              <a:rPr lang="fr-FR">
                <a:solidFill>
                  <a:srgbClr val="FFFFFF"/>
                </a:solidFill>
              </a:rPr>
              <a:t>Animer le débat en 3 questions</a:t>
            </a:r>
          </a:p>
          <a:p>
            <a:pPr algn="ctr"/>
            <a:endParaRPr lang="fr-FR"/>
          </a:p>
        </p:txBody>
      </p:sp>
      <p:grpSp>
        <p:nvGrpSpPr>
          <p:cNvPr id="14" name="Groupe 13">
            <a:extLst>
              <a:ext uri="{FF2B5EF4-FFF2-40B4-BE49-F238E27FC236}">
                <a16:creationId xmlns:a16="http://schemas.microsoft.com/office/drawing/2014/main" id="{A56D5C6E-6361-9715-780C-600A8E99A0DA}"/>
              </a:ext>
            </a:extLst>
          </p:cNvPr>
          <p:cNvGrpSpPr/>
          <p:nvPr/>
        </p:nvGrpSpPr>
        <p:grpSpPr>
          <a:xfrm>
            <a:off x="7908038" y="774541"/>
            <a:ext cx="3353870" cy="2080881"/>
            <a:chOff x="5800762" y="3460458"/>
            <a:chExt cx="3353870" cy="2080881"/>
          </a:xfrm>
        </p:grpSpPr>
        <p:sp>
          <p:nvSpPr>
            <p:cNvPr id="15" name="Rectangle 14">
              <a:extLst>
                <a:ext uri="{FF2B5EF4-FFF2-40B4-BE49-F238E27FC236}">
                  <a16:creationId xmlns:a16="http://schemas.microsoft.com/office/drawing/2014/main" id="{AB385B07-7DF3-2D83-067A-CAF08AA3C545}"/>
                </a:ext>
              </a:extLst>
            </p:cNvPr>
            <p:cNvSpPr/>
            <p:nvPr/>
          </p:nvSpPr>
          <p:spPr>
            <a:xfrm>
              <a:off x="5986955" y="3786329"/>
              <a:ext cx="3167677" cy="1755010"/>
            </a:xfrm>
            <a:prstGeom prst="rect">
              <a:avLst/>
            </a:prstGeom>
            <a:solidFill>
              <a:srgbClr val="DFA300"/>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marL="12700" marR="5080">
                <a:lnSpc>
                  <a:spcPct val="153300"/>
                </a:lnSpc>
                <a:spcBef>
                  <a:spcPts val="100"/>
                </a:spcBef>
                <a:tabLst>
                  <a:tab pos="297815" algn="l"/>
                  <a:tab pos="298450" algn="l"/>
                </a:tabLst>
              </a:pPr>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1" i="1">
                  <a:solidFill>
                    <a:schemeClr val="bg1"/>
                  </a:solidFill>
                  <a:latin typeface="+mj-lt"/>
                </a:rPr>
                <a:t>Pour rappel, les questions sont pensées sous le prisme des trois axes guidant la réflexion de la révision du Plan Climat :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VITE : « Accélération de l’action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LOCAL : « Territorialisation »</a:t>
              </a:r>
            </a:p>
            <a:p>
              <a:r>
                <a:rPr lang="fr-FR" sz="800">
                  <a:solidFill>
                    <a:schemeClr val="bg1"/>
                  </a:solidFill>
                  <a:latin typeface="+mj-lt"/>
                </a:rPr>
                <a:t>	</a:t>
              </a:r>
            </a:p>
            <a:p>
              <a:pPr marL="285750" indent="-285750">
                <a:buFont typeface="Arial" panose="020B0604020202020204" pitchFamily="34" charset="0"/>
                <a:buChar char="•"/>
              </a:pPr>
              <a:r>
                <a:rPr lang="fr-FR" sz="900" b="1" i="1">
                  <a:solidFill>
                    <a:schemeClr val="bg1"/>
                  </a:solidFill>
                  <a:latin typeface="+mj-lt"/>
                </a:rPr>
                <a:t>PLUS JUSTE : « Renforcement du volet social » </a:t>
              </a:r>
            </a:p>
            <a:p>
              <a:r>
                <a:rPr lang="fr-FR" sz="800">
                  <a:solidFill>
                    <a:schemeClr val="bg1"/>
                  </a:solidFill>
                  <a:latin typeface="+mj-lt"/>
                </a:rPr>
                <a:t>	.</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6" name="Ellipse 15">
              <a:extLst>
                <a:ext uri="{FF2B5EF4-FFF2-40B4-BE49-F238E27FC236}">
                  <a16:creationId xmlns:a16="http://schemas.microsoft.com/office/drawing/2014/main" id="{050F7875-CA70-CD36-36BD-E5F043CCF4E3}"/>
                </a:ext>
              </a:extLst>
            </p:cNvPr>
            <p:cNvSpPr/>
            <p:nvPr/>
          </p:nvSpPr>
          <p:spPr>
            <a:xfrm>
              <a:off x="5800762" y="3460458"/>
              <a:ext cx="638758" cy="638758"/>
            </a:xfrm>
            <a:prstGeom prst="ellipse">
              <a:avLst/>
            </a:prstGeom>
            <a:solidFill>
              <a:schemeClr val="accent2">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7" name="Graphique 16" descr="Informations contour">
              <a:extLst>
                <a:ext uri="{FF2B5EF4-FFF2-40B4-BE49-F238E27FC236}">
                  <a16:creationId xmlns:a16="http://schemas.microsoft.com/office/drawing/2014/main" id="{DCECA2CC-F070-D5D2-2012-F5CD1769799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25731" y="3480912"/>
              <a:ext cx="588819" cy="588819"/>
            </a:xfrm>
            <a:prstGeom prst="rect">
              <a:avLst/>
            </a:prstGeom>
          </p:spPr>
        </p:pic>
      </p:grpSp>
    </p:spTree>
    <p:extLst>
      <p:ext uri="{BB962C8B-B14F-4D97-AF65-F5344CB8AC3E}">
        <p14:creationId xmlns:p14="http://schemas.microsoft.com/office/powerpoint/2010/main" val="1190521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29</a:t>
            </a:fld>
            <a:endParaRPr lang="fr-FR"/>
          </a:p>
        </p:txBody>
      </p:sp>
      <p:sp>
        <p:nvSpPr>
          <p:cNvPr id="2" name="Rectangle : coins arrondis 1">
            <a:extLst>
              <a:ext uri="{FF2B5EF4-FFF2-40B4-BE49-F238E27FC236}">
                <a16:creationId xmlns:a16="http://schemas.microsoft.com/office/drawing/2014/main" id="{BE7395B1-C112-D1ED-2D3B-5A089DA5557E}"/>
              </a:ext>
            </a:extLst>
          </p:cNvPr>
          <p:cNvSpPr/>
          <p:nvPr/>
        </p:nvSpPr>
        <p:spPr>
          <a:xfrm>
            <a:off x="-769658" y="-107758"/>
            <a:ext cx="3220628" cy="72390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023A52D-C87E-7874-921C-3CCB699818CC}"/>
              </a:ext>
            </a:extLst>
          </p:cNvPr>
          <p:cNvSpPr txBox="1"/>
          <p:nvPr/>
        </p:nvSpPr>
        <p:spPr>
          <a:xfrm>
            <a:off x="790184" y="130507"/>
            <a:ext cx="1961168" cy="400110"/>
          </a:xfrm>
          <a:prstGeom prst="rect">
            <a:avLst/>
          </a:prstGeom>
          <a:noFill/>
        </p:spPr>
        <p:txBody>
          <a:bodyPr wrap="square" rtlCol="0">
            <a:spAutoFit/>
          </a:bodyPr>
          <a:lstStyle/>
          <a:p>
            <a:r>
              <a:rPr lang="fr-FR" sz="2000">
                <a:solidFill>
                  <a:srgbClr val="FFFFFF"/>
                </a:solidFill>
              </a:rPr>
              <a:t>DECHETS</a:t>
            </a:r>
          </a:p>
        </p:txBody>
      </p:sp>
      <p:pic>
        <p:nvPicPr>
          <p:cNvPr id="6" name="Graphique 5" descr="Ordures contour">
            <a:extLst>
              <a:ext uri="{FF2B5EF4-FFF2-40B4-BE49-F238E27FC236}">
                <a16:creationId xmlns:a16="http://schemas.microsoft.com/office/drawing/2014/main" id="{EAA13A43-C085-FAE0-C020-DE4BD56090A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9676" y="40289"/>
            <a:ext cx="500252" cy="500252"/>
          </a:xfrm>
          <a:prstGeom prst="rect">
            <a:avLst/>
          </a:prstGeom>
        </p:spPr>
      </p:pic>
      <p:sp>
        <p:nvSpPr>
          <p:cNvPr id="7" name="ZoneTexte 6">
            <a:extLst>
              <a:ext uri="{FF2B5EF4-FFF2-40B4-BE49-F238E27FC236}">
                <a16:creationId xmlns:a16="http://schemas.microsoft.com/office/drawing/2014/main" id="{D8B983D8-FCFB-7862-0AD1-9BE78CFC262F}"/>
              </a:ext>
            </a:extLst>
          </p:cNvPr>
          <p:cNvSpPr txBox="1"/>
          <p:nvPr/>
        </p:nvSpPr>
        <p:spPr>
          <a:xfrm>
            <a:off x="1462604" y="787711"/>
            <a:ext cx="4282068" cy="369332"/>
          </a:xfrm>
          <a:prstGeom prst="rect">
            <a:avLst/>
          </a:prstGeom>
          <a:noFill/>
          <a:ln>
            <a:noFill/>
          </a:ln>
        </p:spPr>
        <p:txBody>
          <a:bodyPr wrap="square" rtlCol="0">
            <a:spAutoFit/>
          </a:bodyPr>
          <a:lstStyle/>
          <a:p>
            <a:r>
              <a:rPr lang="fr-FR" i="1">
                <a:solidFill>
                  <a:srgbClr val="DFA300"/>
                </a:solidFill>
              </a:rPr>
              <a:t>Quelques initiatives parlantes</a:t>
            </a:r>
          </a:p>
        </p:txBody>
      </p:sp>
      <p:pic>
        <p:nvPicPr>
          <p:cNvPr id="10" name="Graphique 9" descr="Bonne idée contour">
            <a:extLst>
              <a:ext uri="{FF2B5EF4-FFF2-40B4-BE49-F238E27FC236}">
                <a16:creationId xmlns:a16="http://schemas.microsoft.com/office/drawing/2014/main" id="{A0FF5BB6-EE24-EDA5-CAB4-ACF4EB2FA11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382171" y="520564"/>
            <a:ext cx="713829" cy="713829"/>
          </a:xfrm>
          <a:prstGeom prst="rect">
            <a:avLst/>
          </a:prstGeom>
        </p:spPr>
      </p:pic>
      <p:cxnSp>
        <p:nvCxnSpPr>
          <p:cNvPr id="17" name="Connecteur droit 16">
            <a:extLst>
              <a:ext uri="{FF2B5EF4-FFF2-40B4-BE49-F238E27FC236}">
                <a16:creationId xmlns:a16="http://schemas.microsoft.com/office/drawing/2014/main" id="{B00761ED-3709-94AD-5667-2CA0766534A3}"/>
              </a:ext>
            </a:extLst>
          </p:cNvPr>
          <p:cNvCxnSpPr>
            <a:cxnSpLocks/>
          </p:cNvCxnSpPr>
          <p:nvPr/>
        </p:nvCxnSpPr>
        <p:spPr>
          <a:xfrm flipV="1">
            <a:off x="1563403" y="1157043"/>
            <a:ext cx="4175682" cy="12885"/>
          </a:xfrm>
          <a:prstGeom prst="line">
            <a:avLst/>
          </a:prstGeom>
          <a:ln w="19050">
            <a:solidFill>
              <a:srgbClr val="DFA300"/>
            </a:solidFill>
          </a:ln>
        </p:spPr>
        <p:style>
          <a:lnRef idx="1">
            <a:schemeClr val="accent1"/>
          </a:lnRef>
          <a:fillRef idx="0">
            <a:schemeClr val="accent1"/>
          </a:fillRef>
          <a:effectRef idx="0">
            <a:schemeClr val="accent1"/>
          </a:effectRef>
          <a:fontRef idx="minor">
            <a:schemeClr val="tx1"/>
          </a:fontRef>
        </p:style>
      </p:cxnSp>
      <p:pic>
        <p:nvPicPr>
          <p:cNvPr id="19" name="Image 18" descr="Une image contenant carte&#10;&#10;Description générée automatiquement">
            <a:extLst>
              <a:ext uri="{FF2B5EF4-FFF2-40B4-BE49-F238E27FC236}">
                <a16:creationId xmlns:a16="http://schemas.microsoft.com/office/drawing/2014/main" id="{DC2ED181-49BB-EF65-B45F-E197F0ADE20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3576" y="3429000"/>
            <a:ext cx="3336887" cy="2049305"/>
          </a:xfrm>
          <a:prstGeom prst="rect">
            <a:avLst/>
          </a:prstGeom>
        </p:spPr>
      </p:pic>
      <p:pic>
        <p:nvPicPr>
          <p:cNvPr id="21" name="Image 20" descr="Une image contenant bateau&#10;&#10;Description générée automatiquement">
            <a:extLst>
              <a:ext uri="{FF2B5EF4-FFF2-40B4-BE49-F238E27FC236}">
                <a16:creationId xmlns:a16="http://schemas.microsoft.com/office/drawing/2014/main" id="{4BD992F1-1AA2-A4CB-1F05-36A53F82DA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62580" y="506211"/>
            <a:ext cx="3590545" cy="1795273"/>
          </a:xfrm>
          <a:prstGeom prst="rect">
            <a:avLst/>
          </a:prstGeom>
        </p:spPr>
      </p:pic>
      <p:pic>
        <p:nvPicPr>
          <p:cNvPr id="25" name="Graphique 24" descr="Recyclage avec un remplissage uni">
            <a:extLst>
              <a:ext uri="{FF2B5EF4-FFF2-40B4-BE49-F238E27FC236}">
                <a16:creationId xmlns:a16="http://schemas.microsoft.com/office/drawing/2014/main" id="{394CB64E-A766-68C8-F864-BE2E61A822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117671" y="2373926"/>
            <a:ext cx="2313574" cy="2313574"/>
          </a:xfrm>
          <a:prstGeom prst="rect">
            <a:avLst/>
          </a:prstGeom>
        </p:spPr>
      </p:pic>
      <p:pic>
        <p:nvPicPr>
          <p:cNvPr id="23" name="Image 22">
            <a:extLst>
              <a:ext uri="{FF2B5EF4-FFF2-40B4-BE49-F238E27FC236}">
                <a16:creationId xmlns:a16="http://schemas.microsoft.com/office/drawing/2014/main" id="{00674C30-BAA5-CAE5-93F8-F0FBE505D7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2980" y="1403848"/>
            <a:ext cx="1938222" cy="1292148"/>
          </a:xfrm>
          <a:prstGeom prst="rect">
            <a:avLst/>
          </a:prstGeom>
        </p:spPr>
      </p:pic>
      <p:sp>
        <p:nvSpPr>
          <p:cNvPr id="28" name="Rectangle : coins arrondis 27">
            <a:extLst>
              <a:ext uri="{FF2B5EF4-FFF2-40B4-BE49-F238E27FC236}">
                <a16:creationId xmlns:a16="http://schemas.microsoft.com/office/drawing/2014/main" id="{E1D08827-E067-DA3D-0591-5F5314BBCB62}"/>
              </a:ext>
            </a:extLst>
          </p:cNvPr>
          <p:cNvSpPr/>
          <p:nvPr/>
        </p:nvSpPr>
        <p:spPr>
          <a:xfrm>
            <a:off x="2632020" y="1578601"/>
            <a:ext cx="2948811" cy="1117395"/>
          </a:xfrm>
          <a:prstGeom prst="roundRect">
            <a:avLst/>
          </a:prstGeom>
          <a:solidFill>
            <a:schemeClr val="bg1">
              <a:lumMod val="9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rgbClr val="071F32"/>
                </a:solidFill>
                <a:latin typeface="+mj-lt"/>
              </a:rPr>
              <a:t>Le quartier des Deux Rives</a:t>
            </a:r>
            <a:r>
              <a:rPr lang="fr-FR" sz="1200" b="1">
                <a:solidFill>
                  <a:srgbClr val="071F32"/>
                </a:solidFill>
                <a:latin typeface="+mj-lt"/>
              </a:rPr>
              <a:t>, premier quartier d’affaires circulaire</a:t>
            </a:r>
            <a:r>
              <a:rPr lang="fr-FR" sz="1200">
                <a:solidFill>
                  <a:srgbClr val="071F32"/>
                </a:solidFill>
                <a:latin typeface="+mj-lt"/>
              </a:rPr>
              <a:t>, réunissant acteurs publics, organisations privées et associations.</a:t>
            </a:r>
          </a:p>
        </p:txBody>
      </p:sp>
      <p:sp>
        <p:nvSpPr>
          <p:cNvPr id="29" name="Rectangle : coins arrondis 28">
            <a:extLst>
              <a:ext uri="{FF2B5EF4-FFF2-40B4-BE49-F238E27FC236}">
                <a16:creationId xmlns:a16="http://schemas.microsoft.com/office/drawing/2014/main" id="{0AD1BA54-3309-B969-9EA8-5D6194084F0A}"/>
              </a:ext>
            </a:extLst>
          </p:cNvPr>
          <p:cNvSpPr/>
          <p:nvPr/>
        </p:nvSpPr>
        <p:spPr>
          <a:xfrm>
            <a:off x="4533481" y="4809754"/>
            <a:ext cx="3811319" cy="1117395"/>
          </a:xfrm>
          <a:prstGeom prst="roundRect">
            <a:avLst/>
          </a:prstGeom>
          <a:solidFill>
            <a:schemeClr val="bg1"/>
          </a:solidFill>
          <a:ln w="285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rgbClr val="071F32"/>
                </a:solidFill>
                <a:latin typeface="+mj-lt"/>
              </a:rPr>
              <a:t>14 territoires </a:t>
            </a:r>
            <a:r>
              <a:rPr lang="fr-FR" sz="1200" b="1">
                <a:solidFill>
                  <a:srgbClr val="071F32"/>
                </a:solidFill>
                <a:latin typeface="+mj-lt"/>
              </a:rPr>
              <a:t>« Zéro déchet » </a:t>
            </a:r>
            <a:r>
              <a:rPr lang="fr-FR" sz="1200">
                <a:solidFill>
                  <a:srgbClr val="071F32"/>
                </a:solidFill>
                <a:latin typeface="+mj-lt"/>
              </a:rPr>
              <a:t>animés par des associations sur un périmètre défini par les Mairies d’arrondissement pour créer une dynamique locale autour de la réduction des déchets et du réemploi.</a:t>
            </a:r>
          </a:p>
        </p:txBody>
      </p:sp>
      <p:sp>
        <p:nvSpPr>
          <p:cNvPr id="30" name="ZoneTexte 29">
            <a:extLst>
              <a:ext uri="{FF2B5EF4-FFF2-40B4-BE49-F238E27FC236}">
                <a16:creationId xmlns:a16="http://schemas.microsoft.com/office/drawing/2014/main" id="{747C3A40-C2DD-8407-225C-6BEF3695FF30}"/>
              </a:ext>
            </a:extLst>
          </p:cNvPr>
          <p:cNvSpPr txBox="1"/>
          <p:nvPr/>
        </p:nvSpPr>
        <p:spPr>
          <a:xfrm>
            <a:off x="840656" y="5478305"/>
            <a:ext cx="2657146" cy="246221"/>
          </a:xfrm>
          <a:prstGeom prst="rect">
            <a:avLst/>
          </a:prstGeom>
          <a:noFill/>
        </p:spPr>
        <p:txBody>
          <a:bodyPr wrap="square" rtlCol="0">
            <a:spAutoFit/>
          </a:bodyPr>
          <a:lstStyle/>
          <a:p>
            <a:r>
              <a:rPr lang="fr-FR" sz="1000" i="1">
                <a:solidFill>
                  <a:srgbClr val="DFA300"/>
                </a:solidFill>
              </a:rPr>
              <a:t>Exemple du 20</a:t>
            </a:r>
            <a:r>
              <a:rPr lang="fr-FR" sz="1000" i="1" baseline="30000">
                <a:solidFill>
                  <a:srgbClr val="DFA300"/>
                </a:solidFill>
              </a:rPr>
              <a:t>ème</a:t>
            </a:r>
            <a:r>
              <a:rPr lang="fr-FR" sz="1000" i="1">
                <a:solidFill>
                  <a:srgbClr val="DFA300"/>
                </a:solidFill>
              </a:rPr>
              <a:t> arrondissement</a:t>
            </a:r>
          </a:p>
        </p:txBody>
      </p:sp>
      <p:sp>
        <p:nvSpPr>
          <p:cNvPr id="31" name="Rectangle : coins arrondis 30">
            <a:extLst>
              <a:ext uri="{FF2B5EF4-FFF2-40B4-BE49-F238E27FC236}">
                <a16:creationId xmlns:a16="http://schemas.microsoft.com/office/drawing/2014/main" id="{4BEAF669-6929-3FE1-C633-E2A1C4838189}"/>
              </a:ext>
            </a:extLst>
          </p:cNvPr>
          <p:cNvSpPr/>
          <p:nvPr/>
        </p:nvSpPr>
        <p:spPr>
          <a:xfrm>
            <a:off x="8510677" y="2487128"/>
            <a:ext cx="2406889" cy="1376033"/>
          </a:xfrm>
          <a:prstGeom prst="roundRect">
            <a:avLst/>
          </a:prstGeom>
          <a:solidFill>
            <a:srgbClr val="DFA300"/>
          </a:solidFill>
          <a:ln w="285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latin typeface="+mj-lt"/>
              </a:rPr>
              <a:t>Opération </a:t>
            </a:r>
            <a:r>
              <a:rPr lang="fr-FR" sz="1200" b="1">
                <a:latin typeface="+mj-lt"/>
              </a:rPr>
              <a:t>« Tri en Seine » </a:t>
            </a:r>
            <a:r>
              <a:rPr lang="fr-FR" sz="1200">
                <a:latin typeface="+mj-lt"/>
              </a:rPr>
              <a:t>: une déchèterie fluviale  destinée à favoriser la collecte des déchets des entreprises et des particuliers.</a:t>
            </a:r>
          </a:p>
        </p:txBody>
      </p:sp>
    </p:spTree>
    <p:extLst>
      <p:ext uri="{BB962C8B-B14F-4D97-AF65-F5344CB8AC3E}">
        <p14:creationId xmlns:p14="http://schemas.microsoft.com/office/powerpoint/2010/main" val="167172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CE51113-272F-2626-1DA5-FD3CA8B00FC3}"/>
              </a:ext>
            </a:extLst>
          </p:cNvPr>
          <p:cNvSpPr txBox="1"/>
          <p:nvPr/>
        </p:nvSpPr>
        <p:spPr>
          <a:xfrm>
            <a:off x="681645" y="2044933"/>
            <a:ext cx="10823170" cy="4176000"/>
          </a:xfrm>
          <a:prstGeom prst="rect">
            <a:avLst/>
          </a:prstGeom>
          <a:solidFill>
            <a:srgbClr val="52AE32"/>
          </a:solidFill>
        </p:spPr>
        <p:txBody>
          <a:bodyPr wrap="square" rtlCol="0">
            <a:spAutoFit/>
          </a:bodyPr>
          <a:lstStyle/>
          <a:p>
            <a:endParaRPr lang="fr-FR"/>
          </a:p>
        </p:txBody>
      </p:sp>
      <p:sp>
        <p:nvSpPr>
          <p:cNvPr id="4" name="Espace réservé du pied de page 3">
            <a:extLst>
              <a:ext uri="{FF2B5EF4-FFF2-40B4-BE49-F238E27FC236}">
                <a16:creationId xmlns:a16="http://schemas.microsoft.com/office/drawing/2014/main" id="{31BC9C40-2E10-F296-A313-B25EF56D4F78}"/>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numéro de diapositive 4">
            <a:extLst>
              <a:ext uri="{FF2B5EF4-FFF2-40B4-BE49-F238E27FC236}">
                <a16:creationId xmlns:a16="http://schemas.microsoft.com/office/drawing/2014/main" id="{4E8E906B-B079-CAEC-9BC0-DACE965FD76F}"/>
              </a:ext>
            </a:extLst>
          </p:cNvPr>
          <p:cNvSpPr>
            <a:spLocks noGrp="1"/>
          </p:cNvSpPr>
          <p:nvPr>
            <p:ph type="sldNum" sz="quarter" idx="12"/>
          </p:nvPr>
        </p:nvSpPr>
        <p:spPr/>
        <p:txBody>
          <a:bodyPr/>
          <a:lstStyle/>
          <a:p>
            <a:fld id="{975A587B-5814-4D9B-9598-FE9CB954CB01}" type="slidenum">
              <a:rPr lang="fr-FR" smtClean="0"/>
              <a:t>3</a:t>
            </a:fld>
            <a:endParaRPr lang="fr-FR"/>
          </a:p>
        </p:txBody>
      </p:sp>
      <p:sp>
        <p:nvSpPr>
          <p:cNvPr id="2" name="Titre 1">
            <a:extLst>
              <a:ext uri="{FF2B5EF4-FFF2-40B4-BE49-F238E27FC236}">
                <a16:creationId xmlns:a16="http://schemas.microsoft.com/office/drawing/2014/main" id="{0D1D9631-8F23-E54A-2E11-E8D1DCD782FB}"/>
              </a:ext>
            </a:extLst>
          </p:cNvPr>
          <p:cNvSpPr>
            <a:spLocks noGrp="1"/>
          </p:cNvSpPr>
          <p:nvPr>
            <p:ph type="ctrTitle"/>
          </p:nvPr>
        </p:nvSpPr>
        <p:spPr/>
        <p:txBody>
          <a:bodyPr/>
          <a:lstStyle/>
          <a:p>
            <a:r>
              <a:rPr lang="fr-FR" sz="4400" dirty="0" smtClean="0"/>
              <a:t>01</a:t>
            </a:r>
            <a:r>
              <a:rPr lang="fr-FR" dirty="0" smtClean="0"/>
              <a:t> </a:t>
            </a:r>
            <a:r>
              <a:rPr lang="fr-FR" dirty="0"/>
              <a:t>	Les fondamentaux du Plan Climat</a:t>
            </a:r>
            <a:br>
              <a:rPr lang="fr-FR" dirty="0"/>
            </a:br>
            <a:r>
              <a:rPr lang="fr-FR" dirty="0"/>
              <a:t/>
            </a:r>
            <a:br>
              <a:rPr lang="fr-FR" dirty="0"/>
            </a:br>
            <a:endParaRPr lang="fr-FR" dirty="0"/>
          </a:p>
        </p:txBody>
      </p:sp>
    </p:spTree>
    <p:extLst>
      <p:ext uri="{BB962C8B-B14F-4D97-AF65-F5344CB8AC3E}">
        <p14:creationId xmlns:p14="http://schemas.microsoft.com/office/powerpoint/2010/main" val="4114765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30</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a:xfrm>
            <a:off x="3659575" y="169418"/>
            <a:ext cx="10800000" cy="468000"/>
          </a:xfrm>
        </p:spPr>
        <p:txBody>
          <a:bodyPr/>
          <a:lstStyle/>
          <a:p>
            <a:r>
              <a:rPr lang="fr-FR" sz="2000" b="0"/>
              <a:t> </a:t>
            </a:r>
            <a:r>
              <a:rPr lang="fr-FR" sz="1600" b="0" i="1"/>
              <a:t>Préparer Paris aux effets du changement climatique</a:t>
            </a:r>
            <a:endParaRPr lang="fr-FR" sz="1600" b="0"/>
          </a:p>
        </p:txBody>
      </p:sp>
      <p:sp>
        <p:nvSpPr>
          <p:cNvPr id="8" name="Espace réservé du texte 7">
            <a:extLst>
              <a:ext uri="{FF2B5EF4-FFF2-40B4-BE49-F238E27FC236}">
                <a16:creationId xmlns:a16="http://schemas.microsoft.com/office/drawing/2014/main" id="{75F80D6D-CC1A-E3AF-617B-B0B6D19FCA20}"/>
              </a:ext>
            </a:extLst>
          </p:cNvPr>
          <p:cNvSpPr>
            <a:spLocks noGrp="1"/>
          </p:cNvSpPr>
          <p:nvPr>
            <p:ph type="body" sz="quarter" idx="13"/>
            <p:custDataLst>
              <p:tags r:id="rId4"/>
            </p:custDataLst>
          </p:nvPr>
        </p:nvSpPr>
        <p:spPr>
          <a:xfrm>
            <a:off x="599746" y="1980612"/>
            <a:ext cx="6120000" cy="4254296"/>
          </a:xfrm>
        </p:spPr>
        <p:txBody>
          <a:bodyPr/>
          <a:lstStyle/>
          <a:p>
            <a:pPr marL="12700" marR="5080" algn="just">
              <a:lnSpc>
                <a:spcPct val="100000"/>
              </a:lnSpc>
              <a:spcBef>
                <a:spcPts val="100"/>
              </a:spcBef>
              <a:tabLst>
                <a:tab pos="297815" algn="l"/>
                <a:tab pos="298450" algn="l"/>
              </a:tabLst>
            </a:pPr>
            <a:r>
              <a:rPr lang="fr-FR" sz="1200">
                <a:latin typeface="+mj-lt"/>
              </a:rPr>
              <a:t>Paris est dense, minérale et </a:t>
            </a:r>
            <a:r>
              <a:rPr lang="fr-FR" sz="1200" b="1">
                <a:latin typeface="+mj-lt"/>
              </a:rPr>
              <a:t>donc très sensible au phénomène d’îlots de chaleur urbain (ICU) </a:t>
            </a:r>
            <a:r>
              <a:rPr lang="fr-FR" sz="1200">
                <a:latin typeface="+mj-lt"/>
              </a:rPr>
              <a:t>et vulnérable aux phénomènes caniculaires. Les derniers rapports du GIEC annoncent une multiplication des vagues de chaleur, des sécheresses et du risque inondation dès l’horizon 2030, ces effets commencent d’ores et déjà à se faire sentir et impactent tout particulièrement les plus fragiles. La place de l’eau et de la biodiversité en ville sont intimement liés à la question de la fraicheur en ville et doivent également être repensés.</a:t>
            </a:r>
            <a:endParaRPr lang="fr-FR" sz="1400">
              <a:latin typeface="+mj-lt"/>
            </a:endParaRPr>
          </a:p>
        </p:txBody>
      </p:sp>
      <p:sp>
        <p:nvSpPr>
          <p:cNvPr id="21" name="Sous-titre 2">
            <a:extLst>
              <a:ext uri="{FF2B5EF4-FFF2-40B4-BE49-F238E27FC236}">
                <a16:creationId xmlns:a16="http://schemas.microsoft.com/office/drawing/2014/main" id="{C3B9188A-79F8-A92C-6EF6-3BE97DB09B27}"/>
              </a:ext>
            </a:extLst>
          </p:cNvPr>
          <p:cNvSpPr txBox="1">
            <a:spLocks/>
          </p:cNvSpPr>
          <p:nvPr>
            <p:custDataLst>
              <p:tags r:id="rId5"/>
            </p:custDataLst>
          </p:nvPr>
        </p:nvSpPr>
        <p:spPr>
          <a:xfrm>
            <a:off x="599575" y="845253"/>
            <a:ext cx="11011352" cy="720000"/>
          </a:xfrm>
          <a:prstGeom prst="rect">
            <a:avLst/>
          </a:prstGeom>
        </p:spPr>
        <p:txBody>
          <a:bodyPr vert="horz" lIns="91440" tIns="45720" rIns="91440" bIns="45720" rtlCol="0" anchor="b">
            <a:noAutofit/>
          </a:bodyPr>
          <a:lstStyle>
            <a:lvl1pPr marL="0" indent="0" algn="l" defTabSz="914400" rtl="0" eaLnBrk="1" latinLnBrk="0" hangingPunct="1">
              <a:lnSpc>
                <a:spcPct val="130000"/>
              </a:lnSpc>
              <a:spcBef>
                <a:spcPts val="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130000"/>
              </a:lnSpc>
              <a:spcBef>
                <a:spcPts val="2400"/>
              </a:spcBef>
              <a:buClr>
                <a:schemeClr val="tx1"/>
              </a:buClr>
              <a:buFont typeface="+mj-lt"/>
              <a:buNone/>
              <a:defRPr sz="2000" b="1" kern="1200">
                <a:solidFill>
                  <a:schemeClr val="tx1"/>
                </a:solidFill>
                <a:latin typeface="+mn-lt"/>
                <a:ea typeface="+mn-ea"/>
                <a:cs typeface="+mn-cs"/>
              </a:defRPr>
            </a:lvl2pPr>
            <a:lvl3pPr marL="914400" indent="0" algn="l" defTabSz="914400" rtl="0" eaLnBrk="1" latinLnBrk="0" hangingPunct="1">
              <a:lnSpc>
                <a:spcPct val="130000"/>
              </a:lnSpc>
              <a:spcBef>
                <a:spcPts val="300"/>
              </a:spcBef>
              <a:buSzPct val="120000"/>
              <a:buFont typeface="Times" panose="02020603050405020304" pitchFamily="18" charset="0"/>
              <a:buNone/>
              <a:defRPr sz="1800" b="1" kern="1200">
                <a:solidFill>
                  <a:schemeClr val="tx1"/>
                </a:solidFill>
                <a:latin typeface="+mn-lt"/>
                <a:ea typeface="+mn-ea"/>
                <a:cs typeface="+mn-cs"/>
              </a:defRPr>
            </a:lvl3pPr>
            <a:lvl4pPr marL="1371600" indent="0" algn="l" defTabSz="914400" rtl="0" eaLnBrk="1" latinLnBrk="0" hangingPunct="1">
              <a:lnSpc>
                <a:spcPct val="130000"/>
              </a:lnSpc>
              <a:spcBef>
                <a:spcPts val="300"/>
              </a:spcBef>
              <a:buFont typeface="Calibri" panose="020F050202020403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30000"/>
              </a:lnSpc>
              <a:spcBef>
                <a:spcPts val="3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fr-FR" sz="1400" b="0" i="1">
                <a:solidFill>
                  <a:schemeClr val="bg2">
                    <a:lumMod val="50000"/>
                  </a:schemeClr>
                </a:solidFill>
              </a:rPr>
              <a:t>L’adaptation constitue un axe majeur du Plan Climat. Paris doit réinventer ses espaces, multiplier les « parcours de fraîcheur » en donnant plus de place à la nature et à l’eau dans la ville : végétalisation des toits, des places, constitution de forêts urbaines, accès à des sites de baignade… tout doit être mise en œuvre pour faire baisser le thermomètre.</a:t>
            </a:r>
          </a:p>
        </p:txBody>
      </p:sp>
      <p:sp>
        <p:nvSpPr>
          <p:cNvPr id="2" name="Rectangle : coins arrondis 1">
            <a:extLst>
              <a:ext uri="{FF2B5EF4-FFF2-40B4-BE49-F238E27FC236}">
                <a16:creationId xmlns:a16="http://schemas.microsoft.com/office/drawing/2014/main" id="{24CFE252-5377-3341-670D-C008C6ACB504}"/>
              </a:ext>
            </a:extLst>
          </p:cNvPr>
          <p:cNvSpPr/>
          <p:nvPr/>
        </p:nvSpPr>
        <p:spPr>
          <a:xfrm>
            <a:off x="-769659" y="-107758"/>
            <a:ext cx="3739101" cy="723900"/>
          </a:xfrm>
          <a:prstGeom prst="roundRect">
            <a:avLst/>
          </a:prstGeom>
          <a:solidFill>
            <a:srgbClr val="52AE32"/>
          </a:solidFill>
          <a:ln w="3175">
            <a:solidFill>
              <a:srgbClr val="52A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7A2911C4-6AC2-6E5B-F4DF-3B357F543F9C}"/>
              </a:ext>
            </a:extLst>
          </p:cNvPr>
          <p:cNvSpPr txBox="1"/>
          <p:nvPr/>
        </p:nvSpPr>
        <p:spPr>
          <a:xfrm>
            <a:off x="790184" y="130507"/>
            <a:ext cx="1961168" cy="400110"/>
          </a:xfrm>
          <a:prstGeom prst="rect">
            <a:avLst/>
          </a:prstGeom>
          <a:noFill/>
        </p:spPr>
        <p:txBody>
          <a:bodyPr wrap="square" rtlCol="0">
            <a:spAutoFit/>
          </a:bodyPr>
          <a:lstStyle/>
          <a:p>
            <a:r>
              <a:rPr lang="fr-FR" sz="2000">
                <a:solidFill>
                  <a:srgbClr val="FFFFFF"/>
                </a:solidFill>
              </a:rPr>
              <a:t>ADAPTATION</a:t>
            </a:r>
          </a:p>
        </p:txBody>
      </p:sp>
      <p:pic>
        <p:nvPicPr>
          <p:cNvPr id="13" name="Graphique 12" descr="Thermomètre contour">
            <a:extLst>
              <a:ext uri="{FF2B5EF4-FFF2-40B4-BE49-F238E27FC236}">
                <a16:creationId xmlns:a16="http://schemas.microsoft.com/office/drawing/2014/main" id="{834BBC7D-5F50-4FF1-221F-9C258931A7B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2004" y="37815"/>
            <a:ext cx="468000" cy="468000"/>
          </a:xfrm>
          <a:prstGeom prst="rect">
            <a:avLst/>
          </a:prstGeom>
        </p:spPr>
      </p:pic>
      <p:pic>
        <p:nvPicPr>
          <p:cNvPr id="14" name="Graphique 13" descr="Cercle avec flèche gauche avec un remplissage uni">
            <a:extLst>
              <a:ext uri="{FF2B5EF4-FFF2-40B4-BE49-F238E27FC236}">
                <a16:creationId xmlns:a16="http://schemas.microsoft.com/office/drawing/2014/main" id="{C3B78203-EA3F-8FD0-0AB3-FA9A848D7DFE}"/>
              </a:ext>
            </a:extLst>
          </p:cNvPr>
          <p:cNvPicPr>
            <a:picLocks noChangeAspect="1"/>
          </p:cNvPicPr>
          <p:nvPr>
            <p:custDataLst>
              <p:tags r:id="rId6"/>
            </p:custDataLst>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H="1">
            <a:off x="3175582" y="226663"/>
            <a:ext cx="431602" cy="431602"/>
          </a:xfrm>
          <a:prstGeom prst="rect">
            <a:avLst/>
          </a:prstGeom>
        </p:spPr>
      </p:pic>
      <p:sp>
        <p:nvSpPr>
          <p:cNvPr id="15" name="ZoneTexte 14">
            <a:extLst>
              <a:ext uri="{FF2B5EF4-FFF2-40B4-BE49-F238E27FC236}">
                <a16:creationId xmlns:a16="http://schemas.microsoft.com/office/drawing/2014/main" id="{2F51ACBA-A048-C122-FF93-D94F643C183A}"/>
              </a:ext>
            </a:extLst>
          </p:cNvPr>
          <p:cNvSpPr txBox="1"/>
          <p:nvPr/>
        </p:nvSpPr>
        <p:spPr>
          <a:xfrm>
            <a:off x="599575" y="1582964"/>
            <a:ext cx="20429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solidFill>
                  <a:srgbClr val="52AE32"/>
                </a:solidFill>
              </a:rPr>
              <a:t>Quels enjeux ?</a:t>
            </a:r>
          </a:p>
        </p:txBody>
      </p:sp>
      <p:sp>
        <p:nvSpPr>
          <p:cNvPr id="16" name="Espace réservé du texte 7">
            <a:extLst>
              <a:ext uri="{FF2B5EF4-FFF2-40B4-BE49-F238E27FC236}">
                <a16:creationId xmlns:a16="http://schemas.microsoft.com/office/drawing/2014/main" id="{7F098FFA-0BDE-F4BD-BA77-08E729C0E307}"/>
              </a:ext>
            </a:extLst>
          </p:cNvPr>
          <p:cNvSpPr txBox="1">
            <a:spLocks/>
          </p:cNvSpPr>
          <p:nvPr>
            <p:custDataLst>
              <p:tags r:id="rId7"/>
            </p:custDataLst>
          </p:nvPr>
        </p:nvSpPr>
        <p:spPr>
          <a:xfrm>
            <a:off x="7643667" y="2466363"/>
            <a:ext cx="3942169" cy="4254296"/>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gn="just">
              <a:lnSpc>
                <a:spcPct val="100000"/>
              </a:lnSpc>
              <a:spcBef>
                <a:spcPts val="100"/>
              </a:spcBef>
              <a:tabLst>
                <a:tab pos="297815" algn="l"/>
                <a:tab pos="298450" algn="l"/>
              </a:tabLst>
            </a:pPr>
            <a:r>
              <a:rPr lang="fr-FR" sz="1200">
                <a:latin typeface="+mj-lt"/>
              </a:rPr>
              <a:t>Paris agit depuis 2004 pour rafraîchir ses espaces publics.</a:t>
            </a: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endParaRPr lang="fr-FR" sz="1200">
              <a:latin typeface="+mj-lt"/>
            </a:endParaRPr>
          </a:p>
          <a:p>
            <a:pPr marL="12700" marR="5080" algn="just">
              <a:lnSpc>
                <a:spcPct val="100000"/>
              </a:lnSpc>
              <a:spcBef>
                <a:spcPts val="100"/>
              </a:spcBef>
              <a:tabLst>
                <a:tab pos="297815" algn="l"/>
                <a:tab pos="298450" algn="l"/>
              </a:tabLst>
            </a:pPr>
            <a:r>
              <a:rPr lang="fr-FR" sz="1200">
                <a:latin typeface="+mj-lt"/>
              </a:rPr>
              <a:t> Le </a:t>
            </a:r>
            <a:r>
              <a:rPr lang="fr-FR" sz="1200" b="1">
                <a:solidFill>
                  <a:srgbClr val="52AE32"/>
                </a:solidFill>
                <a:latin typeface="+mj-lt"/>
              </a:rPr>
              <a:t>projet de « cours Oasis » </a:t>
            </a:r>
            <a:r>
              <a:rPr lang="fr-FR" sz="1200">
                <a:latin typeface="+mj-lt"/>
              </a:rPr>
              <a:t>a permis au total la </a:t>
            </a:r>
            <a:r>
              <a:rPr lang="fr-FR" sz="1200" b="1">
                <a:solidFill>
                  <a:srgbClr val="52AE32"/>
                </a:solidFill>
                <a:latin typeface="+mj-lt"/>
              </a:rPr>
              <a:t>transformation de 74 cours d’école </a:t>
            </a:r>
            <a:r>
              <a:rPr lang="fr-FR" sz="1200">
                <a:latin typeface="+mj-lt"/>
              </a:rPr>
              <a:t>en 2021 pour en finir avec le bitume.</a:t>
            </a:r>
          </a:p>
        </p:txBody>
      </p:sp>
      <p:cxnSp>
        <p:nvCxnSpPr>
          <p:cNvPr id="17" name="Connecteur droit 16">
            <a:extLst>
              <a:ext uri="{FF2B5EF4-FFF2-40B4-BE49-F238E27FC236}">
                <a16:creationId xmlns:a16="http://schemas.microsoft.com/office/drawing/2014/main" id="{3372D3AB-D2EA-1603-0126-DAF01AB895D8}"/>
              </a:ext>
            </a:extLst>
          </p:cNvPr>
          <p:cNvCxnSpPr>
            <a:cxnSpLocks/>
          </p:cNvCxnSpPr>
          <p:nvPr/>
        </p:nvCxnSpPr>
        <p:spPr>
          <a:xfrm>
            <a:off x="7200959" y="1798467"/>
            <a:ext cx="0" cy="3972332"/>
          </a:xfrm>
          <a:prstGeom prst="line">
            <a:avLst/>
          </a:prstGeom>
          <a:ln w="19050">
            <a:solidFill>
              <a:srgbClr val="52AE32"/>
            </a:solidFill>
            <a:prstDash val="sysDot"/>
          </a:ln>
        </p:spPr>
        <p:style>
          <a:lnRef idx="1">
            <a:schemeClr val="accent1"/>
          </a:lnRef>
          <a:fillRef idx="0">
            <a:schemeClr val="accent1"/>
          </a:fillRef>
          <a:effectRef idx="0">
            <a:schemeClr val="accent1"/>
          </a:effectRef>
          <a:fontRef idx="minor">
            <a:schemeClr val="tx1"/>
          </a:fontRef>
        </p:style>
      </p:cxnSp>
      <p:sp>
        <p:nvSpPr>
          <p:cNvPr id="18" name="Parallelogram 1">
            <a:extLst>
              <a:ext uri="{FF2B5EF4-FFF2-40B4-BE49-F238E27FC236}">
                <a16:creationId xmlns:a16="http://schemas.microsoft.com/office/drawing/2014/main" id="{18C75834-E489-3141-ED40-A38D7DBC4032}"/>
              </a:ext>
            </a:extLst>
          </p:cNvPr>
          <p:cNvSpPr/>
          <p:nvPr/>
        </p:nvSpPr>
        <p:spPr>
          <a:xfrm>
            <a:off x="667031" y="3980297"/>
            <a:ext cx="1759007" cy="2103343"/>
          </a:xfrm>
          <a:prstGeom prst="parallelogram">
            <a:avLst>
              <a:gd name="adj" fmla="val 0"/>
            </a:avLst>
          </a:prstGeom>
          <a:solidFill>
            <a:srgbClr val="52AE32"/>
          </a:solidFill>
          <a:ln>
            <a:solidFill>
              <a:srgbClr val="52A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9" name="Parallelogram 2">
            <a:extLst>
              <a:ext uri="{FF2B5EF4-FFF2-40B4-BE49-F238E27FC236}">
                <a16:creationId xmlns:a16="http://schemas.microsoft.com/office/drawing/2014/main" id="{B2763E69-AA36-0F8E-D765-150A32784212}"/>
              </a:ext>
            </a:extLst>
          </p:cNvPr>
          <p:cNvSpPr/>
          <p:nvPr/>
        </p:nvSpPr>
        <p:spPr>
          <a:xfrm>
            <a:off x="1628484" y="3980298"/>
            <a:ext cx="4903205" cy="2103342"/>
          </a:xfrm>
          <a:prstGeom prst="parallelogram">
            <a:avLst>
              <a:gd name="adj" fmla="val 595"/>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20" name="Graphique 4" descr="Mille contour">
            <a:extLst>
              <a:ext uri="{FF2B5EF4-FFF2-40B4-BE49-F238E27FC236}">
                <a16:creationId xmlns:a16="http://schemas.microsoft.com/office/drawing/2014/main" id="{AF70C1FD-F2BF-5A64-B8F4-4596450EA31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817460" y="4678111"/>
            <a:ext cx="712994" cy="712994"/>
          </a:xfrm>
          <a:prstGeom prst="rect">
            <a:avLst/>
          </a:prstGeom>
        </p:spPr>
      </p:pic>
      <p:sp>
        <p:nvSpPr>
          <p:cNvPr id="23" name="ZoneTexte 22">
            <a:extLst>
              <a:ext uri="{FF2B5EF4-FFF2-40B4-BE49-F238E27FC236}">
                <a16:creationId xmlns:a16="http://schemas.microsoft.com/office/drawing/2014/main" id="{8126002E-A754-6DB2-1B1F-C9E1A7F85740}"/>
              </a:ext>
            </a:extLst>
          </p:cNvPr>
          <p:cNvSpPr txBox="1"/>
          <p:nvPr/>
        </p:nvSpPr>
        <p:spPr>
          <a:xfrm>
            <a:off x="1530454" y="4062165"/>
            <a:ext cx="4903205" cy="1980029"/>
          </a:xfrm>
          <a:prstGeom prst="rect">
            <a:avLst/>
          </a:prstGeom>
          <a:noFill/>
        </p:spPr>
        <p:txBody>
          <a:bodyPr wrap="square" lIns="91440" tIns="45720" rIns="91440" bIns="45720" rtlCol="0" anchor="t">
            <a:spAutoFit/>
          </a:bodyPr>
          <a:lstStyle/>
          <a:p>
            <a:pPr marL="228600" marR="5080" lvl="2">
              <a:spcBef>
                <a:spcPts val="100"/>
              </a:spcBef>
              <a:tabLst>
                <a:tab pos="297815" algn="l"/>
                <a:tab pos="298450" algn="l"/>
              </a:tabLst>
            </a:pPr>
            <a:r>
              <a:rPr lang="fr-FR" sz="1200" b="1">
                <a:solidFill>
                  <a:srgbClr val="52AE32"/>
                </a:solidFill>
                <a:latin typeface="+mj-lt"/>
              </a:rPr>
              <a:t>Baignade libre </a:t>
            </a:r>
            <a:r>
              <a:rPr lang="fr-FR" sz="1200">
                <a:latin typeface="+mj-lt"/>
              </a:rPr>
              <a:t>dans la Seine en 2025</a:t>
            </a:r>
            <a:endParaRPr lang="fr-FR"/>
          </a:p>
          <a:p>
            <a:pPr marL="228600" marR="5080" lvl="2">
              <a:spcBef>
                <a:spcPts val="100"/>
              </a:spcBef>
              <a:tabLst>
                <a:tab pos="297815" algn="l"/>
                <a:tab pos="298450" algn="l"/>
              </a:tabLst>
            </a:pPr>
            <a:endParaRPr lang="fr-FR" sz="800">
              <a:latin typeface="+mj-lt"/>
            </a:endParaRPr>
          </a:p>
          <a:p>
            <a:pPr marL="228600" marR="5080" lvl="2">
              <a:spcBef>
                <a:spcPts val="100"/>
              </a:spcBef>
              <a:tabLst>
                <a:tab pos="297815" algn="l"/>
                <a:tab pos="298450" algn="l"/>
              </a:tabLst>
            </a:pPr>
            <a:r>
              <a:rPr lang="fr-FR" sz="1200" b="1">
                <a:solidFill>
                  <a:srgbClr val="52AE32"/>
                </a:solidFill>
                <a:latin typeface="+mj-lt"/>
              </a:rPr>
              <a:t>300</a:t>
            </a:r>
            <a:r>
              <a:rPr lang="fr-FR" sz="1200">
                <a:latin typeface="+mj-lt"/>
              </a:rPr>
              <a:t> îlots de fraîcheur supplémentaires d’ici 2030</a:t>
            </a:r>
          </a:p>
          <a:p>
            <a:pPr marL="228600" marR="5080" lvl="2">
              <a:spcBef>
                <a:spcPts val="100"/>
              </a:spcBef>
              <a:tabLst>
                <a:tab pos="297815" algn="l"/>
                <a:tab pos="298450" algn="l"/>
              </a:tabLst>
            </a:pPr>
            <a:endParaRPr lang="fr-FR" sz="800">
              <a:latin typeface="+mj-lt"/>
            </a:endParaRPr>
          </a:p>
          <a:p>
            <a:pPr marL="228600" marR="5080" lvl="2">
              <a:spcBef>
                <a:spcPts val="100"/>
              </a:spcBef>
              <a:tabLst>
                <a:tab pos="297815" algn="l"/>
                <a:tab pos="298450" algn="l"/>
              </a:tabLst>
            </a:pPr>
            <a:r>
              <a:rPr lang="fr-FR" sz="1200" b="1">
                <a:solidFill>
                  <a:srgbClr val="52AE32"/>
                </a:solidFill>
                <a:latin typeface="+mj-lt"/>
              </a:rPr>
              <a:t>50</a:t>
            </a:r>
            <a:r>
              <a:rPr lang="fr-FR" sz="1200">
                <a:latin typeface="+mj-lt"/>
              </a:rPr>
              <a:t> nouvelles zones humides d’ici 2030</a:t>
            </a:r>
          </a:p>
          <a:p>
            <a:pPr marL="228600" marR="5080" lvl="2">
              <a:spcBef>
                <a:spcPts val="100"/>
              </a:spcBef>
              <a:tabLst>
                <a:tab pos="297815" algn="l"/>
                <a:tab pos="298450" algn="l"/>
              </a:tabLst>
            </a:pPr>
            <a:endParaRPr lang="fr-FR" sz="800">
              <a:latin typeface="+mj-lt"/>
            </a:endParaRPr>
          </a:p>
          <a:p>
            <a:pPr marL="228600" marR="5080" lvl="2">
              <a:spcBef>
                <a:spcPts val="100"/>
              </a:spcBef>
              <a:tabLst>
                <a:tab pos="297815" algn="l"/>
                <a:tab pos="298450" algn="l"/>
              </a:tabLst>
            </a:pPr>
            <a:r>
              <a:rPr lang="fr-FR" sz="1200">
                <a:latin typeface="+mj-lt"/>
              </a:rPr>
              <a:t>Poursuite de la démarche</a:t>
            </a:r>
            <a:r>
              <a:rPr lang="fr-FR" sz="1200" b="1">
                <a:solidFill>
                  <a:srgbClr val="52AE32"/>
                </a:solidFill>
                <a:latin typeface="+mj-lt"/>
              </a:rPr>
              <a:t> « cours d’école Oasis </a:t>
            </a:r>
            <a:r>
              <a:rPr lang="fr-FR" sz="1200">
                <a:latin typeface="+mj-lt"/>
              </a:rPr>
              <a:t>»</a:t>
            </a:r>
          </a:p>
          <a:p>
            <a:pPr marL="228600" marR="5080" lvl="2">
              <a:spcBef>
                <a:spcPts val="100"/>
              </a:spcBef>
              <a:tabLst>
                <a:tab pos="297815" algn="l"/>
                <a:tab pos="298450" algn="l"/>
              </a:tabLst>
            </a:pPr>
            <a:endParaRPr lang="fr-FR" sz="800">
              <a:latin typeface="+mj-lt"/>
            </a:endParaRPr>
          </a:p>
          <a:p>
            <a:pPr marL="228600" marR="5080" lvl="2">
              <a:spcBef>
                <a:spcPts val="100"/>
              </a:spcBef>
              <a:tabLst>
                <a:tab pos="297815" algn="l"/>
                <a:tab pos="298450" algn="l"/>
              </a:tabLst>
            </a:pPr>
            <a:r>
              <a:rPr lang="fr-FR" sz="1200">
                <a:latin typeface="+mj-lt"/>
              </a:rPr>
              <a:t>Planter</a:t>
            </a:r>
            <a:r>
              <a:rPr lang="fr-FR" sz="1200" b="1">
                <a:solidFill>
                  <a:srgbClr val="52AE32"/>
                </a:solidFill>
                <a:latin typeface="+mj-lt"/>
              </a:rPr>
              <a:t> 170 000 </a:t>
            </a:r>
            <a:r>
              <a:rPr lang="fr-FR" sz="1200">
                <a:latin typeface="+mj-lt"/>
              </a:rPr>
              <a:t>arbres entre 2021 et 2026 et </a:t>
            </a:r>
            <a:r>
              <a:rPr lang="fr-FR" sz="1200" b="1">
                <a:solidFill>
                  <a:srgbClr val="52AE32"/>
                </a:solidFill>
                <a:latin typeface="+mj-lt"/>
              </a:rPr>
              <a:t>40% </a:t>
            </a:r>
            <a:r>
              <a:rPr lang="fr-FR" sz="1200">
                <a:latin typeface="+mj-lt"/>
              </a:rPr>
              <a:t>du territoire parisien végétalisé en 2030</a:t>
            </a:r>
          </a:p>
          <a:p>
            <a:endParaRPr lang="fr-FR" sz="1200"/>
          </a:p>
        </p:txBody>
      </p:sp>
      <p:sp>
        <p:nvSpPr>
          <p:cNvPr id="24" name="ZoneTexte 23">
            <a:extLst>
              <a:ext uri="{FF2B5EF4-FFF2-40B4-BE49-F238E27FC236}">
                <a16:creationId xmlns:a16="http://schemas.microsoft.com/office/drawing/2014/main" id="{E9E5936D-2AD6-A174-B360-BDEC96C84CD4}"/>
              </a:ext>
            </a:extLst>
          </p:cNvPr>
          <p:cNvSpPr txBox="1"/>
          <p:nvPr/>
        </p:nvSpPr>
        <p:spPr>
          <a:xfrm>
            <a:off x="599575" y="3513394"/>
            <a:ext cx="8156642" cy="425566"/>
          </a:xfrm>
          <a:prstGeom prst="rect">
            <a:avLst/>
          </a:prstGeom>
          <a:noFill/>
        </p:spPr>
        <p:txBody>
          <a:bodyPr wrap="square">
            <a:spAutoFit/>
          </a:bodyPr>
          <a:lstStyle/>
          <a:p>
            <a:pPr marL="12700" marR="5080">
              <a:lnSpc>
                <a:spcPct val="153300"/>
              </a:lnSpc>
              <a:spcBef>
                <a:spcPts val="100"/>
              </a:spcBef>
              <a:tabLst>
                <a:tab pos="297815" algn="l"/>
                <a:tab pos="298450" algn="l"/>
              </a:tabLst>
            </a:pPr>
            <a:r>
              <a:rPr lang="fr-FR" sz="1600"/>
              <a:t>Les principaux </a:t>
            </a:r>
            <a:r>
              <a:rPr lang="fr-FR" sz="1600" b="1"/>
              <a:t>objectifs </a:t>
            </a:r>
            <a:r>
              <a:rPr lang="fr-FR" sz="1600"/>
              <a:t>fixés en 2018</a:t>
            </a:r>
            <a:endParaRPr lang="fr-FR" sz="1600" b="1"/>
          </a:p>
        </p:txBody>
      </p:sp>
      <p:sp>
        <p:nvSpPr>
          <p:cNvPr id="25" name="ZoneTexte 24">
            <a:extLst>
              <a:ext uri="{FF2B5EF4-FFF2-40B4-BE49-F238E27FC236}">
                <a16:creationId xmlns:a16="http://schemas.microsoft.com/office/drawing/2014/main" id="{09A7103F-FF5F-D9C6-9762-039F8433F8BE}"/>
              </a:ext>
            </a:extLst>
          </p:cNvPr>
          <p:cNvSpPr txBox="1"/>
          <p:nvPr/>
        </p:nvSpPr>
        <p:spPr>
          <a:xfrm>
            <a:off x="8037690" y="1980612"/>
            <a:ext cx="3107531" cy="338554"/>
          </a:xfrm>
          <a:prstGeom prst="rect">
            <a:avLst/>
          </a:prstGeom>
          <a:noFill/>
          <a:ln w="28575" cap="rnd">
            <a:solidFill>
              <a:srgbClr val="52AE3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i="1"/>
              <a:t>BILAN</a:t>
            </a:r>
            <a:r>
              <a:rPr lang="fr-FR" sz="1600" i="1"/>
              <a:t> A MI-PARCOURS</a:t>
            </a:r>
          </a:p>
        </p:txBody>
      </p:sp>
      <p:pic>
        <p:nvPicPr>
          <p:cNvPr id="27" name="Graphique 26" descr="Plouf contour">
            <a:extLst>
              <a:ext uri="{FF2B5EF4-FFF2-40B4-BE49-F238E27FC236}">
                <a16:creationId xmlns:a16="http://schemas.microsoft.com/office/drawing/2014/main" id="{A541A5A0-55FC-353E-CFB2-6F72BD6A25F4}"/>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517498" y="3328444"/>
            <a:ext cx="442707" cy="442707"/>
          </a:xfrm>
          <a:prstGeom prst="rect">
            <a:avLst/>
          </a:prstGeom>
        </p:spPr>
      </p:pic>
      <p:pic>
        <p:nvPicPr>
          <p:cNvPr id="29" name="Graphique 28" descr="Agriculture contour">
            <a:extLst>
              <a:ext uri="{FF2B5EF4-FFF2-40B4-BE49-F238E27FC236}">
                <a16:creationId xmlns:a16="http://schemas.microsoft.com/office/drawing/2014/main" id="{CEECA686-9F16-EE3E-6FBF-ACFC1C6A2A76}"/>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0553665" y="4084147"/>
            <a:ext cx="523221" cy="523221"/>
          </a:xfrm>
          <a:prstGeom prst="rect">
            <a:avLst/>
          </a:prstGeom>
        </p:spPr>
      </p:pic>
      <p:pic>
        <p:nvPicPr>
          <p:cNvPr id="31" name="Graphique 30" descr="Arbre à feuilles caduques avec un remplissage uni">
            <a:extLst>
              <a:ext uri="{FF2B5EF4-FFF2-40B4-BE49-F238E27FC236}">
                <a16:creationId xmlns:a16="http://schemas.microsoft.com/office/drawing/2014/main" id="{06C27DEC-2C71-C029-819E-15BF8E5B646C}"/>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0318959" y="3004442"/>
            <a:ext cx="367148" cy="367148"/>
          </a:xfrm>
          <a:prstGeom prst="rect">
            <a:avLst/>
          </a:prstGeom>
        </p:spPr>
      </p:pic>
      <p:sp>
        <p:nvSpPr>
          <p:cNvPr id="32" name="ZoneTexte 31">
            <a:extLst>
              <a:ext uri="{FF2B5EF4-FFF2-40B4-BE49-F238E27FC236}">
                <a16:creationId xmlns:a16="http://schemas.microsoft.com/office/drawing/2014/main" id="{98747FB8-992D-B552-524B-A1E38B56C3A0}"/>
              </a:ext>
            </a:extLst>
          </p:cNvPr>
          <p:cNvSpPr txBox="1"/>
          <p:nvPr/>
        </p:nvSpPr>
        <p:spPr>
          <a:xfrm>
            <a:off x="7475006" y="3114892"/>
            <a:ext cx="2778598" cy="738664"/>
          </a:xfrm>
          <a:prstGeom prst="rect">
            <a:avLst/>
          </a:prstGeom>
          <a:noFill/>
        </p:spPr>
        <p:txBody>
          <a:bodyPr wrap="square" rtlCol="0">
            <a:spAutoFit/>
          </a:bodyPr>
          <a:lstStyle/>
          <a:p>
            <a:pPr algn="ctr"/>
            <a:r>
              <a:rPr lang="fr-FR" sz="1400">
                <a:solidFill>
                  <a:srgbClr val="52AE32"/>
                </a:solidFill>
              </a:rPr>
              <a:t>+ de 1 200 îlots de fraicheur &amp; 40 zones humides aménagés</a:t>
            </a:r>
          </a:p>
        </p:txBody>
      </p:sp>
      <p:pic>
        <p:nvPicPr>
          <p:cNvPr id="33" name="Graphique 32" descr="Arbre à feuilles caduques avec un remplissage uni">
            <a:extLst>
              <a:ext uri="{FF2B5EF4-FFF2-40B4-BE49-F238E27FC236}">
                <a16:creationId xmlns:a16="http://schemas.microsoft.com/office/drawing/2014/main" id="{7E0F5D71-D3D8-BB94-7CD5-B89412A8E9FF}"/>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10648209" y="2941300"/>
            <a:ext cx="388016" cy="388016"/>
          </a:xfrm>
          <a:prstGeom prst="rect">
            <a:avLst/>
          </a:prstGeom>
        </p:spPr>
      </p:pic>
      <p:sp>
        <p:nvSpPr>
          <p:cNvPr id="35" name="ZoneTexte 34">
            <a:extLst>
              <a:ext uri="{FF2B5EF4-FFF2-40B4-BE49-F238E27FC236}">
                <a16:creationId xmlns:a16="http://schemas.microsoft.com/office/drawing/2014/main" id="{A094FA80-B569-73E6-5129-DE53C1318A0F}"/>
              </a:ext>
            </a:extLst>
          </p:cNvPr>
          <p:cNvSpPr txBox="1"/>
          <p:nvPr/>
        </p:nvSpPr>
        <p:spPr>
          <a:xfrm>
            <a:off x="7882724" y="4025857"/>
            <a:ext cx="1963161" cy="523220"/>
          </a:xfrm>
          <a:prstGeom prst="rect">
            <a:avLst/>
          </a:prstGeom>
          <a:noFill/>
        </p:spPr>
        <p:txBody>
          <a:bodyPr wrap="square" rtlCol="0">
            <a:spAutoFit/>
          </a:bodyPr>
          <a:lstStyle/>
          <a:p>
            <a:pPr algn="ctr"/>
            <a:r>
              <a:rPr lang="fr-FR" sz="1400">
                <a:solidFill>
                  <a:srgbClr val="52AE32"/>
                </a:solidFill>
              </a:rPr>
              <a:t>36% du territoire végétalisé en 2021</a:t>
            </a:r>
          </a:p>
        </p:txBody>
      </p:sp>
      <p:pic>
        <p:nvPicPr>
          <p:cNvPr id="36" name="Graphique 6" descr="Aspiration avec un remplissage uni">
            <a:extLst>
              <a:ext uri="{FF2B5EF4-FFF2-40B4-BE49-F238E27FC236}">
                <a16:creationId xmlns:a16="http://schemas.microsoft.com/office/drawing/2014/main" id="{5415CCCF-61B1-E40D-EB48-B7C3A160225D}"/>
              </a:ext>
            </a:extLst>
          </p:cNvPr>
          <p:cNvPicPr>
            <a:picLocks noChangeAspect="1"/>
          </p:cNvPicPr>
          <p:nvPr/>
        </p:nvPicPr>
        <p:blipFill>
          <a:blip r:embed="rId24">
            <a:extLst>
              <a:ext uri="{96DAC541-7B7A-43D3-8B79-37D633B846F1}">
                <asvg:svgBlip xmlns:asvg="http://schemas.microsoft.com/office/drawing/2016/SVG/main" xmlns="" r:embed="rId25"/>
              </a:ext>
            </a:extLst>
          </a:blip>
          <a:stretch>
            <a:fillRect/>
          </a:stretch>
        </p:blipFill>
        <p:spPr>
          <a:xfrm>
            <a:off x="10671347" y="5313599"/>
            <a:ext cx="914400" cy="914400"/>
          </a:xfrm>
          <a:prstGeom prst="rect">
            <a:avLst/>
          </a:prstGeom>
        </p:spPr>
      </p:pic>
      <p:grpSp>
        <p:nvGrpSpPr>
          <p:cNvPr id="7" name="Groupe 6">
            <a:extLst>
              <a:ext uri="{FF2B5EF4-FFF2-40B4-BE49-F238E27FC236}">
                <a16:creationId xmlns:a16="http://schemas.microsoft.com/office/drawing/2014/main" id="{20E0A9A1-1F52-C1B4-C5F0-579DFB95AEBF}"/>
              </a:ext>
            </a:extLst>
          </p:cNvPr>
          <p:cNvGrpSpPr/>
          <p:nvPr/>
        </p:nvGrpSpPr>
        <p:grpSpPr>
          <a:xfrm>
            <a:off x="10961711" y="-54442"/>
            <a:ext cx="1230289" cy="824331"/>
            <a:chOff x="7124488" y="2678638"/>
            <a:chExt cx="1906125" cy="1216953"/>
          </a:xfrm>
          <a:noFill/>
        </p:grpSpPr>
        <p:grpSp>
          <p:nvGrpSpPr>
            <p:cNvPr id="9" name="Groupe 8">
              <a:extLst>
                <a:ext uri="{FF2B5EF4-FFF2-40B4-BE49-F238E27FC236}">
                  <a16:creationId xmlns:a16="http://schemas.microsoft.com/office/drawing/2014/main" id="{0A020146-B485-38FA-18C0-B23795E65936}"/>
                </a:ext>
              </a:extLst>
            </p:cNvPr>
            <p:cNvGrpSpPr/>
            <p:nvPr/>
          </p:nvGrpSpPr>
          <p:grpSpPr>
            <a:xfrm>
              <a:off x="7124488" y="2678638"/>
              <a:ext cx="1906125" cy="1216953"/>
              <a:chOff x="4992243" y="3209672"/>
              <a:chExt cx="1906125" cy="1216953"/>
            </a:xfrm>
            <a:grpFill/>
          </p:grpSpPr>
          <p:sp>
            <p:nvSpPr>
              <p:cNvPr id="11" name="Rectangle 10">
                <a:extLst>
                  <a:ext uri="{FF2B5EF4-FFF2-40B4-BE49-F238E27FC236}">
                    <a16:creationId xmlns:a16="http://schemas.microsoft.com/office/drawing/2014/main" id="{2FE6A000-A228-3D2A-D3E8-12F8434EC2D4}"/>
                  </a:ext>
                </a:extLst>
              </p:cNvPr>
              <p:cNvSpPr/>
              <p:nvPr/>
            </p:nvSpPr>
            <p:spPr>
              <a:xfrm>
                <a:off x="5311622" y="3209672"/>
                <a:ext cx="1586746" cy="1216953"/>
              </a:xfrm>
              <a:prstGeom prst="rect">
                <a:avLst/>
              </a:prstGeom>
              <a:grpFill/>
              <a:ln w="12700" cap="flat" cmpd="sng" algn="ctr">
                <a:solidFill>
                  <a:schemeClr val="bg2">
                    <a:lumMod val="90000"/>
                  </a:schemeClr>
                </a:solidFill>
                <a:prstDash val="sysDot"/>
                <a:miter lim="800000"/>
              </a:ln>
              <a:effectLst/>
            </p:spPr>
            <p:txBody>
              <a:bodyPr rtlCol="0" anchor="ctr"/>
              <a:lstStyle/>
              <a:p>
                <a:pPr algn="r"/>
                <a:r>
                  <a:rPr lang="fr-FR" sz="900" b="1">
                    <a:latin typeface="+mj-lt"/>
                  </a:rPr>
                  <a:t> </a:t>
                </a:r>
                <a:r>
                  <a:rPr lang="fr-FR" sz="1000" b="1">
                    <a:latin typeface="+mj-lt"/>
                  </a:rPr>
                  <a:t>+ d’infos </a:t>
                </a:r>
              </a:p>
              <a:p>
                <a:pPr algn="r"/>
                <a:r>
                  <a:rPr lang="fr-FR" sz="900">
                    <a:latin typeface="+mj-lt"/>
                  </a:rPr>
                  <a:t>sur la fiche thématique dédiée </a:t>
                </a:r>
                <a:r>
                  <a:rPr lang="fr-FR" sz="900" b="1">
                    <a:latin typeface="+mj-lt"/>
                  </a:rPr>
                  <a:t>!</a:t>
                </a:r>
                <a:endParaRPr kumimoji="0" lang="fr-FR" sz="1102" b="0" i="0" u="none" strike="noStrike" kern="0" cap="none" spc="0" normalizeH="0" baseline="0" noProof="0">
                  <a:ln>
                    <a:noFill/>
                  </a:ln>
                  <a:effectLst/>
                  <a:uLnTx/>
                  <a:uFillTx/>
                  <a:latin typeface="Lato" panose="020F0502020204030203"/>
                  <a:ea typeface="+mn-ea"/>
                  <a:cs typeface="+mn-cs"/>
                </a:endParaRPr>
              </a:p>
            </p:txBody>
          </p:sp>
          <p:sp>
            <p:nvSpPr>
              <p:cNvPr id="12" name="Ellipse 11">
                <a:extLst>
                  <a:ext uri="{FF2B5EF4-FFF2-40B4-BE49-F238E27FC236}">
                    <a16:creationId xmlns:a16="http://schemas.microsoft.com/office/drawing/2014/main" id="{9A6E0FE7-55A1-32C6-F0D6-8130AC1F966C}"/>
                  </a:ext>
                </a:extLst>
              </p:cNvPr>
              <p:cNvSpPr/>
              <p:nvPr/>
            </p:nvSpPr>
            <p:spPr>
              <a:xfrm>
                <a:off x="4992243" y="3510074"/>
                <a:ext cx="638758" cy="638757"/>
              </a:xfrm>
              <a:prstGeom prst="ellipse">
                <a:avLst/>
              </a:prstGeom>
              <a:solidFill>
                <a:schemeClr val="bg1">
                  <a:lumMod val="95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0" name="Graphique 9" descr="Lumières allumées contour">
              <a:extLst>
                <a:ext uri="{FF2B5EF4-FFF2-40B4-BE49-F238E27FC236}">
                  <a16:creationId xmlns:a16="http://schemas.microsoft.com/office/drawing/2014/main" id="{7B74854B-382E-3D6F-EF4E-21E5E4BFA3D0}"/>
                </a:ext>
              </a:extLst>
            </p:cNvPr>
            <p:cNvPicPr>
              <a:picLocks noChangeAspect="1"/>
            </p:cNvPicPr>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7214507" y="3083115"/>
              <a:ext cx="458720" cy="458719"/>
            </a:xfrm>
            <a:prstGeom prst="rect">
              <a:avLst/>
            </a:prstGeom>
          </p:spPr>
        </p:pic>
      </p:grpSp>
    </p:spTree>
    <p:extLst>
      <p:ext uri="{BB962C8B-B14F-4D97-AF65-F5344CB8AC3E}">
        <p14:creationId xmlns:p14="http://schemas.microsoft.com/office/powerpoint/2010/main" val="1122799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BB2F0B4-0D72-E1A3-9DA6-269A574431E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D37A9951-3A4C-30F1-940F-693236D317AD}"/>
              </a:ext>
            </a:extLst>
          </p:cNvPr>
          <p:cNvSpPr>
            <a:spLocks noGrp="1"/>
          </p:cNvSpPr>
          <p:nvPr>
            <p:ph type="sldNum" sz="quarter" idx="12"/>
          </p:nvPr>
        </p:nvSpPr>
        <p:spPr/>
        <p:txBody>
          <a:bodyPr/>
          <a:lstStyle/>
          <a:p>
            <a:fld id="{975A587B-5814-4D9B-9598-FE9CB954CB01}" type="slidenum">
              <a:rPr lang="fr-FR" smtClean="0"/>
              <a:t>31</a:t>
            </a:fld>
            <a:endParaRPr lang="fr-FR"/>
          </a:p>
        </p:txBody>
      </p:sp>
      <p:sp>
        <p:nvSpPr>
          <p:cNvPr id="2" name="Rectangle : coins arrondis 1">
            <a:extLst>
              <a:ext uri="{FF2B5EF4-FFF2-40B4-BE49-F238E27FC236}">
                <a16:creationId xmlns:a16="http://schemas.microsoft.com/office/drawing/2014/main" id="{5612E438-B359-2910-7DE2-FB4E67DFDDA6}"/>
              </a:ext>
            </a:extLst>
          </p:cNvPr>
          <p:cNvSpPr/>
          <p:nvPr/>
        </p:nvSpPr>
        <p:spPr>
          <a:xfrm>
            <a:off x="-769659" y="-107758"/>
            <a:ext cx="3739101" cy="723900"/>
          </a:xfrm>
          <a:prstGeom prst="roundRect">
            <a:avLst/>
          </a:prstGeom>
          <a:solidFill>
            <a:srgbClr val="52AE32"/>
          </a:solidFill>
          <a:ln w="3175">
            <a:solidFill>
              <a:srgbClr val="52A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DFC4260-FE3C-CC0E-DA7D-0192DD80B368}"/>
              </a:ext>
            </a:extLst>
          </p:cNvPr>
          <p:cNvSpPr txBox="1"/>
          <p:nvPr/>
        </p:nvSpPr>
        <p:spPr>
          <a:xfrm>
            <a:off x="790184" y="130507"/>
            <a:ext cx="1961168" cy="400110"/>
          </a:xfrm>
          <a:prstGeom prst="rect">
            <a:avLst/>
          </a:prstGeom>
          <a:noFill/>
        </p:spPr>
        <p:txBody>
          <a:bodyPr wrap="square" rtlCol="0">
            <a:spAutoFit/>
          </a:bodyPr>
          <a:lstStyle/>
          <a:p>
            <a:r>
              <a:rPr lang="fr-FR" sz="2000">
                <a:solidFill>
                  <a:srgbClr val="FFFFFF"/>
                </a:solidFill>
              </a:rPr>
              <a:t>ADAPTATION</a:t>
            </a:r>
          </a:p>
        </p:txBody>
      </p:sp>
      <p:pic>
        <p:nvPicPr>
          <p:cNvPr id="6" name="Graphique 5" descr="Thermomètre contour">
            <a:extLst>
              <a:ext uri="{FF2B5EF4-FFF2-40B4-BE49-F238E27FC236}">
                <a16:creationId xmlns:a16="http://schemas.microsoft.com/office/drawing/2014/main" id="{6C2496B1-2C10-112A-B355-00B59369D1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2004" y="37815"/>
            <a:ext cx="468000" cy="468000"/>
          </a:xfrm>
          <a:prstGeom prst="rect">
            <a:avLst/>
          </a:prstGeom>
        </p:spPr>
      </p:pic>
      <p:sp>
        <p:nvSpPr>
          <p:cNvPr id="8" name="ZoneTexte 7">
            <a:extLst>
              <a:ext uri="{FF2B5EF4-FFF2-40B4-BE49-F238E27FC236}">
                <a16:creationId xmlns:a16="http://schemas.microsoft.com/office/drawing/2014/main" id="{98BC7EB4-D147-87FD-3299-6CE7146E0F30}"/>
              </a:ext>
            </a:extLst>
          </p:cNvPr>
          <p:cNvSpPr txBox="1"/>
          <p:nvPr/>
        </p:nvSpPr>
        <p:spPr>
          <a:xfrm>
            <a:off x="790184" y="1306648"/>
            <a:ext cx="5652000" cy="4104000"/>
          </a:xfrm>
          <a:prstGeom prst="rect">
            <a:avLst/>
          </a:prstGeom>
          <a:noFill/>
          <a:ln w="38100">
            <a:solidFill>
              <a:srgbClr val="52AE32"/>
            </a:solidFill>
          </a:ln>
        </p:spPr>
        <p:txBody>
          <a:bodyPr wrap="square" rtlCol="0">
            <a:spAutoFit/>
          </a:bodyPr>
          <a:lstStyle/>
          <a:p>
            <a:endParaRPr lang="fr-FR"/>
          </a:p>
        </p:txBody>
      </p:sp>
      <p:sp>
        <p:nvSpPr>
          <p:cNvPr id="9" name="ZoneTexte 8">
            <a:extLst>
              <a:ext uri="{FF2B5EF4-FFF2-40B4-BE49-F238E27FC236}">
                <a16:creationId xmlns:a16="http://schemas.microsoft.com/office/drawing/2014/main" id="{F7F19CDD-4A08-87B6-7F5A-C0FA3D2A52F6}"/>
              </a:ext>
            </a:extLst>
          </p:cNvPr>
          <p:cNvSpPr txBox="1"/>
          <p:nvPr/>
        </p:nvSpPr>
        <p:spPr>
          <a:xfrm>
            <a:off x="849884" y="1438353"/>
            <a:ext cx="5574140" cy="3970318"/>
          </a:xfrm>
          <a:prstGeom prst="rect">
            <a:avLst/>
          </a:prstGeom>
          <a:noFill/>
        </p:spPr>
        <p:txBody>
          <a:bodyPr wrap="square" rtlCol="0">
            <a:spAutoFit/>
          </a:bodyPr>
          <a:lstStyle/>
          <a:p>
            <a:r>
              <a:rPr lang="fr-FR" b="1">
                <a:solidFill>
                  <a:srgbClr val="52AE32"/>
                </a:solidFill>
                <a:sym typeface="Wingdings" panose="05000000000000000000" pitchFamily="2" charset="2"/>
              </a:rPr>
              <a:t> Quels messages la Ville devrait-elle porter auprès de la Région, de l’Etat ou de l’Europe concernant l’adaptation au changement climatique afin d’accélérer la mobilisation des acteurs de la société ? </a:t>
            </a:r>
          </a:p>
          <a:p>
            <a:endParaRPr lang="fr-FR" b="1">
              <a:solidFill>
                <a:srgbClr val="52AE32"/>
              </a:solidFill>
              <a:sym typeface="Wingdings" panose="05000000000000000000" pitchFamily="2" charset="2"/>
            </a:endParaRPr>
          </a:p>
          <a:p>
            <a:r>
              <a:rPr lang="fr-FR" b="1">
                <a:solidFill>
                  <a:srgbClr val="52AE32"/>
                </a:solidFill>
                <a:sym typeface="Wingdings" panose="05000000000000000000" pitchFamily="2" charset="2"/>
              </a:rPr>
              <a:t> Comment impliquer localement les habitants dans la végétalisation des rues, toits, façades et espaces collectifs ? </a:t>
            </a:r>
          </a:p>
          <a:p>
            <a:endParaRPr lang="fr-FR" b="1">
              <a:solidFill>
                <a:srgbClr val="52AE32"/>
              </a:solidFill>
              <a:sym typeface="Wingdings" panose="05000000000000000000" pitchFamily="2" charset="2"/>
            </a:endParaRPr>
          </a:p>
          <a:p>
            <a:r>
              <a:rPr lang="fr-FR" b="1">
                <a:solidFill>
                  <a:srgbClr val="52AE32"/>
                </a:solidFill>
                <a:sym typeface="Wingdings" panose="05000000000000000000" pitchFamily="2" charset="2"/>
              </a:rPr>
              <a:t> Quelles mesures concrètes mettre en œuvre pour mieux vivre les épisodes caniculaires au sein de Paris, surtout pour les publics les plus fragiles ? </a:t>
            </a:r>
          </a:p>
        </p:txBody>
      </p:sp>
      <p:sp>
        <p:nvSpPr>
          <p:cNvPr id="10" name="Rectangle : coins arrondis 9">
            <a:extLst>
              <a:ext uri="{FF2B5EF4-FFF2-40B4-BE49-F238E27FC236}">
                <a16:creationId xmlns:a16="http://schemas.microsoft.com/office/drawing/2014/main" id="{D6137193-5ED8-CD4A-BC1E-DAD29699F143}"/>
              </a:ext>
            </a:extLst>
          </p:cNvPr>
          <p:cNvSpPr/>
          <p:nvPr/>
        </p:nvSpPr>
        <p:spPr>
          <a:xfrm>
            <a:off x="2279683" y="871840"/>
            <a:ext cx="4245429" cy="435130"/>
          </a:xfrm>
          <a:prstGeom prst="roundRect">
            <a:avLst/>
          </a:prstGeom>
          <a:solidFill>
            <a:srgbClr val="52AE32"/>
          </a:solidFill>
          <a:ln w="3175">
            <a:solidFill>
              <a:srgbClr val="52A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a:p>
            <a:pPr algn="ctr"/>
            <a:r>
              <a:rPr lang="fr-FR">
                <a:solidFill>
                  <a:srgbClr val="FFFFFF"/>
                </a:solidFill>
              </a:rPr>
              <a:t>Animer le débat en 3 questions</a:t>
            </a:r>
          </a:p>
          <a:p>
            <a:pPr algn="ctr"/>
            <a:endParaRPr lang="fr-FR"/>
          </a:p>
        </p:txBody>
      </p:sp>
      <p:grpSp>
        <p:nvGrpSpPr>
          <p:cNvPr id="7" name="Groupe 6">
            <a:extLst>
              <a:ext uri="{FF2B5EF4-FFF2-40B4-BE49-F238E27FC236}">
                <a16:creationId xmlns:a16="http://schemas.microsoft.com/office/drawing/2014/main" id="{A0DFA081-86A2-EFA2-C391-DBEAE2DC3A68}"/>
              </a:ext>
            </a:extLst>
          </p:cNvPr>
          <p:cNvGrpSpPr/>
          <p:nvPr/>
        </p:nvGrpSpPr>
        <p:grpSpPr>
          <a:xfrm>
            <a:off x="7908038" y="774541"/>
            <a:ext cx="3353870" cy="2080881"/>
            <a:chOff x="5800762" y="3460458"/>
            <a:chExt cx="3353870" cy="2080881"/>
          </a:xfrm>
        </p:grpSpPr>
        <p:sp>
          <p:nvSpPr>
            <p:cNvPr id="11" name="Rectangle 10">
              <a:extLst>
                <a:ext uri="{FF2B5EF4-FFF2-40B4-BE49-F238E27FC236}">
                  <a16:creationId xmlns:a16="http://schemas.microsoft.com/office/drawing/2014/main" id="{39C84D3C-E047-63DC-C905-30E3950881C1}"/>
                </a:ext>
              </a:extLst>
            </p:cNvPr>
            <p:cNvSpPr/>
            <p:nvPr/>
          </p:nvSpPr>
          <p:spPr>
            <a:xfrm>
              <a:off x="5986955" y="3786329"/>
              <a:ext cx="3167677" cy="1755010"/>
            </a:xfrm>
            <a:prstGeom prst="rect">
              <a:avLst/>
            </a:prstGeom>
            <a:solidFill>
              <a:srgbClr val="52AE32"/>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marL="12700" marR="5080">
                <a:lnSpc>
                  <a:spcPct val="153300"/>
                </a:lnSpc>
                <a:spcBef>
                  <a:spcPts val="100"/>
                </a:spcBef>
                <a:tabLst>
                  <a:tab pos="297815" algn="l"/>
                  <a:tab pos="298450" algn="l"/>
                </a:tabLst>
              </a:pPr>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1" i="1">
                  <a:solidFill>
                    <a:schemeClr val="bg1"/>
                  </a:solidFill>
                  <a:latin typeface="+mj-lt"/>
                </a:rPr>
                <a:t>Pour rappel, les questions sont pensées sous le prisme des trois axes guidant la réflexion de la révision du Plan Climat :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VITE : « Accélération de l’action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LOCAL : « Territorialisation »</a:t>
              </a:r>
            </a:p>
            <a:p>
              <a:r>
                <a:rPr lang="fr-FR" sz="800">
                  <a:solidFill>
                    <a:schemeClr val="bg1"/>
                  </a:solidFill>
                  <a:latin typeface="+mj-lt"/>
                </a:rPr>
                <a:t>	</a:t>
              </a:r>
            </a:p>
            <a:p>
              <a:pPr marL="285750" indent="-285750">
                <a:buFont typeface="Arial" panose="020B0604020202020204" pitchFamily="34" charset="0"/>
                <a:buChar char="•"/>
              </a:pPr>
              <a:r>
                <a:rPr lang="fr-FR" sz="900" b="1" i="1">
                  <a:solidFill>
                    <a:schemeClr val="bg1"/>
                  </a:solidFill>
                  <a:latin typeface="+mj-lt"/>
                </a:rPr>
                <a:t>PLUS JUSTE : « Renforcement du volet social » </a:t>
              </a:r>
            </a:p>
            <a:p>
              <a:r>
                <a:rPr lang="fr-FR" sz="800">
                  <a:solidFill>
                    <a:schemeClr val="bg1"/>
                  </a:solidFill>
                  <a:latin typeface="+mj-lt"/>
                </a:rPr>
                <a:t>	.</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2" name="Ellipse 11">
              <a:extLst>
                <a:ext uri="{FF2B5EF4-FFF2-40B4-BE49-F238E27FC236}">
                  <a16:creationId xmlns:a16="http://schemas.microsoft.com/office/drawing/2014/main" id="{ABC9F0A0-5E4F-9C94-5E02-3570B3BB1AD6}"/>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3" name="Graphique 12" descr="Informations contour">
              <a:extLst>
                <a:ext uri="{FF2B5EF4-FFF2-40B4-BE49-F238E27FC236}">
                  <a16:creationId xmlns:a16="http://schemas.microsoft.com/office/drawing/2014/main" id="{114D047F-6BA1-8ADE-61D9-3670DC188CB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825731" y="3485427"/>
              <a:ext cx="588819" cy="588819"/>
            </a:xfrm>
            <a:prstGeom prst="rect">
              <a:avLst/>
            </a:prstGeom>
          </p:spPr>
        </p:pic>
      </p:grpSp>
    </p:spTree>
    <p:extLst>
      <p:ext uri="{BB962C8B-B14F-4D97-AF65-F5344CB8AC3E}">
        <p14:creationId xmlns:p14="http://schemas.microsoft.com/office/powerpoint/2010/main" val="1159312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BB2F0B4-0D72-E1A3-9DA6-269A574431E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D37A9951-3A4C-30F1-940F-693236D317AD}"/>
              </a:ext>
            </a:extLst>
          </p:cNvPr>
          <p:cNvSpPr>
            <a:spLocks noGrp="1"/>
          </p:cNvSpPr>
          <p:nvPr>
            <p:ph type="sldNum" sz="quarter" idx="12"/>
          </p:nvPr>
        </p:nvSpPr>
        <p:spPr/>
        <p:txBody>
          <a:bodyPr/>
          <a:lstStyle/>
          <a:p>
            <a:fld id="{975A587B-5814-4D9B-9598-FE9CB954CB01}" type="slidenum">
              <a:rPr lang="fr-FR" smtClean="0"/>
              <a:t>32</a:t>
            </a:fld>
            <a:endParaRPr lang="fr-FR"/>
          </a:p>
        </p:txBody>
      </p:sp>
      <p:sp>
        <p:nvSpPr>
          <p:cNvPr id="2" name="Rectangle : coins arrondis 1">
            <a:extLst>
              <a:ext uri="{FF2B5EF4-FFF2-40B4-BE49-F238E27FC236}">
                <a16:creationId xmlns:a16="http://schemas.microsoft.com/office/drawing/2014/main" id="{5612E438-B359-2910-7DE2-FB4E67DFDDA6}"/>
              </a:ext>
            </a:extLst>
          </p:cNvPr>
          <p:cNvSpPr/>
          <p:nvPr/>
        </p:nvSpPr>
        <p:spPr>
          <a:xfrm>
            <a:off x="-769659" y="-107758"/>
            <a:ext cx="3739101" cy="723900"/>
          </a:xfrm>
          <a:prstGeom prst="roundRect">
            <a:avLst/>
          </a:prstGeom>
          <a:solidFill>
            <a:srgbClr val="52AE32"/>
          </a:solidFill>
          <a:ln w="3175">
            <a:solidFill>
              <a:srgbClr val="52A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DFC4260-FE3C-CC0E-DA7D-0192DD80B368}"/>
              </a:ext>
            </a:extLst>
          </p:cNvPr>
          <p:cNvSpPr txBox="1"/>
          <p:nvPr/>
        </p:nvSpPr>
        <p:spPr>
          <a:xfrm>
            <a:off x="790184" y="130507"/>
            <a:ext cx="1961168" cy="400110"/>
          </a:xfrm>
          <a:prstGeom prst="rect">
            <a:avLst/>
          </a:prstGeom>
          <a:noFill/>
        </p:spPr>
        <p:txBody>
          <a:bodyPr wrap="square" rtlCol="0">
            <a:spAutoFit/>
          </a:bodyPr>
          <a:lstStyle/>
          <a:p>
            <a:r>
              <a:rPr lang="fr-FR" sz="2000">
                <a:solidFill>
                  <a:srgbClr val="FFFFFF"/>
                </a:solidFill>
              </a:rPr>
              <a:t>ADAPTATION</a:t>
            </a:r>
          </a:p>
        </p:txBody>
      </p:sp>
      <p:pic>
        <p:nvPicPr>
          <p:cNvPr id="6" name="Graphique 5" descr="Thermomètre contour">
            <a:extLst>
              <a:ext uri="{FF2B5EF4-FFF2-40B4-BE49-F238E27FC236}">
                <a16:creationId xmlns:a16="http://schemas.microsoft.com/office/drawing/2014/main" id="{6C2496B1-2C10-112A-B355-00B59369D1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2004" y="37815"/>
            <a:ext cx="468000" cy="468000"/>
          </a:xfrm>
          <a:prstGeom prst="rect">
            <a:avLst/>
          </a:prstGeom>
        </p:spPr>
      </p:pic>
      <p:sp>
        <p:nvSpPr>
          <p:cNvPr id="7" name="ZoneTexte 6">
            <a:extLst>
              <a:ext uri="{FF2B5EF4-FFF2-40B4-BE49-F238E27FC236}">
                <a16:creationId xmlns:a16="http://schemas.microsoft.com/office/drawing/2014/main" id="{8B033880-B780-4DDE-B157-6344778DC177}"/>
              </a:ext>
            </a:extLst>
          </p:cNvPr>
          <p:cNvSpPr txBox="1"/>
          <p:nvPr/>
        </p:nvSpPr>
        <p:spPr>
          <a:xfrm>
            <a:off x="1438858" y="773782"/>
            <a:ext cx="4282068" cy="369332"/>
          </a:xfrm>
          <a:prstGeom prst="rect">
            <a:avLst/>
          </a:prstGeom>
          <a:noFill/>
          <a:ln>
            <a:noFill/>
          </a:ln>
        </p:spPr>
        <p:txBody>
          <a:bodyPr wrap="square" rtlCol="0">
            <a:spAutoFit/>
          </a:bodyPr>
          <a:lstStyle/>
          <a:p>
            <a:r>
              <a:rPr lang="fr-FR" i="1">
                <a:solidFill>
                  <a:srgbClr val="52AE32"/>
                </a:solidFill>
              </a:rPr>
              <a:t>Quelques initiatives parlantes</a:t>
            </a:r>
          </a:p>
        </p:txBody>
      </p:sp>
      <p:pic>
        <p:nvPicPr>
          <p:cNvPr id="11" name="Graphique 10" descr="Bonne idée contour">
            <a:extLst>
              <a:ext uri="{FF2B5EF4-FFF2-40B4-BE49-F238E27FC236}">
                <a16:creationId xmlns:a16="http://schemas.microsoft.com/office/drawing/2014/main" id="{F3DC4BEE-B938-B6B8-A126-C012B7C0226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58425" y="506635"/>
            <a:ext cx="713829" cy="713829"/>
          </a:xfrm>
          <a:prstGeom prst="rect">
            <a:avLst/>
          </a:prstGeom>
        </p:spPr>
      </p:pic>
      <p:cxnSp>
        <p:nvCxnSpPr>
          <p:cNvPr id="17" name="Connecteur droit 16">
            <a:extLst>
              <a:ext uri="{FF2B5EF4-FFF2-40B4-BE49-F238E27FC236}">
                <a16:creationId xmlns:a16="http://schemas.microsoft.com/office/drawing/2014/main" id="{53A4A40B-50E7-DAC3-CACB-64D96415405A}"/>
              </a:ext>
            </a:extLst>
          </p:cNvPr>
          <p:cNvCxnSpPr>
            <a:cxnSpLocks/>
          </p:cNvCxnSpPr>
          <p:nvPr/>
        </p:nvCxnSpPr>
        <p:spPr>
          <a:xfrm flipV="1">
            <a:off x="1539657" y="1143114"/>
            <a:ext cx="4175682" cy="12885"/>
          </a:xfrm>
          <a:prstGeom prst="line">
            <a:avLst/>
          </a:prstGeom>
          <a:ln w="19050">
            <a:solidFill>
              <a:srgbClr val="52AE32"/>
            </a:solidFill>
          </a:ln>
        </p:spPr>
        <p:style>
          <a:lnRef idx="1">
            <a:schemeClr val="accent1"/>
          </a:lnRef>
          <a:fillRef idx="0">
            <a:schemeClr val="accent1"/>
          </a:fillRef>
          <a:effectRef idx="0">
            <a:schemeClr val="accent1"/>
          </a:effectRef>
          <a:fontRef idx="minor">
            <a:schemeClr val="tx1"/>
          </a:fontRef>
        </p:style>
      </p:cxnSp>
      <p:pic>
        <p:nvPicPr>
          <p:cNvPr id="19" name="Image 18" descr="Une image contenant ciel, extérieur, jour&#10;&#10;Description générée automatiquement">
            <a:extLst>
              <a:ext uri="{FF2B5EF4-FFF2-40B4-BE49-F238E27FC236}">
                <a16:creationId xmlns:a16="http://schemas.microsoft.com/office/drawing/2014/main" id="{C3D571C7-6338-D091-BDFC-B4C248D3DB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1295" y="2124283"/>
            <a:ext cx="4802144" cy="3001340"/>
          </a:xfrm>
          <a:prstGeom prst="rect">
            <a:avLst/>
          </a:prstGeom>
        </p:spPr>
      </p:pic>
      <p:pic>
        <p:nvPicPr>
          <p:cNvPr id="21" name="Image 20" descr="Une image contenant extérieur, terrain, arbre, rue&#10;&#10;Description générée automatiquement">
            <a:extLst>
              <a:ext uri="{FF2B5EF4-FFF2-40B4-BE49-F238E27FC236}">
                <a16:creationId xmlns:a16="http://schemas.microsoft.com/office/drawing/2014/main" id="{6993449C-46DF-6D79-F55B-DB4E6CCA60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5119" y="1410261"/>
            <a:ext cx="2131298" cy="3178950"/>
          </a:xfrm>
          <a:prstGeom prst="rect">
            <a:avLst/>
          </a:prstGeom>
        </p:spPr>
      </p:pic>
      <p:sp>
        <p:nvSpPr>
          <p:cNvPr id="22" name="Rectangle : coins arrondis 21">
            <a:extLst>
              <a:ext uri="{FF2B5EF4-FFF2-40B4-BE49-F238E27FC236}">
                <a16:creationId xmlns:a16="http://schemas.microsoft.com/office/drawing/2014/main" id="{1F1EF205-5682-A495-C032-5F58A1C663FE}"/>
              </a:ext>
            </a:extLst>
          </p:cNvPr>
          <p:cNvSpPr/>
          <p:nvPr/>
        </p:nvSpPr>
        <p:spPr>
          <a:xfrm>
            <a:off x="3579892" y="1949624"/>
            <a:ext cx="3497475" cy="618142"/>
          </a:xfrm>
          <a:prstGeom prst="roundRect">
            <a:avLst/>
          </a:prstGeom>
          <a:solidFill>
            <a:schemeClr val="bg1"/>
          </a:solidFill>
          <a:ln w="28575">
            <a:solidFill>
              <a:srgbClr val="52A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mj-lt"/>
              </a:rPr>
              <a:t>Ouverture de </a:t>
            </a:r>
            <a:r>
              <a:rPr lang="fr-FR" sz="1200" b="1">
                <a:solidFill>
                  <a:schemeClr val="tx1"/>
                </a:solidFill>
                <a:latin typeface="+mj-lt"/>
              </a:rPr>
              <a:t>nouveaux sites de baignade </a:t>
            </a:r>
            <a:r>
              <a:rPr lang="fr-FR" sz="1200">
                <a:solidFill>
                  <a:schemeClr val="tx1"/>
                </a:solidFill>
                <a:latin typeface="+mj-lt"/>
              </a:rPr>
              <a:t>dans la Seine dès 2024 (4 sites identifiés).</a:t>
            </a:r>
          </a:p>
        </p:txBody>
      </p:sp>
      <p:sp>
        <p:nvSpPr>
          <p:cNvPr id="23" name="Rectangle : coins arrondis 22">
            <a:extLst>
              <a:ext uri="{FF2B5EF4-FFF2-40B4-BE49-F238E27FC236}">
                <a16:creationId xmlns:a16="http://schemas.microsoft.com/office/drawing/2014/main" id="{8F08AC9A-EEEC-C273-FE8E-D6AF13D0B715}"/>
              </a:ext>
            </a:extLst>
          </p:cNvPr>
          <p:cNvSpPr/>
          <p:nvPr/>
        </p:nvSpPr>
        <p:spPr>
          <a:xfrm>
            <a:off x="750004" y="4725793"/>
            <a:ext cx="2131299" cy="1200400"/>
          </a:xfrm>
          <a:prstGeom prst="roundRect">
            <a:avLst/>
          </a:prstGeom>
          <a:solidFill>
            <a:srgbClr val="52AE32"/>
          </a:solidFill>
          <a:ln w="3175">
            <a:solidFill>
              <a:srgbClr val="52A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latin typeface="+mj-lt"/>
              </a:rPr>
              <a:t>Déploiement de </a:t>
            </a:r>
            <a:r>
              <a:rPr lang="fr-FR" sz="1200" b="1">
                <a:solidFill>
                  <a:schemeClr val="bg1"/>
                </a:solidFill>
                <a:latin typeface="+mj-lt"/>
              </a:rPr>
              <a:t>nouvelles fontaines « mât source » </a:t>
            </a:r>
            <a:r>
              <a:rPr lang="fr-FR" sz="1200">
                <a:solidFill>
                  <a:schemeClr val="bg1"/>
                </a:solidFill>
                <a:latin typeface="+mj-lt"/>
              </a:rPr>
              <a:t>et de fontaines éphémères dans les rues de Paris.</a:t>
            </a:r>
          </a:p>
        </p:txBody>
      </p:sp>
      <p:sp>
        <p:nvSpPr>
          <p:cNvPr id="28" name="Rectangle : coins arrondis 27">
            <a:extLst>
              <a:ext uri="{FF2B5EF4-FFF2-40B4-BE49-F238E27FC236}">
                <a16:creationId xmlns:a16="http://schemas.microsoft.com/office/drawing/2014/main" id="{6FC2373A-504C-0FAA-65A2-3342340AA011}"/>
              </a:ext>
            </a:extLst>
          </p:cNvPr>
          <p:cNvSpPr/>
          <p:nvPr/>
        </p:nvSpPr>
        <p:spPr>
          <a:xfrm>
            <a:off x="8552120" y="988588"/>
            <a:ext cx="3056872" cy="1579178"/>
          </a:xfrm>
          <a:prstGeom prst="roundRect">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a:p>
            <a:pPr algn="ctr"/>
            <a:r>
              <a:rPr lang="fr-FR" sz="1200">
                <a:solidFill>
                  <a:schemeClr val="tx1"/>
                </a:solidFill>
              </a:rPr>
              <a:t>La Ville de Paris prépare l’exercice « Paris à 50°C » qui vise à sensibiliser et acculturer les parisiens aux comportements à adopter face à un scénario de chaleur extrême. </a:t>
            </a:r>
          </a:p>
          <a:p>
            <a:pPr algn="ctr"/>
            <a:endParaRPr lang="fr-FR" sz="1200">
              <a:solidFill>
                <a:schemeClr val="tx1"/>
              </a:solidFill>
              <a:latin typeface="+mj-lt"/>
            </a:endParaRPr>
          </a:p>
        </p:txBody>
      </p:sp>
      <p:pic>
        <p:nvPicPr>
          <p:cNvPr id="27" name="Graphique 26" descr="Calendrier journalier avec un remplissage uni">
            <a:extLst>
              <a:ext uri="{FF2B5EF4-FFF2-40B4-BE49-F238E27FC236}">
                <a16:creationId xmlns:a16="http://schemas.microsoft.com/office/drawing/2014/main" id="{4F1D582C-629F-27FA-44E6-C35E9A5C0A7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977476" y="3228025"/>
            <a:ext cx="692268" cy="692268"/>
          </a:xfrm>
          <a:prstGeom prst="rect">
            <a:avLst/>
          </a:prstGeom>
        </p:spPr>
      </p:pic>
      <p:pic>
        <p:nvPicPr>
          <p:cNvPr id="25" name="Graphique 24" descr="Thermomètre avec un remplissage uni">
            <a:extLst>
              <a:ext uri="{FF2B5EF4-FFF2-40B4-BE49-F238E27FC236}">
                <a16:creationId xmlns:a16="http://schemas.microsoft.com/office/drawing/2014/main" id="{3E109185-6BC9-0C2F-EDBC-17793977A38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589366">
            <a:off x="8426975" y="2214117"/>
            <a:ext cx="630066" cy="630066"/>
          </a:xfrm>
          <a:prstGeom prst="rect">
            <a:avLst/>
          </a:prstGeom>
        </p:spPr>
      </p:pic>
      <p:sp>
        <p:nvSpPr>
          <p:cNvPr id="29" name="ZoneTexte 28">
            <a:extLst>
              <a:ext uri="{FF2B5EF4-FFF2-40B4-BE49-F238E27FC236}">
                <a16:creationId xmlns:a16="http://schemas.microsoft.com/office/drawing/2014/main" id="{696CA51A-6DDD-51FC-5A84-5A1E32A24234}"/>
              </a:ext>
            </a:extLst>
          </p:cNvPr>
          <p:cNvSpPr txBox="1"/>
          <p:nvPr/>
        </p:nvSpPr>
        <p:spPr>
          <a:xfrm>
            <a:off x="8719961" y="2202517"/>
            <a:ext cx="970417" cy="230832"/>
          </a:xfrm>
          <a:prstGeom prst="rect">
            <a:avLst/>
          </a:prstGeom>
          <a:noFill/>
        </p:spPr>
        <p:txBody>
          <a:bodyPr wrap="square" rtlCol="0">
            <a:spAutoFit/>
          </a:bodyPr>
          <a:lstStyle/>
          <a:p>
            <a:r>
              <a:rPr lang="fr-FR" sz="900">
                <a:solidFill>
                  <a:srgbClr val="52AE32"/>
                </a:solidFill>
              </a:rPr>
              <a:t>50°C</a:t>
            </a:r>
          </a:p>
        </p:txBody>
      </p:sp>
      <p:cxnSp>
        <p:nvCxnSpPr>
          <p:cNvPr id="31" name="Connecteur droit 30">
            <a:extLst>
              <a:ext uri="{FF2B5EF4-FFF2-40B4-BE49-F238E27FC236}">
                <a16:creationId xmlns:a16="http://schemas.microsoft.com/office/drawing/2014/main" id="{F116F457-A49D-58DA-EAE0-CA5467BAE6A9}"/>
              </a:ext>
            </a:extLst>
          </p:cNvPr>
          <p:cNvCxnSpPr/>
          <p:nvPr/>
        </p:nvCxnSpPr>
        <p:spPr>
          <a:xfrm>
            <a:off x="8552119" y="2413346"/>
            <a:ext cx="3475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0DE3BA14-FEC1-0164-7134-915E8EEA2797}"/>
              </a:ext>
            </a:extLst>
          </p:cNvPr>
          <p:cNvSpPr txBox="1"/>
          <p:nvPr/>
        </p:nvSpPr>
        <p:spPr>
          <a:xfrm>
            <a:off x="9690379" y="3158661"/>
            <a:ext cx="1656780" cy="830997"/>
          </a:xfrm>
          <a:prstGeom prst="rect">
            <a:avLst/>
          </a:prstGeom>
          <a:noFill/>
        </p:spPr>
        <p:txBody>
          <a:bodyPr wrap="square" rtlCol="0">
            <a:spAutoFit/>
          </a:bodyPr>
          <a:lstStyle/>
          <a:p>
            <a:r>
              <a:rPr lang="fr-FR" sz="1200"/>
              <a:t>Exercice de prospective dans 2 quartiers en </a:t>
            </a:r>
            <a:r>
              <a:rPr lang="fr-FR" sz="1200" b="1"/>
              <a:t>octobre 2023</a:t>
            </a:r>
          </a:p>
        </p:txBody>
      </p:sp>
      <p:sp>
        <p:nvSpPr>
          <p:cNvPr id="33" name="Rectangle 32">
            <a:extLst>
              <a:ext uri="{FF2B5EF4-FFF2-40B4-BE49-F238E27FC236}">
                <a16:creationId xmlns:a16="http://schemas.microsoft.com/office/drawing/2014/main" id="{EBC3688E-547B-D779-0383-EEBBE2B276A9}"/>
              </a:ext>
            </a:extLst>
          </p:cNvPr>
          <p:cNvSpPr/>
          <p:nvPr/>
        </p:nvSpPr>
        <p:spPr>
          <a:xfrm>
            <a:off x="8833018" y="3013870"/>
            <a:ext cx="2627247" cy="2615676"/>
          </a:xfrm>
          <a:prstGeom prst="rect">
            <a:avLst/>
          </a:prstGeom>
          <a:noFill/>
          <a:ln w="3175">
            <a:solidFill>
              <a:srgbClr val="52A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Graphique 34" descr="Ligne fléchée : incurvée sens des aiguilles d’une montre avec un remplissage uni">
            <a:extLst>
              <a:ext uri="{FF2B5EF4-FFF2-40B4-BE49-F238E27FC236}">
                <a16:creationId xmlns:a16="http://schemas.microsoft.com/office/drawing/2014/main" id="{3C9EF6DF-7E51-FDB7-0C5A-927EF352FF5A}"/>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4405011">
            <a:off x="11058685" y="2655254"/>
            <a:ext cx="690050" cy="690050"/>
          </a:xfrm>
          <a:prstGeom prst="rect">
            <a:avLst/>
          </a:prstGeom>
        </p:spPr>
      </p:pic>
      <p:sp>
        <p:nvSpPr>
          <p:cNvPr id="36" name="ZoneTexte 35">
            <a:extLst>
              <a:ext uri="{FF2B5EF4-FFF2-40B4-BE49-F238E27FC236}">
                <a16:creationId xmlns:a16="http://schemas.microsoft.com/office/drawing/2014/main" id="{DBE3CAC3-600A-9232-21A5-304A323CEA25}"/>
              </a:ext>
            </a:extLst>
          </p:cNvPr>
          <p:cNvSpPr txBox="1"/>
          <p:nvPr/>
        </p:nvSpPr>
        <p:spPr>
          <a:xfrm>
            <a:off x="8872771" y="4075654"/>
            <a:ext cx="2474388" cy="1384995"/>
          </a:xfrm>
          <a:prstGeom prst="rect">
            <a:avLst/>
          </a:prstGeom>
          <a:noFill/>
        </p:spPr>
        <p:txBody>
          <a:bodyPr wrap="square" rtlCol="0">
            <a:spAutoFit/>
          </a:bodyPr>
          <a:lstStyle/>
          <a:p>
            <a:pPr algn="just"/>
            <a:r>
              <a:rPr lang="fr-FR" sz="1050"/>
              <a:t>Mise en place d’une simulation permettant de tester un phénomène de canicule où la température monterait à 50°C pendant plusieurs jours afin notamment de voir comment les habitants vont faire ensemble en situation.</a:t>
            </a:r>
          </a:p>
        </p:txBody>
      </p:sp>
    </p:spTree>
    <p:extLst>
      <p:ext uri="{BB962C8B-B14F-4D97-AF65-F5344CB8AC3E}">
        <p14:creationId xmlns:p14="http://schemas.microsoft.com/office/powerpoint/2010/main" val="515233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33</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a:xfrm>
            <a:off x="3849095" y="164992"/>
            <a:ext cx="10800000" cy="468000"/>
          </a:xfrm>
        </p:spPr>
        <p:txBody>
          <a:bodyPr/>
          <a:lstStyle/>
          <a:p>
            <a:r>
              <a:rPr lang="fr-FR" sz="2000" b="0"/>
              <a:t> </a:t>
            </a:r>
            <a:r>
              <a:rPr lang="fr-FR" sz="1600" b="0" i="1"/>
              <a:t>Paris neutre en carbone, résiliente et agréable à vivre </a:t>
            </a:r>
            <a:endParaRPr lang="fr-FR" sz="1600" b="0"/>
          </a:p>
        </p:txBody>
      </p:sp>
      <p:sp>
        <p:nvSpPr>
          <p:cNvPr id="8" name="Espace réservé du texte 7">
            <a:extLst>
              <a:ext uri="{FF2B5EF4-FFF2-40B4-BE49-F238E27FC236}">
                <a16:creationId xmlns:a16="http://schemas.microsoft.com/office/drawing/2014/main" id="{75F80D6D-CC1A-E3AF-617B-B0B6D19FCA20}"/>
              </a:ext>
            </a:extLst>
          </p:cNvPr>
          <p:cNvSpPr>
            <a:spLocks noGrp="1"/>
          </p:cNvSpPr>
          <p:nvPr>
            <p:ph type="body" sz="quarter" idx="13"/>
            <p:custDataLst>
              <p:tags r:id="rId4"/>
            </p:custDataLst>
          </p:nvPr>
        </p:nvSpPr>
        <p:spPr>
          <a:xfrm>
            <a:off x="581543" y="2183504"/>
            <a:ext cx="6119995" cy="1203625"/>
          </a:xfrm>
        </p:spPr>
        <p:txBody>
          <a:bodyPr/>
          <a:lstStyle/>
          <a:p>
            <a:pPr marL="12700" marR="5080" algn="just">
              <a:lnSpc>
                <a:spcPct val="100000"/>
              </a:lnSpc>
              <a:spcBef>
                <a:spcPts val="100"/>
              </a:spcBef>
              <a:tabLst>
                <a:tab pos="297815" algn="l"/>
                <a:tab pos="298450" algn="l"/>
              </a:tabLst>
            </a:pPr>
            <a:r>
              <a:rPr lang="fr-FR" sz="1200">
                <a:latin typeface="+mj-lt"/>
              </a:rPr>
              <a:t>L’enjeu à l’avenir sera de réussir à être </a:t>
            </a:r>
            <a:r>
              <a:rPr lang="fr-FR" sz="1200" b="1">
                <a:latin typeface="+mj-lt"/>
              </a:rPr>
              <a:t>une ville plus sobre en énergie et en carbone</a:t>
            </a:r>
            <a:r>
              <a:rPr lang="fr-FR" sz="1200">
                <a:latin typeface="+mj-lt"/>
              </a:rPr>
              <a:t>, mais également plus adaptée à l’évolution du climat en conciliant ces impératifs avec les autres enjeux de la </a:t>
            </a:r>
            <a:r>
              <a:rPr lang="fr-FR" sz="1200" b="1">
                <a:latin typeface="+mj-lt"/>
              </a:rPr>
              <a:t>ville durable </a:t>
            </a:r>
            <a:r>
              <a:rPr lang="fr-FR" sz="1200">
                <a:latin typeface="+mj-lt"/>
              </a:rPr>
              <a:t>: ville attrayante et agréable à vivre pour les Parisiens et les visiteurs. Pour réellement engager la transition écologique, Paris doit se saisir des documents de planification comme leviers stratégiques.</a:t>
            </a:r>
          </a:p>
        </p:txBody>
      </p:sp>
      <p:sp>
        <p:nvSpPr>
          <p:cNvPr id="21" name="Sous-titre 2">
            <a:extLst>
              <a:ext uri="{FF2B5EF4-FFF2-40B4-BE49-F238E27FC236}">
                <a16:creationId xmlns:a16="http://schemas.microsoft.com/office/drawing/2014/main" id="{C3B9188A-79F8-A92C-6EF6-3BE97DB09B27}"/>
              </a:ext>
            </a:extLst>
          </p:cNvPr>
          <p:cNvSpPr txBox="1">
            <a:spLocks/>
          </p:cNvSpPr>
          <p:nvPr>
            <p:custDataLst>
              <p:tags r:id="rId5"/>
            </p:custDataLst>
          </p:nvPr>
        </p:nvSpPr>
        <p:spPr>
          <a:xfrm>
            <a:off x="581544" y="872435"/>
            <a:ext cx="11011352" cy="720000"/>
          </a:xfrm>
          <a:prstGeom prst="rect">
            <a:avLst/>
          </a:prstGeom>
        </p:spPr>
        <p:txBody>
          <a:bodyPr vert="horz" lIns="91440" tIns="45720" rIns="91440" bIns="45720" rtlCol="0" anchor="b">
            <a:noAutofit/>
          </a:bodyPr>
          <a:lstStyle>
            <a:lvl1pPr marL="0" indent="0" algn="l" defTabSz="914400" rtl="0" eaLnBrk="1" latinLnBrk="0" hangingPunct="1">
              <a:lnSpc>
                <a:spcPct val="130000"/>
              </a:lnSpc>
              <a:spcBef>
                <a:spcPts val="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130000"/>
              </a:lnSpc>
              <a:spcBef>
                <a:spcPts val="2400"/>
              </a:spcBef>
              <a:buClr>
                <a:schemeClr val="tx1"/>
              </a:buClr>
              <a:buFont typeface="+mj-lt"/>
              <a:buNone/>
              <a:defRPr sz="2000" b="1" kern="1200">
                <a:solidFill>
                  <a:schemeClr val="tx1"/>
                </a:solidFill>
                <a:latin typeface="+mn-lt"/>
                <a:ea typeface="+mn-ea"/>
                <a:cs typeface="+mn-cs"/>
              </a:defRPr>
            </a:lvl2pPr>
            <a:lvl3pPr marL="914400" indent="0" algn="l" defTabSz="914400" rtl="0" eaLnBrk="1" latinLnBrk="0" hangingPunct="1">
              <a:lnSpc>
                <a:spcPct val="130000"/>
              </a:lnSpc>
              <a:spcBef>
                <a:spcPts val="300"/>
              </a:spcBef>
              <a:buSzPct val="120000"/>
              <a:buFont typeface="Times" panose="02020603050405020304" pitchFamily="18" charset="0"/>
              <a:buNone/>
              <a:defRPr sz="1800" b="1" kern="1200">
                <a:solidFill>
                  <a:schemeClr val="tx1"/>
                </a:solidFill>
                <a:latin typeface="+mn-lt"/>
                <a:ea typeface="+mn-ea"/>
                <a:cs typeface="+mn-cs"/>
              </a:defRPr>
            </a:lvl3pPr>
            <a:lvl4pPr marL="1371600" indent="0" algn="l" defTabSz="914400" rtl="0" eaLnBrk="1" latinLnBrk="0" hangingPunct="1">
              <a:lnSpc>
                <a:spcPct val="130000"/>
              </a:lnSpc>
              <a:spcBef>
                <a:spcPts val="300"/>
              </a:spcBef>
              <a:buFont typeface="Calibri" panose="020F050202020403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30000"/>
              </a:lnSpc>
              <a:spcBef>
                <a:spcPts val="3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fr-FR" sz="1400" b="0" i="1">
                <a:solidFill>
                  <a:schemeClr val="bg2">
                    <a:lumMod val="50000"/>
                  </a:schemeClr>
                </a:solidFill>
              </a:rPr>
              <a:t>L’urbanisme et l’aménagement du territoire sont des outils clés de transformation de la ville. Ainsi, afin de mieux prendre en compte les enjeux de transition énergétique et accélérer l’adaptation de Paris au changement climatique, la ville s’est dotée du premier PLU bioclimatique de France. </a:t>
            </a:r>
          </a:p>
        </p:txBody>
      </p:sp>
      <p:sp>
        <p:nvSpPr>
          <p:cNvPr id="2" name="Rectangle : coins arrondis 1">
            <a:extLst>
              <a:ext uri="{FF2B5EF4-FFF2-40B4-BE49-F238E27FC236}">
                <a16:creationId xmlns:a16="http://schemas.microsoft.com/office/drawing/2014/main" id="{679D39DB-F204-1429-39CB-F9CA83877892}"/>
              </a:ext>
            </a:extLst>
          </p:cNvPr>
          <p:cNvSpPr/>
          <p:nvPr/>
        </p:nvSpPr>
        <p:spPr>
          <a:xfrm>
            <a:off x="-769659" y="-107758"/>
            <a:ext cx="3974771" cy="72390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EDA9512-2414-7324-9025-3ABBA3ABF18D}"/>
              </a:ext>
            </a:extLst>
          </p:cNvPr>
          <p:cNvSpPr txBox="1"/>
          <p:nvPr/>
        </p:nvSpPr>
        <p:spPr>
          <a:xfrm>
            <a:off x="996653" y="132010"/>
            <a:ext cx="5704885" cy="400110"/>
          </a:xfrm>
          <a:prstGeom prst="rect">
            <a:avLst/>
          </a:prstGeom>
          <a:noFill/>
        </p:spPr>
        <p:txBody>
          <a:bodyPr wrap="square" rtlCol="0">
            <a:spAutoFit/>
          </a:bodyPr>
          <a:lstStyle/>
          <a:p>
            <a:r>
              <a:rPr lang="fr-FR" sz="2000">
                <a:solidFill>
                  <a:srgbClr val="FFFFFF"/>
                </a:solidFill>
              </a:rPr>
              <a:t>URBANISME</a:t>
            </a:r>
          </a:p>
        </p:txBody>
      </p:sp>
      <p:pic>
        <p:nvPicPr>
          <p:cNvPr id="14" name="Graphique 13" descr="Cercle avec flèche gauche avec un remplissage uni">
            <a:extLst>
              <a:ext uri="{FF2B5EF4-FFF2-40B4-BE49-F238E27FC236}">
                <a16:creationId xmlns:a16="http://schemas.microsoft.com/office/drawing/2014/main" id="{211CDB53-687A-182C-361C-BABF5E5DAB62}"/>
              </a:ext>
            </a:extLst>
          </p:cNvPr>
          <p:cNvPicPr>
            <a:picLocks noChangeAspect="1"/>
          </p:cNvPicPr>
          <p:nvPr>
            <p:custDataLst>
              <p:tags r:id="rId6"/>
            </p:custDataLst>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flipH="1">
            <a:off x="3425739" y="197940"/>
            <a:ext cx="431602" cy="431602"/>
          </a:xfrm>
          <a:prstGeom prst="rect">
            <a:avLst/>
          </a:prstGeom>
        </p:spPr>
      </p:pic>
      <p:sp>
        <p:nvSpPr>
          <p:cNvPr id="15" name="ZoneTexte 14">
            <a:extLst>
              <a:ext uri="{FF2B5EF4-FFF2-40B4-BE49-F238E27FC236}">
                <a16:creationId xmlns:a16="http://schemas.microsoft.com/office/drawing/2014/main" id="{B6E7537D-897D-014A-F14C-47BC0E082F60}"/>
              </a:ext>
            </a:extLst>
          </p:cNvPr>
          <p:cNvSpPr txBox="1"/>
          <p:nvPr/>
        </p:nvSpPr>
        <p:spPr>
          <a:xfrm>
            <a:off x="628651" y="1756705"/>
            <a:ext cx="20429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solidFill>
                  <a:srgbClr val="DFA300"/>
                </a:solidFill>
              </a:rPr>
              <a:t>Quels enjeux ?</a:t>
            </a:r>
          </a:p>
        </p:txBody>
      </p:sp>
      <p:cxnSp>
        <p:nvCxnSpPr>
          <p:cNvPr id="17" name="Connecteur droit 16">
            <a:extLst>
              <a:ext uri="{FF2B5EF4-FFF2-40B4-BE49-F238E27FC236}">
                <a16:creationId xmlns:a16="http://schemas.microsoft.com/office/drawing/2014/main" id="{5D865CCD-CE74-BFC8-CE96-9CC9AB736A26}"/>
              </a:ext>
            </a:extLst>
          </p:cNvPr>
          <p:cNvCxnSpPr>
            <a:cxnSpLocks/>
          </p:cNvCxnSpPr>
          <p:nvPr/>
        </p:nvCxnSpPr>
        <p:spPr>
          <a:xfrm>
            <a:off x="7200959" y="1798467"/>
            <a:ext cx="0" cy="3972332"/>
          </a:xfrm>
          <a:prstGeom prst="line">
            <a:avLst/>
          </a:prstGeom>
          <a:ln w="19050">
            <a:solidFill>
              <a:srgbClr val="DFA300"/>
            </a:solidFill>
            <a:prstDash val="sysDot"/>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D308B7F8-CE4D-1A93-50C5-CBD5EF6552F0}"/>
              </a:ext>
            </a:extLst>
          </p:cNvPr>
          <p:cNvSpPr txBox="1"/>
          <p:nvPr/>
        </p:nvSpPr>
        <p:spPr>
          <a:xfrm>
            <a:off x="628651" y="3406602"/>
            <a:ext cx="6243463" cy="425566"/>
          </a:xfrm>
          <a:prstGeom prst="rect">
            <a:avLst/>
          </a:prstGeom>
          <a:noFill/>
        </p:spPr>
        <p:txBody>
          <a:bodyPr wrap="square">
            <a:spAutoFit/>
          </a:bodyPr>
          <a:lstStyle/>
          <a:p>
            <a:pPr marL="12700" marR="5080">
              <a:lnSpc>
                <a:spcPct val="153300"/>
              </a:lnSpc>
              <a:spcBef>
                <a:spcPts val="100"/>
              </a:spcBef>
              <a:tabLst>
                <a:tab pos="297815" algn="l"/>
                <a:tab pos="298450" algn="l"/>
              </a:tabLst>
            </a:pPr>
            <a:r>
              <a:rPr lang="fr-FR" sz="1600"/>
              <a:t>Les principaux </a:t>
            </a:r>
            <a:r>
              <a:rPr lang="fr-FR" sz="1600" b="1"/>
              <a:t>objectifs </a:t>
            </a:r>
            <a:r>
              <a:rPr lang="fr-FR" sz="1600"/>
              <a:t>fixés en 2018</a:t>
            </a:r>
            <a:endParaRPr lang="fr-FR" sz="1600" b="1"/>
          </a:p>
        </p:txBody>
      </p:sp>
      <p:sp>
        <p:nvSpPr>
          <p:cNvPr id="19" name="Parallelogram 1">
            <a:extLst>
              <a:ext uri="{FF2B5EF4-FFF2-40B4-BE49-F238E27FC236}">
                <a16:creationId xmlns:a16="http://schemas.microsoft.com/office/drawing/2014/main" id="{2B9DAE12-FBB2-510D-9959-23539CF37BC2}"/>
              </a:ext>
            </a:extLst>
          </p:cNvPr>
          <p:cNvSpPr/>
          <p:nvPr/>
        </p:nvSpPr>
        <p:spPr>
          <a:xfrm>
            <a:off x="668413" y="3943212"/>
            <a:ext cx="1759007" cy="1761125"/>
          </a:xfrm>
          <a:prstGeom prst="parallelogram">
            <a:avLst>
              <a:gd name="adj" fmla="val 0"/>
            </a:avLst>
          </a:prstGeom>
          <a:solidFill>
            <a:srgbClr val="DFA300"/>
          </a:solidFill>
          <a:ln>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20" name="Parallelogram 2">
            <a:extLst>
              <a:ext uri="{FF2B5EF4-FFF2-40B4-BE49-F238E27FC236}">
                <a16:creationId xmlns:a16="http://schemas.microsoft.com/office/drawing/2014/main" id="{BD7AFE3D-7D75-CB3A-9552-E523854F1D00}"/>
              </a:ext>
            </a:extLst>
          </p:cNvPr>
          <p:cNvSpPr/>
          <p:nvPr/>
        </p:nvSpPr>
        <p:spPr>
          <a:xfrm>
            <a:off x="1636987" y="3943212"/>
            <a:ext cx="4967059" cy="1761125"/>
          </a:xfrm>
          <a:prstGeom prst="parallelogram">
            <a:avLst>
              <a:gd name="adj" fmla="val 595"/>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pic>
        <p:nvPicPr>
          <p:cNvPr id="22" name="Graphique 4" descr="Mille contour">
            <a:extLst>
              <a:ext uri="{FF2B5EF4-FFF2-40B4-BE49-F238E27FC236}">
                <a16:creationId xmlns:a16="http://schemas.microsoft.com/office/drawing/2014/main" id="{8F890B65-9BA0-3C67-C966-63C6939380FE}"/>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27364" y="4317111"/>
            <a:ext cx="712994" cy="712994"/>
          </a:xfrm>
          <a:prstGeom prst="rect">
            <a:avLst/>
          </a:prstGeom>
        </p:spPr>
      </p:pic>
      <p:sp>
        <p:nvSpPr>
          <p:cNvPr id="23" name="ZoneTexte 22">
            <a:extLst>
              <a:ext uri="{FF2B5EF4-FFF2-40B4-BE49-F238E27FC236}">
                <a16:creationId xmlns:a16="http://schemas.microsoft.com/office/drawing/2014/main" id="{7F54B303-D7EE-7C88-5377-0B53482B74F3}"/>
              </a:ext>
            </a:extLst>
          </p:cNvPr>
          <p:cNvSpPr txBox="1"/>
          <p:nvPr/>
        </p:nvSpPr>
        <p:spPr>
          <a:xfrm>
            <a:off x="1712400" y="3975659"/>
            <a:ext cx="4816232" cy="1728678"/>
          </a:xfrm>
          <a:prstGeom prst="rect">
            <a:avLst/>
          </a:prstGeom>
          <a:noFill/>
        </p:spPr>
        <p:txBody>
          <a:bodyPr wrap="square" rtlCol="0">
            <a:spAutoFit/>
          </a:bodyPr>
          <a:lstStyle/>
          <a:p>
            <a:pPr marL="0" marR="5080" lvl="1" indent="-228500">
              <a:spcBef>
                <a:spcPts val="100"/>
              </a:spcBef>
              <a:tabLst>
                <a:tab pos="297815" algn="l"/>
                <a:tab pos="298450" algn="l"/>
              </a:tabLst>
            </a:pPr>
            <a:r>
              <a:rPr lang="fr-FR" sz="1200">
                <a:latin typeface="+mj-lt"/>
              </a:rPr>
              <a:t>Mieux prendre en compte les enjeux liés à la transition énergétique à travers le lancement, en 2021, de </a:t>
            </a:r>
            <a:r>
              <a:rPr lang="fr-FR" sz="1200" b="1">
                <a:solidFill>
                  <a:srgbClr val="DFA300"/>
                </a:solidFill>
                <a:latin typeface="+mj-lt"/>
              </a:rPr>
              <a:t>la révision du PLU</a:t>
            </a:r>
            <a:endParaRPr lang="fr-FR" sz="1200">
              <a:latin typeface="+mj-lt"/>
            </a:endParaRPr>
          </a:p>
          <a:p>
            <a:pPr marL="0" marR="5080" lvl="1" indent="-228500">
              <a:spcBef>
                <a:spcPts val="100"/>
              </a:spcBef>
              <a:tabLst>
                <a:tab pos="297815" algn="l"/>
                <a:tab pos="298450" algn="l"/>
              </a:tabLst>
            </a:pPr>
            <a:endParaRPr lang="fr-FR" sz="1200">
              <a:latin typeface="+mj-lt"/>
            </a:endParaRPr>
          </a:p>
          <a:p>
            <a:pPr marL="0" marR="5080" lvl="1" indent="-228500">
              <a:spcBef>
                <a:spcPts val="100"/>
              </a:spcBef>
              <a:tabLst>
                <a:tab pos="297815" algn="l"/>
                <a:tab pos="298450" algn="l"/>
              </a:tabLst>
            </a:pPr>
            <a:r>
              <a:rPr lang="fr-FR" sz="1200">
                <a:latin typeface="+mj-lt"/>
              </a:rPr>
              <a:t>Paris </a:t>
            </a:r>
            <a:r>
              <a:rPr lang="fr-FR" sz="1200" b="1">
                <a:solidFill>
                  <a:srgbClr val="DFA300"/>
                </a:solidFill>
                <a:latin typeface="+mj-lt"/>
              </a:rPr>
              <a:t>100%</a:t>
            </a:r>
            <a:r>
              <a:rPr lang="fr-FR" sz="1200">
                <a:latin typeface="+mj-lt"/>
              </a:rPr>
              <a:t> éco-rénovée pour répondre à l’enjeu de la précarité énergétique</a:t>
            </a:r>
          </a:p>
          <a:p>
            <a:pPr marL="0" marR="5080" lvl="1" indent="-228500">
              <a:spcBef>
                <a:spcPts val="100"/>
              </a:spcBef>
              <a:tabLst>
                <a:tab pos="297815" algn="l"/>
                <a:tab pos="298450" algn="l"/>
              </a:tabLst>
            </a:pPr>
            <a:endParaRPr lang="fr-FR" sz="700">
              <a:latin typeface="+mj-lt"/>
            </a:endParaRPr>
          </a:p>
          <a:p>
            <a:pPr marL="0" marR="5080" lvl="1" indent="-228500">
              <a:spcBef>
                <a:spcPts val="100"/>
              </a:spcBef>
              <a:tabLst>
                <a:tab pos="297815" algn="l"/>
                <a:tab pos="298450" algn="l"/>
              </a:tabLst>
            </a:pPr>
            <a:r>
              <a:rPr lang="fr-FR" sz="1200">
                <a:latin typeface="+mj-lt"/>
              </a:rPr>
              <a:t>Une consommation d’énergie sur le logement </a:t>
            </a:r>
            <a:r>
              <a:rPr lang="fr-FR" sz="1200" b="1">
                <a:solidFill>
                  <a:srgbClr val="DFA300"/>
                </a:solidFill>
                <a:latin typeface="+mj-lt"/>
              </a:rPr>
              <a:t>réduite d’un tiers </a:t>
            </a:r>
            <a:r>
              <a:rPr lang="fr-FR" sz="1200">
                <a:latin typeface="+mj-lt"/>
              </a:rPr>
              <a:t>d’ici 2030 et </a:t>
            </a:r>
            <a:r>
              <a:rPr lang="fr-FR" sz="1200" b="1">
                <a:solidFill>
                  <a:srgbClr val="DFA300"/>
                </a:solidFill>
                <a:latin typeface="+mj-lt"/>
              </a:rPr>
              <a:t>de moitié </a:t>
            </a:r>
            <a:r>
              <a:rPr lang="fr-FR" sz="1200">
                <a:latin typeface="+mj-lt"/>
              </a:rPr>
              <a:t>d’ici 2050</a:t>
            </a:r>
          </a:p>
        </p:txBody>
      </p:sp>
      <p:sp>
        <p:nvSpPr>
          <p:cNvPr id="24" name="ZoneTexte 23">
            <a:extLst>
              <a:ext uri="{FF2B5EF4-FFF2-40B4-BE49-F238E27FC236}">
                <a16:creationId xmlns:a16="http://schemas.microsoft.com/office/drawing/2014/main" id="{C45DF0AE-D8D8-59A1-5D92-B020E7947D9F}"/>
              </a:ext>
            </a:extLst>
          </p:cNvPr>
          <p:cNvSpPr txBox="1"/>
          <p:nvPr/>
        </p:nvSpPr>
        <p:spPr>
          <a:xfrm>
            <a:off x="7942440" y="3176529"/>
            <a:ext cx="3107531" cy="338554"/>
          </a:xfrm>
          <a:prstGeom prst="rect">
            <a:avLst/>
          </a:prstGeom>
          <a:solidFill>
            <a:schemeClr val="bg1"/>
          </a:solidFill>
          <a:ln w="28575">
            <a:solidFill>
              <a:srgbClr val="DFA3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b="1" i="1"/>
              <a:t>BILAN</a:t>
            </a:r>
            <a:r>
              <a:rPr lang="fr-FR" sz="1600" i="1"/>
              <a:t> A MI-PARCOURS</a:t>
            </a:r>
          </a:p>
        </p:txBody>
      </p:sp>
      <p:pic>
        <p:nvPicPr>
          <p:cNvPr id="39" name="Graphique 6" descr="Aspiration avec un remplissage uni">
            <a:extLst>
              <a:ext uri="{FF2B5EF4-FFF2-40B4-BE49-F238E27FC236}">
                <a16:creationId xmlns:a16="http://schemas.microsoft.com/office/drawing/2014/main" id="{1913EBBD-49C0-1C76-4E18-CC736175F0F2}"/>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0671347" y="5313599"/>
            <a:ext cx="914400" cy="914400"/>
          </a:xfrm>
          <a:prstGeom prst="rect">
            <a:avLst/>
          </a:prstGeom>
        </p:spPr>
      </p:pic>
      <p:pic>
        <p:nvPicPr>
          <p:cNvPr id="7" name="Graphique 6" descr="Carte avec repère contour">
            <a:extLst>
              <a:ext uri="{FF2B5EF4-FFF2-40B4-BE49-F238E27FC236}">
                <a16:creationId xmlns:a16="http://schemas.microsoft.com/office/drawing/2014/main" id="{1F2092EF-741D-6E3C-5B6C-630F96888B6F}"/>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2005" y="-56680"/>
            <a:ext cx="652447" cy="652447"/>
          </a:xfrm>
          <a:prstGeom prst="rect">
            <a:avLst/>
          </a:prstGeom>
        </p:spPr>
      </p:pic>
      <p:grpSp>
        <p:nvGrpSpPr>
          <p:cNvPr id="9" name="Groupe 8">
            <a:extLst>
              <a:ext uri="{FF2B5EF4-FFF2-40B4-BE49-F238E27FC236}">
                <a16:creationId xmlns:a16="http://schemas.microsoft.com/office/drawing/2014/main" id="{DD7993F5-9629-4172-D97A-DCFCFB895E09}"/>
              </a:ext>
            </a:extLst>
          </p:cNvPr>
          <p:cNvGrpSpPr/>
          <p:nvPr/>
        </p:nvGrpSpPr>
        <p:grpSpPr>
          <a:xfrm>
            <a:off x="8239890" y="1378013"/>
            <a:ext cx="3353870" cy="1473362"/>
            <a:chOff x="5800762" y="3460458"/>
            <a:chExt cx="3353870" cy="1473362"/>
          </a:xfrm>
        </p:grpSpPr>
        <p:sp>
          <p:nvSpPr>
            <p:cNvPr id="11" name="Rectangle 10">
              <a:extLst>
                <a:ext uri="{FF2B5EF4-FFF2-40B4-BE49-F238E27FC236}">
                  <a16:creationId xmlns:a16="http://schemas.microsoft.com/office/drawing/2014/main" id="{11062CCB-98ED-DE4E-A695-228A3BBDA34F}"/>
                </a:ext>
              </a:extLst>
            </p:cNvPr>
            <p:cNvSpPr/>
            <p:nvPr/>
          </p:nvSpPr>
          <p:spPr>
            <a:xfrm>
              <a:off x="5986955" y="3786328"/>
              <a:ext cx="3167677" cy="1147492"/>
            </a:xfrm>
            <a:prstGeom prst="rect">
              <a:avLst/>
            </a:prstGeom>
            <a:solidFill>
              <a:srgbClr val="DFA300"/>
            </a:solidFill>
            <a:ln w="12700" cap="flat" cmpd="sng" algn="ctr">
              <a:solidFill>
                <a:srgbClr val="DFA300"/>
              </a:solid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r>
                <a:rPr kumimoji="0" lang="fr-FR" sz="1102" i="0" u="none" strike="noStrike" kern="0" cap="all" spc="0" normalizeH="0" baseline="0" noProof="0">
                  <a:ln>
                    <a:noFill/>
                  </a:ln>
                  <a:solidFill>
                    <a:srgbClr val="FFFFFF"/>
                  </a:solidFill>
                  <a:effectLst/>
                  <a:uLnTx/>
                  <a:uFillTx/>
                  <a:latin typeface="Lato" panose="020F0502020204030203"/>
                  <a:ea typeface="+mn-ea"/>
                  <a:cs typeface="+mn-cs"/>
                </a:rPr>
                <a:t>              </a:t>
              </a:r>
              <a:r>
                <a:rPr kumimoji="0" lang="fr-FR" sz="1000" i="0" u="none" strike="noStrike" kern="0" cap="all" spc="0" normalizeH="0" baseline="0" noProof="0">
                  <a:ln>
                    <a:noFill/>
                  </a:ln>
                  <a:solidFill>
                    <a:schemeClr val="bg1"/>
                  </a:solidFill>
                  <a:effectLst/>
                  <a:uLnTx/>
                  <a:uFillTx/>
                  <a:latin typeface="+mj-lt"/>
                  <a:ea typeface="+mn-ea"/>
                  <a:cs typeface="+mn-cs"/>
                </a:rPr>
                <a:t>U</a:t>
              </a:r>
              <a:r>
                <a:rPr lang="fr-FR" sz="1000" kern="0">
                  <a:solidFill>
                    <a:schemeClr val="bg1"/>
                  </a:solidFill>
                  <a:latin typeface="+mj-lt"/>
                </a:rPr>
                <a:t>n plan local d’urbanisme (PLU) est un</a:t>
              </a:r>
            </a:p>
            <a:p>
              <a:r>
                <a:rPr lang="fr-FR" sz="1000" kern="0">
                  <a:solidFill>
                    <a:schemeClr val="bg1"/>
                  </a:solidFill>
                  <a:latin typeface="+mj-lt"/>
                </a:rPr>
                <a:t>       document qui à l’échelle d’une commune ou d’un groupement de communes établit un projet global d’aménagement du territoire et fixe en fonction les règles générales d’utilisation du sol concerné.</a:t>
              </a:r>
              <a:endParaRPr lang="fr-FR" sz="1000">
                <a:solidFill>
                  <a:schemeClr val="bg1"/>
                </a:solidFill>
                <a:latin typeface="+mj-lt"/>
              </a:endParaRP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2" name="Ellipse 11">
              <a:extLst>
                <a:ext uri="{FF2B5EF4-FFF2-40B4-BE49-F238E27FC236}">
                  <a16:creationId xmlns:a16="http://schemas.microsoft.com/office/drawing/2014/main" id="{A3434EFD-227D-1D3E-594E-24117C812F60}"/>
                </a:ext>
              </a:extLst>
            </p:cNvPr>
            <p:cNvSpPr/>
            <p:nvPr/>
          </p:nvSpPr>
          <p:spPr>
            <a:xfrm>
              <a:off x="5800762" y="3460458"/>
              <a:ext cx="638758" cy="638758"/>
            </a:xfrm>
            <a:prstGeom prst="ellipse">
              <a:avLst/>
            </a:prstGeom>
            <a:solidFill>
              <a:srgbClr val="FFEFC1"/>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5" name="Graphique 24" descr="Informations contour">
              <a:extLst>
                <a:ext uri="{FF2B5EF4-FFF2-40B4-BE49-F238E27FC236}">
                  <a16:creationId xmlns:a16="http://schemas.microsoft.com/office/drawing/2014/main" id="{D4B5B06B-8CBA-1CBB-7212-ABC55C22C938}"/>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825731" y="3496949"/>
              <a:ext cx="588819" cy="588819"/>
            </a:xfrm>
            <a:prstGeom prst="rect">
              <a:avLst/>
            </a:prstGeom>
          </p:spPr>
        </p:pic>
      </p:grpSp>
      <p:pic>
        <p:nvPicPr>
          <p:cNvPr id="16" name="Graphique 15" descr="Quartier contour">
            <a:extLst>
              <a:ext uri="{FF2B5EF4-FFF2-40B4-BE49-F238E27FC236}">
                <a16:creationId xmlns:a16="http://schemas.microsoft.com/office/drawing/2014/main" id="{CC7F078A-22CA-7498-A2A6-C87151960379}"/>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0526745" y="4323828"/>
            <a:ext cx="652126" cy="652126"/>
          </a:xfrm>
          <a:prstGeom prst="rect">
            <a:avLst/>
          </a:prstGeom>
        </p:spPr>
      </p:pic>
      <p:sp>
        <p:nvSpPr>
          <p:cNvPr id="26" name="ZoneTexte 25">
            <a:extLst>
              <a:ext uri="{FF2B5EF4-FFF2-40B4-BE49-F238E27FC236}">
                <a16:creationId xmlns:a16="http://schemas.microsoft.com/office/drawing/2014/main" id="{E5FC6B7F-92AE-7E5B-9D50-B998A86B4A68}"/>
              </a:ext>
            </a:extLst>
          </p:cNvPr>
          <p:cNvSpPr txBox="1"/>
          <p:nvPr/>
        </p:nvSpPr>
        <p:spPr>
          <a:xfrm>
            <a:off x="7222477" y="4260223"/>
            <a:ext cx="3054825" cy="738664"/>
          </a:xfrm>
          <a:prstGeom prst="rect">
            <a:avLst/>
          </a:prstGeom>
          <a:noFill/>
        </p:spPr>
        <p:txBody>
          <a:bodyPr wrap="square" rtlCol="0">
            <a:spAutoFit/>
          </a:bodyPr>
          <a:lstStyle/>
          <a:p>
            <a:pPr algn="ctr"/>
            <a:r>
              <a:rPr lang="fr-FR" sz="1200"/>
              <a:t>Expérimentation du </a:t>
            </a:r>
            <a:r>
              <a:rPr lang="fr-FR" sz="1400">
                <a:solidFill>
                  <a:srgbClr val="DFA300"/>
                </a:solidFill>
              </a:rPr>
              <a:t>projet d’</a:t>
            </a:r>
            <a:r>
              <a:rPr lang="fr-FR" sz="1400" err="1">
                <a:solidFill>
                  <a:srgbClr val="DFA300"/>
                </a:solidFill>
              </a:rPr>
              <a:t>écogestionnaire</a:t>
            </a:r>
            <a:r>
              <a:rPr lang="fr-FR" sz="1400">
                <a:solidFill>
                  <a:srgbClr val="DFA300"/>
                </a:solidFill>
              </a:rPr>
              <a:t> de quartier dans 13</a:t>
            </a:r>
            <a:r>
              <a:rPr lang="fr-FR" sz="1400" baseline="30000">
                <a:solidFill>
                  <a:srgbClr val="DFA300"/>
                </a:solidFill>
              </a:rPr>
              <a:t>ème</a:t>
            </a:r>
            <a:r>
              <a:rPr lang="fr-FR" sz="1400">
                <a:solidFill>
                  <a:srgbClr val="DFA300"/>
                </a:solidFill>
              </a:rPr>
              <a:t>, 19</a:t>
            </a:r>
            <a:r>
              <a:rPr lang="fr-FR" sz="1400" baseline="30000">
                <a:solidFill>
                  <a:srgbClr val="DFA300"/>
                </a:solidFill>
              </a:rPr>
              <a:t>ème</a:t>
            </a:r>
            <a:r>
              <a:rPr lang="fr-FR" sz="1400">
                <a:solidFill>
                  <a:srgbClr val="DFA300"/>
                </a:solidFill>
              </a:rPr>
              <a:t> et 20</a:t>
            </a:r>
            <a:r>
              <a:rPr lang="fr-FR" sz="1400" baseline="30000">
                <a:solidFill>
                  <a:srgbClr val="DFA300"/>
                </a:solidFill>
              </a:rPr>
              <a:t>ème</a:t>
            </a:r>
            <a:endParaRPr lang="fr-FR" sz="1200">
              <a:solidFill>
                <a:srgbClr val="DFA300"/>
              </a:solidFill>
            </a:endParaRPr>
          </a:p>
        </p:txBody>
      </p:sp>
      <p:sp>
        <p:nvSpPr>
          <p:cNvPr id="27" name="ZoneTexte 26">
            <a:extLst>
              <a:ext uri="{FF2B5EF4-FFF2-40B4-BE49-F238E27FC236}">
                <a16:creationId xmlns:a16="http://schemas.microsoft.com/office/drawing/2014/main" id="{D744F709-7E6F-A60D-64BC-FD572DDA13D3}"/>
              </a:ext>
            </a:extLst>
          </p:cNvPr>
          <p:cNvSpPr txBox="1"/>
          <p:nvPr/>
        </p:nvSpPr>
        <p:spPr>
          <a:xfrm>
            <a:off x="7461016" y="3681601"/>
            <a:ext cx="2548905" cy="523220"/>
          </a:xfrm>
          <a:prstGeom prst="rect">
            <a:avLst/>
          </a:prstGeom>
          <a:noFill/>
        </p:spPr>
        <p:txBody>
          <a:bodyPr wrap="square" rtlCol="0">
            <a:spAutoFit/>
          </a:bodyPr>
          <a:lstStyle/>
          <a:p>
            <a:pPr algn="ctr"/>
            <a:r>
              <a:rPr lang="fr-FR" sz="1400">
                <a:solidFill>
                  <a:srgbClr val="DFA300"/>
                </a:solidFill>
              </a:rPr>
              <a:t>+ de 30 000 m2 d’espaces nouvellement ouverts </a:t>
            </a:r>
          </a:p>
        </p:txBody>
      </p:sp>
      <p:pic>
        <p:nvPicPr>
          <p:cNvPr id="29" name="Graphique 28" descr="Fleurs en pot contour">
            <a:extLst>
              <a:ext uri="{FF2B5EF4-FFF2-40B4-BE49-F238E27FC236}">
                <a16:creationId xmlns:a16="http://schemas.microsoft.com/office/drawing/2014/main" id="{D94CEE70-9677-3B35-10DD-AC380752482F}"/>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10169885" y="3633497"/>
            <a:ext cx="619429" cy="619429"/>
          </a:xfrm>
          <a:prstGeom prst="rect">
            <a:avLst/>
          </a:prstGeom>
        </p:spPr>
      </p:pic>
      <p:sp>
        <p:nvSpPr>
          <p:cNvPr id="30" name="ZoneTexte 29">
            <a:extLst>
              <a:ext uri="{FF2B5EF4-FFF2-40B4-BE49-F238E27FC236}">
                <a16:creationId xmlns:a16="http://schemas.microsoft.com/office/drawing/2014/main" id="{4212D575-2FC2-19B9-D244-34640F6E9CBE}"/>
              </a:ext>
            </a:extLst>
          </p:cNvPr>
          <p:cNvSpPr txBox="1"/>
          <p:nvPr/>
        </p:nvSpPr>
        <p:spPr>
          <a:xfrm>
            <a:off x="7217775" y="5102250"/>
            <a:ext cx="3571539" cy="1107996"/>
          </a:xfrm>
          <a:prstGeom prst="rect">
            <a:avLst/>
          </a:prstGeom>
          <a:noFill/>
        </p:spPr>
        <p:txBody>
          <a:bodyPr wrap="square" rtlCol="0">
            <a:spAutoFit/>
          </a:bodyPr>
          <a:lstStyle/>
          <a:p>
            <a:pPr algn="ctr"/>
            <a:r>
              <a:rPr lang="fr-FR" sz="1400">
                <a:solidFill>
                  <a:srgbClr val="DFA300"/>
                </a:solidFill>
              </a:rPr>
              <a:t>8 opérations d’aménagements d’envergure entre 2018 et 2020 : </a:t>
            </a:r>
            <a:r>
              <a:rPr lang="fr-FR" sz="1200"/>
              <a:t>réaménagement du quartier Saint-Vincent, démolition et reconstruction de l’école du bd Vincent Auriol…</a:t>
            </a:r>
          </a:p>
        </p:txBody>
      </p:sp>
      <p:grpSp>
        <p:nvGrpSpPr>
          <p:cNvPr id="5" name="Groupe 4">
            <a:extLst>
              <a:ext uri="{FF2B5EF4-FFF2-40B4-BE49-F238E27FC236}">
                <a16:creationId xmlns:a16="http://schemas.microsoft.com/office/drawing/2014/main" id="{4E203279-045A-000D-145E-4D501B14BE83}"/>
              </a:ext>
            </a:extLst>
          </p:cNvPr>
          <p:cNvGrpSpPr/>
          <p:nvPr/>
        </p:nvGrpSpPr>
        <p:grpSpPr>
          <a:xfrm>
            <a:off x="10961711" y="-54442"/>
            <a:ext cx="1230289" cy="824331"/>
            <a:chOff x="7124488" y="2678638"/>
            <a:chExt cx="1906125" cy="1216953"/>
          </a:xfrm>
          <a:noFill/>
        </p:grpSpPr>
        <p:grpSp>
          <p:nvGrpSpPr>
            <p:cNvPr id="13" name="Groupe 12">
              <a:extLst>
                <a:ext uri="{FF2B5EF4-FFF2-40B4-BE49-F238E27FC236}">
                  <a16:creationId xmlns:a16="http://schemas.microsoft.com/office/drawing/2014/main" id="{2E1C811E-38B8-88BC-AC3A-7ABFC45CF40B}"/>
                </a:ext>
              </a:extLst>
            </p:cNvPr>
            <p:cNvGrpSpPr/>
            <p:nvPr/>
          </p:nvGrpSpPr>
          <p:grpSpPr>
            <a:xfrm>
              <a:off x="7124488" y="2678638"/>
              <a:ext cx="1906125" cy="1216953"/>
              <a:chOff x="4992243" y="3209672"/>
              <a:chExt cx="1906125" cy="1216953"/>
            </a:xfrm>
            <a:grpFill/>
          </p:grpSpPr>
          <p:sp>
            <p:nvSpPr>
              <p:cNvPr id="31" name="Rectangle 30">
                <a:extLst>
                  <a:ext uri="{FF2B5EF4-FFF2-40B4-BE49-F238E27FC236}">
                    <a16:creationId xmlns:a16="http://schemas.microsoft.com/office/drawing/2014/main" id="{81A46781-FCFD-1C26-B1C9-72F04CA41982}"/>
                  </a:ext>
                </a:extLst>
              </p:cNvPr>
              <p:cNvSpPr/>
              <p:nvPr/>
            </p:nvSpPr>
            <p:spPr>
              <a:xfrm>
                <a:off x="5311622" y="3209672"/>
                <a:ext cx="1586746" cy="1216953"/>
              </a:xfrm>
              <a:prstGeom prst="rect">
                <a:avLst/>
              </a:prstGeom>
              <a:grpFill/>
              <a:ln w="12700" cap="flat" cmpd="sng" algn="ctr">
                <a:solidFill>
                  <a:schemeClr val="bg2">
                    <a:lumMod val="90000"/>
                  </a:schemeClr>
                </a:solidFill>
                <a:prstDash val="sysDot"/>
                <a:miter lim="800000"/>
              </a:ln>
              <a:effectLst/>
            </p:spPr>
            <p:txBody>
              <a:bodyPr rtlCol="0" anchor="ctr"/>
              <a:lstStyle/>
              <a:p>
                <a:pPr algn="r"/>
                <a:r>
                  <a:rPr lang="fr-FR" sz="900" b="1">
                    <a:latin typeface="+mj-lt"/>
                  </a:rPr>
                  <a:t> </a:t>
                </a:r>
                <a:r>
                  <a:rPr lang="fr-FR" sz="1000" b="1">
                    <a:latin typeface="+mj-lt"/>
                  </a:rPr>
                  <a:t>+ d’infos </a:t>
                </a:r>
              </a:p>
              <a:p>
                <a:pPr algn="r"/>
                <a:r>
                  <a:rPr lang="fr-FR" sz="900">
                    <a:latin typeface="+mj-lt"/>
                  </a:rPr>
                  <a:t>sur la fiche thématique dédiée </a:t>
                </a:r>
                <a:r>
                  <a:rPr lang="fr-FR" sz="900" b="1">
                    <a:latin typeface="+mj-lt"/>
                  </a:rPr>
                  <a:t>!</a:t>
                </a:r>
                <a:endParaRPr kumimoji="0" lang="fr-FR" sz="1102" b="0" i="0" u="none" strike="noStrike" kern="0" cap="none" spc="0" normalizeH="0" baseline="0" noProof="0">
                  <a:ln>
                    <a:noFill/>
                  </a:ln>
                  <a:effectLst/>
                  <a:uLnTx/>
                  <a:uFillTx/>
                  <a:latin typeface="Lato" panose="020F0502020204030203"/>
                  <a:ea typeface="+mn-ea"/>
                  <a:cs typeface="+mn-cs"/>
                </a:endParaRPr>
              </a:p>
            </p:txBody>
          </p:sp>
          <p:sp>
            <p:nvSpPr>
              <p:cNvPr id="32" name="Ellipse 31">
                <a:extLst>
                  <a:ext uri="{FF2B5EF4-FFF2-40B4-BE49-F238E27FC236}">
                    <a16:creationId xmlns:a16="http://schemas.microsoft.com/office/drawing/2014/main" id="{8C20BA97-C5D4-67B9-0D1C-DAAD9269BABE}"/>
                  </a:ext>
                </a:extLst>
              </p:cNvPr>
              <p:cNvSpPr/>
              <p:nvPr/>
            </p:nvSpPr>
            <p:spPr>
              <a:xfrm>
                <a:off x="4992243" y="3510074"/>
                <a:ext cx="638758" cy="638757"/>
              </a:xfrm>
              <a:prstGeom prst="ellipse">
                <a:avLst/>
              </a:prstGeom>
              <a:solidFill>
                <a:schemeClr val="bg1">
                  <a:lumMod val="95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8" name="Graphique 27" descr="Lumières allumées contour">
              <a:extLst>
                <a:ext uri="{FF2B5EF4-FFF2-40B4-BE49-F238E27FC236}">
                  <a16:creationId xmlns:a16="http://schemas.microsoft.com/office/drawing/2014/main" id="{F043A7BD-B662-B021-05E5-56099C069E85}"/>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214507" y="3083115"/>
              <a:ext cx="458720" cy="458719"/>
            </a:xfrm>
            <a:prstGeom prst="rect">
              <a:avLst/>
            </a:prstGeom>
          </p:spPr>
        </p:pic>
      </p:grpSp>
    </p:spTree>
    <p:extLst>
      <p:ext uri="{BB962C8B-B14F-4D97-AF65-F5344CB8AC3E}">
        <p14:creationId xmlns:p14="http://schemas.microsoft.com/office/powerpoint/2010/main" val="2223611155"/>
      </p:ext>
    </p:extLst>
  </p:cSld>
  <p:clrMapOvr>
    <a:masterClrMapping/>
  </p:clrMapOvr>
  <p:extLst>
    <p:ext uri="{6950BFC3-D8DA-4A85-94F7-54DA5524770B}">
      <p188:commentRel xmlns:p188="http://schemas.microsoft.com/office/powerpoint/2018/8/main" xmlns="" r:id="rId26"/>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34</a:t>
            </a:fld>
            <a:endParaRPr lang="fr-FR"/>
          </a:p>
        </p:txBody>
      </p:sp>
      <p:sp>
        <p:nvSpPr>
          <p:cNvPr id="2" name="Rectangle : coins arrondis 1">
            <a:extLst>
              <a:ext uri="{FF2B5EF4-FFF2-40B4-BE49-F238E27FC236}">
                <a16:creationId xmlns:a16="http://schemas.microsoft.com/office/drawing/2014/main" id="{FE1C5D01-DC36-0B98-9910-4D377E7F2989}"/>
              </a:ext>
            </a:extLst>
          </p:cNvPr>
          <p:cNvSpPr/>
          <p:nvPr/>
        </p:nvSpPr>
        <p:spPr>
          <a:xfrm>
            <a:off x="-769659" y="-107758"/>
            <a:ext cx="3974771" cy="72390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4" descr="Carte avec repère contour">
            <a:extLst>
              <a:ext uri="{FF2B5EF4-FFF2-40B4-BE49-F238E27FC236}">
                <a16:creationId xmlns:a16="http://schemas.microsoft.com/office/drawing/2014/main" id="{D79D4307-13D2-B28B-B8C0-0A1B2C8ABCA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2005" y="-56680"/>
            <a:ext cx="652447" cy="652447"/>
          </a:xfrm>
          <a:prstGeom prst="rect">
            <a:avLst/>
          </a:prstGeom>
        </p:spPr>
      </p:pic>
      <p:sp>
        <p:nvSpPr>
          <p:cNvPr id="6" name="ZoneTexte 5">
            <a:extLst>
              <a:ext uri="{FF2B5EF4-FFF2-40B4-BE49-F238E27FC236}">
                <a16:creationId xmlns:a16="http://schemas.microsoft.com/office/drawing/2014/main" id="{2CF59828-3E24-B4E3-0444-66ABCDA3A01B}"/>
              </a:ext>
            </a:extLst>
          </p:cNvPr>
          <p:cNvSpPr txBox="1"/>
          <p:nvPr/>
        </p:nvSpPr>
        <p:spPr>
          <a:xfrm>
            <a:off x="996653" y="132010"/>
            <a:ext cx="5704885" cy="400110"/>
          </a:xfrm>
          <a:prstGeom prst="rect">
            <a:avLst/>
          </a:prstGeom>
          <a:noFill/>
        </p:spPr>
        <p:txBody>
          <a:bodyPr wrap="square" rtlCol="0">
            <a:spAutoFit/>
          </a:bodyPr>
          <a:lstStyle/>
          <a:p>
            <a:r>
              <a:rPr lang="fr-FR" sz="2000">
                <a:solidFill>
                  <a:srgbClr val="FFFFFF"/>
                </a:solidFill>
              </a:rPr>
              <a:t>URBANISME</a:t>
            </a:r>
          </a:p>
        </p:txBody>
      </p:sp>
      <p:sp>
        <p:nvSpPr>
          <p:cNvPr id="8" name="ZoneTexte 7">
            <a:extLst>
              <a:ext uri="{FF2B5EF4-FFF2-40B4-BE49-F238E27FC236}">
                <a16:creationId xmlns:a16="http://schemas.microsoft.com/office/drawing/2014/main" id="{A259E6F7-95ED-7776-08A1-4C177741A53D}"/>
              </a:ext>
            </a:extLst>
          </p:cNvPr>
          <p:cNvSpPr txBox="1"/>
          <p:nvPr/>
        </p:nvSpPr>
        <p:spPr>
          <a:xfrm>
            <a:off x="790184" y="1306648"/>
            <a:ext cx="5364000" cy="3816000"/>
          </a:xfrm>
          <a:prstGeom prst="rect">
            <a:avLst/>
          </a:prstGeom>
          <a:noFill/>
          <a:ln w="38100">
            <a:solidFill>
              <a:srgbClr val="DFA300"/>
            </a:solidFill>
          </a:ln>
        </p:spPr>
        <p:txBody>
          <a:bodyPr wrap="square" rtlCol="0">
            <a:spAutoFit/>
          </a:bodyPr>
          <a:lstStyle/>
          <a:p>
            <a:endParaRPr lang="fr-FR"/>
          </a:p>
        </p:txBody>
      </p:sp>
      <p:sp>
        <p:nvSpPr>
          <p:cNvPr id="9" name="ZoneTexte 8">
            <a:extLst>
              <a:ext uri="{FF2B5EF4-FFF2-40B4-BE49-F238E27FC236}">
                <a16:creationId xmlns:a16="http://schemas.microsoft.com/office/drawing/2014/main" id="{ADE486EE-5BFC-7258-6CE0-B96BE7207BB7}"/>
              </a:ext>
            </a:extLst>
          </p:cNvPr>
          <p:cNvSpPr txBox="1"/>
          <p:nvPr/>
        </p:nvSpPr>
        <p:spPr>
          <a:xfrm>
            <a:off x="849885" y="1392173"/>
            <a:ext cx="5089097" cy="3693319"/>
          </a:xfrm>
          <a:prstGeom prst="rect">
            <a:avLst/>
          </a:prstGeom>
          <a:noFill/>
        </p:spPr>
        <p:txBody>
          <a:bodyPr wrap="square" rtlCol="0">
            <a:spAutoFit/>
          </a:bodyPr>
          <a:lstStyle/>
          <a:p>
            <a:r>
              <a:rPr lang="fr-FR" b="1">
                <a:solidFill>
                  <a:srgbClr val="DFA300"/>
                </a:solidFill>
                <a:sym typeface="Wingdings" panose="05000000000000000000" pitchFamily="2" charset="2"/>
              </a:rPr>
              <a:t> Comment repenser l’orientation de l’aménagement de la ville face aux enjeux urgents de la transition énergétique ? </a:t>
            </a:r>
          </a:p>
          <a:p>
            <a:endParaRPr lang="fr-FR" b="1">
              <a:solidFill>
                <a:srgbClr val="DFA300"/>
              </a:solidFill>
              <a:sym typeface="Wingdings" panose="05000000000000000000" pitchFamily="2" charset="2"/>
            </a:endParaRPr>
          </a:p>
          <a:p>
            <a:r>
              <a:rPr lang="fr-FR" b="1">
                <a:solidFill>
                  <a:srgbClr val="DFA300"/>
                </a:solidFill>
                <a:sym typeface="Wingdings" panose="05000000000000000000" pitchFamily="2" charset="2"/>
              </a:rPr>
              <a:t> Comment, à l’échelle des quartiers, rendre Paris plus agréable à vivre tout en respectant les enjeux de neutralité carbone ? </a:t>
            </a:r>
          </a:p>
          <a:p>
            <a:endParaRPr lang="fr-FR" b="1">
              <a:solidFill>
                <a:srgbClr val="DFA300"/>
              </a:solidFill>
              <a:sym typeface="Wingdings" panose="05000000000000000000" pitchFamily="2" charset="2"/>
            </a:endParaRPr>
          </a:p>
          <a:p>
            <a:r>
              <a:rPr lang="fr-FR" b="1">
                <a:solidFill>
                  <a:srgbClr val="DFA300"/>
                </a:solidFill>
                <a:sym typeface="Wingdings" panose="05000000000000000000" pitchFamily="2" charset="2"/>
              </a:rPr>
              <a:t> Comment garantir des logements sains et confortables pour les ménages parisiens, tout particulièrement pour les publics les plus précaires ? </a:t>
            </a:r>
          </a:p>
        </p:txBody>
      </p:sp>
      <p:sp>
        <p:nvSpPr>
          <p:cNvPr id="14" name="Rectangle : coins arrondis 13">
            <a:extLst>
              <a:ext uri="{FF2B5EF4-FFF2-40B4-BE49-F238E27FC236}">
                <a16:creationId xmlns:a16="http://schemas.microsoft.com/office/drawing/2014/main" id="{5753AAF2-9E04-397D-684E-899990586463}"/>
              </a:ext>
            </a:extLst>
          </p:cNvPr>
          <p:cNvSpPr/>
          <p:nvPr/>
        </p:nvSpPr>
        <p:spPr>
          <a:xfrm>
            <a:off x="2279683" y="871840"/>
            <a:ext cx="4245429" cy="43513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a:p>
            <a:pPr algn="ctr"/>
            <a:r>
              <a:rPr lang="fr-FR">
                <a:solidFill>
                  <a:srgbClr val="FFFFFF"/>
                </a:solidFill>
              </a:rPr>
              <a:t>Animer le débat en 3 questions</a:t>
            </a:r>
          </a:p>
          <a:p>
            <a:pPr algn="ctr"/>
            <a:endParaRPr lang="fr-FR"/>
          </a:p>
        </p:txBody>
      </p:sp>
      <p:grpSp>
        <p:nvGrpSpPr>
          <p:cNvPr id="7" name="Groupe 6">
            <a:extLst>
              <a:ext uri="{FF2B5EF4-FFF2-40B4-BE49-F238E27FC236}">
                <a16:creationId xmlns:a16="http://schemas.microsoft.com/office/drawing/2014/main" id="{E631BE22-714B-C411-7586-DDEA53E46D70}"/>
              </a:ext>
            </a:extLst>
          </p:cNvPr>
          <p:cNvGrpSpPr/>
          <p:nvPr/>
        </p:nvGrpSpPr>
        <p:grpSpPr>
          <a:xfrm>
            <a:off x="7908038" y="774541"/>
            <a:ext cx="3353870" cy="2080881"/>
            <a:chOff x="5800762" y="3460458"/>
            <a:chExt cx="3353870" cy="2080881"/>
          </a:xfrm>
        </p:grpSpPr>
        <p:sp>
          <p:nvSpPr>
            <p:cNvPr id="10" name="Rectangle 9">
              <a:extLst>
                <a:ext uri="{FF2B5EF4-FFF2-40B4-BE49-F238E27FC236}">
                  <a16:creationId xmlns:a16="http://schemas.microsoft.com/office/drawing/2014/main" id="{5772BFCB-50BD-5FBE-0254-32DC7DFE3366}"/>
                </a:ext>
              </a:extLst>
            </p:cNvPr>
            <p:cNvSpPr/>
            <p:nvPr/>
          </p:nvSpPr>
          <p:spPr>
            <a:xfrm>
              <a:off x="5986955" y="3786329"/>
              <a:ext cx="3167677" cy="1755010"/>
            </a:xfrm>
            <a:prstGeom prst="rect">
              <a:avLst/>
            </a:prstGeom>
            <a:solidFill>
              <a:srgbClr val="DFA300"/>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marL="12700" marR="5080">
                <a:lnSpc>
                  <a:spcPct val="153300"/>
                </a:lnSpc>
                <a:spcBef>
                  <a:spcPts val="100"/>
                </a:spcBef>
                <a:tabLst>
                  <a:tab pos="297815" algn="l"/>
                  <a:tab pos="298450" algn="l"/>
                </a:tabLst>
              </a:pPr>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1" i="1">
                  <a:solidFill>
                    <a:schemeClr val="bg1"/>
                  </a:solidFill>
                  <a:latin typeface="+mj-lt"/>
                </a:rPr>
                <a:t>Pour rappel, les questions sont pensées sous le prisme des trois axes guidant la réflexion de la révision du Plan Climat :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VITE : « Accélération de l’action »</a:t>
              </a:r>
            </a:p>
            <a:p>
              <a:pPr marL="298450" marR="5080" indent="-285750">
                <a:lnSpc>
                  <a:spcPct val="153300"/>
                </a:lnSpc>
                <a:spcBef>
                  <a:spcPts val="100"/>
                </a:spcBef>
                <a:buFont typeface="Arial" panose="020B0604020202020204" pitchFamily="34" charset="0"/>
                <a:buChar char="•"/>
                <a:tabLst>
                  <a:tab pos="297815" algn="l"/>
                  <a:tab pos="298450" algn="l"/>
                </a:tabLst>
              </a:pPr>
              <a:r>
                <a:rPr lang="fr-FR" sz="900" b="1" i="1">
                  <a:solidFill>
                    <a:schemeClr val="bg1"/>
                  </a:solidFill>
                  <a:latin typeface="+mj-lt"/>
                </a:rPr>
                <a:t>PLUS LOCAL : « Territorialisation »</a:t>
              </a:r>
            </a:p>
            <a:p>
              <a:r>
                <a:rPr lang="fr-FR" sz="800">
                  <a:solidFill>
                    <a:schemeClr val="bg1"/>
                  </a:solidFill>
                  <a:latin typeface="+mj-lt"/>
                </a:rPr>
                <a:t>	</a:t>
              </a:r>
            </a:p>
            <a:p>
              <a:pPr marL="285750" indent="-285750">
                <a:buFont typeface="Arial" panose="020B0604020202020204" pitchFamily="34" charset="0"/>
                <a:buChar char="•"/>
              </a:pPr>
              <a:r>
                <a:rPr lang="fr-FR" sz="900" b="1" i="1">
                  <a:solidFill>
                    <a:schemeClr val="bg1"/>
                  </a:solidFill>
                  <a:latin typeface="+mj-lt"/>
                </a:rPr>
                <a:t>PLUS JUSTE : « Renforcement du volet social » </a:t>
              </a:r>
            </a:p>
            <a:p>
              <a:r>
                <a:rPr lang="fr-FR" sz="800">
                  <a:solidFill>
                    <a:schemeClr val="bg1"/>
                  </a:solidFill>
                  <a:latin typeface="+mj-lt"/>
                </a:rPr>
                <a:t>	.</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1" name="Ellipse 10">
              <a:extLst>
                <a:ext uri="{FF2B5EF4-FFF2-40B4-BE49-F238E27FC236}">
                  <a16:creationId xmlns:a16="http://schemas.microsoft.com/office/drawing/2014/main" id="{1A99BC8F-636D-934B-CA5B-97580A60DF29}"/>
                </a:ext>
              </a:extLst>
            </p:cNvPr>
            <p:cNvSpPr/>
            <p:nvPr/>
          </p:nvSpPr>
          <p:spPr>
            <a:xfrm>
              <a:off x="5800762" y="3460458"/>
              <a:ext cx="638758" cy="638758"/>
            </a:xfrm>
            <a:prstGeom prst="ellipse">
              <a:avLst/>
            </a:prstGeom>
            <a:solidFill>
              <a:schemeClr val="accent2">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2" name="Graphique 11" descr="Informations contour">
              <a:extLst>
                <a:ext uri="{FF2B5EF4-FFF2-40B4-BE49-F238E27FC236}">
                  <a16:creationId xmlns:a16="http://schemas.microsoft.com/office/drawing/2014/main" id="{FF3A39F4-AED0-9BCC-BF41-164A2120F35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25731" y="3480912"/>
              <a:ext cx="588819" cy="588819"/>
            </a:xfrm>
            <a:prstGeom prst="rect">
              <a:avLst/>
            </a:prstGeom>
          </p:spPr>
        </p:pic>
      </p:grpSp>
    </p:spTree>
    <p:extLst>
      <p:ext uri="{BB962C8B-B14F-4D97-AF65-F5344CB8AC3E}">
        <p14:creationId xmlns:p14="http://schemas.microsoft.com/office/powerpoint/2010/main" val="799160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C311ACAD-7564-4D6B-AED5-F59A0D285E12}"/>
              </a:ext>
            </a:extLst>
          </p:cNvPr>
          <p:cNvCxnSpPr>
            <a:cxnSpLocks/>
          </p:cNvCxnSpPr>
          <p:nvPr/>
        </p:nvCxnSpPr>
        <p:spPr>
          <a:xfrm>
            <a:off x="3044488" y="3506560"/>
            <a:ext cx="1222281" cy="577825"/>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cxnSp>
        <p:nvCxnSpPr>
          <p:cNvPr id="23" name="Connecteur droit 22">
            <a:extLst>
              <a:ext uri="{FF2B5EF4-FFF2-40B4-BE49-F238E27FC236}">
                <a16:creationId xmlns:a16="http://schemas.microsoft.com/office/drawing/2014/main" id="{1F578647-08E2-323D-5F43-EFEC138BDCA6}"/>
              </a:ext>
            </a:extLst>
          </p:cNvPr>
          <p:cNvCxnSpPr>
            <a:cxnSpLocks/>
          </p:cNvCxnSpPr>
          <p:nvPr/>
        </p:nvCxnSpPr>
        <p:spPr>
          <a:xfrm flipV="1">
            <a:off x="3093163" y="2704581"/>
            <a:ext cx="1265018" cy="736904"/>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35</a:t>
            </a:fld>
            <a:endParaRPr lang="fr-FR"/>
          </a:p>
        </p:txBody>
      </p:sp>
      <p:sp>
        <p:nvSpPr>
          <p:cNvPr id="2" name="Rectangle : coins arrondis 1">
            <a:extLst>
              <a:ext uri="{FF2B5EF4-FFF2-40B4-BE49-F238E27FC236}">
                <a16:creationId xmlns:a16="http://schemas.microsoft.com/office/drawing/2014/main" id="{FE1C5D01-DC36-0B98-9910-4D377E7F2989}"/>
              </a:ext>
            </a:extLst>
          </p:cNvPr>
          <p:cNvSpPr/>
          <p:nvPr/>
        </p:nvSpPr>
        <p:spPr>
          <a:xfrm>
            <a:off x="-769659" y="-107758"/>
            <a:ext cx="3974771" cy="723900"/>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4" descr="Carte avec repère contour">
            <a:extLst>
              <a:ext uri="{FF2B5EF4-FFF2-40B4-BE49-F238E27FC236}">
                <a16:creationId xmlns:a16="http://schemas.microsoft.com/office/drawing/2014/main" id="{D79D4307-13D2-B28B-B8C0-0A1B2C8ABCA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2005" y="-56680"/>
            <a:ext cx="652447" cy="652447"/>
          </a:xfrm>
          <a:prstGeom prst="rect">
            <a:avLst/>
          </a:prstGeom>
        </p:spPr>
      </p:pic>
      <p:sp>
        <p:nvSpPr>
          <p:cNvPr id="6" name="ZoneTexte 5">
            <a:extLst>
              <a:ext uri="{FF2B5EF4-FFF2-40B4-BE49-F238E27FC236}">
                <a16:creationId xmlns:a16="http://schemas.microsoft.com/office/drawing/2014/main" id="{2CF59828-3E24-B4E3-0444-66ABCDA3A01B}"/>
              </a:ext>
            </a:extLst>
          </p:cNvPr>
          <p:cNvSpPr txBox="1"/>
          <p:nvPr/>
        </p:nvSpPr>
        <p:spPr>
          <a:xfrm>
            <a:off x="996653" y="132010"/>
            <a:ext cx="5704885" cy="400110"/>
          </a:xfrm>
          <a:prstGeom prst="rect">
            <a:avLst/>
          </a:prstGeom>
          <a:noFill/>
        </p:spPr>
        <p:txBody>
          <a:bodyPr wrap="square" rtlCol="0">
            <a:spAutoFit/>
          </a:bodyPr>
          <a:lstStyle/>
          <a:p>
            <a:r>
              <a:rPr lang="fr-FR" sz="2000">
                <a:solidFill>
                  <a:srgbClr val="FFFFFF"/>
                </a:solidFill>
              </a:rPr>
              <a:t>URBANISME</a:t>
            </a:r>
          </a:p>
        </p:txBody>
      </p:sp>
      <p:grpSp>
        <p:nvGrpSpPr>
          <p:cNvPr id="15" name="Groupe 14">
            <a:extLst>
              <a:ext uri="{FF2B5EF4-FFF2-40B4-BE49-F238E27FC236}">
                <a16:creationId xmlns:a16="http://schemas.microsoft.com/office/drawing/2014/main" id="{8B4C17C6-BBFD-926A-5A6E-75DB8B8D4AD7}"/>
              </a:ext>
            </a:extLst>
          </p:cNvPr>
          <p:cNvGrpSpPr/>
          <p:nvPr/>
        </p:nvGrpSpPr>
        <p:grpSpPr>
          <a:xfrm>
            <a:off x="688463" y="3699930"/>
            <a:ext cx="638758" cy="634174"/>
            <a:chOff x="7933237" y="4322975"/>
            <a:chExt cx="638758" cy="638758"/>
          </a:xfrm>
        </p:grpSpPr>
        <p:sp>
          <p:nvSpPr>
            <p:cNvPr id="20" name="Ellipse 19">
              <a:extLst>
                <a:ext uri="{FF2B5EF4-FFF2-40B4-BE49-F238E27FC236}">
                  <a16:creationId xmlns:a16="http://schemas.microsoft.com/office/drawing/2014/main" id="{9BA00AE4-B1EE-A053-359F-06C8EDF42CAD}"/>
                </a:ext>
              </a:extLst>
            </p:cNvPr>
            <p:cNvSpPr/>
            <p:nvPr/>
          </p:nvSpPr>
          <p:spPr>
            <a:xfrm>
              <a:off x="7933237" y="4322975"/>
              <a:ext cx="638758" cy="638758"/>
            </a:xfrm>
            <a:prstGeom prst="ellipse">
              <a:avLst/>
            </a:prstGeom>
            <a:solidFill>
              <a:schemeClr val="bg2">
                <a:lumMod val="75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7" name="Graphique 16" descr="Bulle de discussion contour">
              <a:extLst>
                <a:ext uri="{FF2B5EF4-FFF2-40B4-BE49-F238E27FC236}">
                  <a16:creationId xmlns:a16="http://schemas.microsoft.com/office/drawing/2014/main" id="{EB75CFB6-EE98-596B-D605-6711DB7956F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993590" y="4424749"/>
              <a:ext cx="517592" cy="517592"/>
            </a:xfrm>
            <a:prstGeom prst="rect">
              <a:avLst/>
            </a:prstGeom>
          </p:spPr>
        </p:pic>
      </p:grpSp>
      <p:sp>
        <p:nvSpPr>
          <p:cNvPr id="7" name="ZoneTexte 6">
            <a:extLst>
              <a:ext uri="{FF2B5EF4-FFF2-40B4-BE49-F238E27FC236}">
                <a16:creationId xmlns:a16="http://schemas.microsoft.com/office/drawing/2014/main" id="{8F69D659-B29A-1BBA-6686-0187596AD852}"/>
              </a:ext>
            </a:extLst>
          </p:cNvPr>
          <p:cNvSpPr txBox="1"/>
          <p:nvPr/>
        </p:nvSpPr>
        <p:spPr>
          <a:xfrm>
            <a:off x="1462604" y="787711"/>
            <a:ext cx="4282068" cy="369332"/>
          </a:xfrm>
          <a:prstGeom prst="rect">
            <a:avLst/>
          </a:prstGeom>
          <a:noFill/>
          <a:ln>
            <a:noFill/>
          </a:ln>
        </p:spPr>
        <p:txBody>
          <a:bodyPr wrap="square" rtlCol="0">
            <a:spAutoFit/>
          </a:bodyPr>
          <a:lstStyle/>
          <a:p>
            <a:r>
              <a:rPr lang="fr-FR" i="1">
                <a:solidFill>
                  <a:srgbClr val="DFA300"/>
                </a:solidFill>
              </a:rPr>
              <a:t>Quelques initiatives parlantes</a:t>
            </a:r>
          </a:p>
        </p:txBody>
      </p:sp>
      <p:pic>
        <p:nvPicPr>
          <p:cNvPr id="10" name="Graphique 9" descr="Bonne idée contour">
            <a:extLst>
              <a:ext uri="{FF2B5EF4-FFF2-40B4-BE49-F238E27FC236}">
                <a16:creationId xmlns:a16="http://schemas.microsoft.com/office/drawing/2014/main" id="{3DA83DB9-0D37-3991-EF85-698E2839C0B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382171" y="520564"/>
            <a:ext cx="713829" cy="713829"/>
          </a:xfrm>
          <a:prstGeom prst="rect">
            <a:avLst/>
          </a:prstGeom>
        </p:spPr>
      </p:pic>
      <p:cxnSp>
        <p:nvCxnSpPr>
          <p:cNvPr id="11" name="Connecteur droit 10">
            <a:extLst>
              <a:ext uri="{FF2B5EF4-FFF2-40B4-BE49-F238E27FC236}">
                <a16:creationId xmlns:a16="http://schemas.microsoft.com/office/drawing/2014/main" id="{969E5464-7AF2-94A3-0C9B-80E286D28F09}"/>
              </a:ext>
            </a:extLst>
          </p:cNvPr>
          <p:cNvCxnSpPr>
            <a:cxnSpLocks/>
          </p:cNvCxnSpPr>
          <p:nvPr/>
        </p:nvCxnSpPr>
        <p:spPr>
          <a:xfrm flipV="1">
            <a:off x="1563403" y="1157043"/>
            <a:ext cx="4175682" cy="12885"/>
          </a:xfrm>
          <a:prstGeom prst="line">
            <a:avLst/>
          </a:prstGeom>
          <a:ln w="19050">
            <a:solidFill>
              <a:srgbClr val="DFA300"/>
            </a:solidFill>
          </a:ln>
        </p:spPr>
        <p:style>
          <a:lnRef idx="1">
            <a:schemeClr val="accent1"/>
          </a:lnRef>
          <a:fillRef idx="0">
            <a:schemeClr val="accent1"/>
          </a:fillRef>
          <a:effectRef idx="0">
            <a:schemeClr val="accent1"/>
          </a:effectRef>
          <a:fontRef idx="minor">
            <a:schemeClr val="tx1"/>
          </a:fontRef>
        </p:style>
      </p:cxnSp>
      <p:sp>
        <p:nvSpPr>
          <p:cNvPr id="12" name="Rectangle : coins arrondis 11">
            <a:extLst>
              <a:ext uri="{FF2B5EF4-FFF2-40B4-BE49-F238E27FC236}">
                <a16:creationId xmlns:a16="http://schemas.microsoft.com/office/drawing/2014/main" id="{97F336E8-AB02-7BB5-DB6C-48DA0E3E0937}"/>
              </a:ext>
            </a:extLst>
          </p:cNvPr>
          <p:cNvSpPr/>
          <p:nvPr/>
        </p:nvSpPr>
        <p:spPr>
          <a:xfrm>
            <a:off x="688463" y="2704581"/>
            <a:ext cx="2610740" cy="1579178"/>
          </a:xfrm>
          <a:prstGeom prst="roundRect">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mj-lt"/>
              </a:rPr>
              <a:t>La Ville de Paris a pris part en 2018 aux appels à projets </a:t>
            </a:r>
            <a:r>
              <a:rPr lang="fr-FR" sz="1200" b="1">
                <a:solidFill>
                  <a:schemeClr val="tx1"/>
                </a:solidFill>
                <a:latin typeface="+mj-lt"/>
              </a:rPr>
              <a:t>« Inventions la Métropole du Grand Paris », « Réinventer la Seine » </a:t>
            </a:r>
            <a:r>
              <a:rPr lang="fr-FR" sz="1200">
                <a:solidFill>
                  <a:schemeClr val="tx1"/>
                </a:solidFill>
                <a:latin typeface="+mj-lt"/>
              </a:rPr>
              <a:t>pour réfléchir à une nouvelle manière d’investir et construire la ville. </a:t>
            </a:r>
          </a:p>
        </p:txBody>
      </p:sp>
      <p:pic>
        <p:nvPicPr>
          <p:cNvPr id="14" name="Image 13">
            <a:extLst>
              <a:ext uri="{FF2B5EF4-FFF2-40B4-BE49-F238E27FC236}">
                <a16:creationId xmlns:a16="http://schemas.microsoft.com/office/drawing/2014/main" id="{F79E747A-39B1-FC21-A3D3-9B00B0B5027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31528" y="1519443"/>
            <a:ext cx="3374341" cy="1899947"/>
          </a:xfrm>
          <a:prstGeom prst="rect">
            <a:avLst/>
          </a:prstGeom>
        </p:spPr>
      </p:pic>
      <p:pic>
        <p:nvPicPr>
          <p:cNvPr id="21" name="Image 20" descr="Une image contenant arbre, extérieur, vert, ligné&#10;&#10;Description générée automatiquement">
            <a:extLst>
              <a:ext uri="{FF2B5EF4-FFF2-40B4-BE49-F238E27FC236}">
                <a16:creationId xmlns:a16="http://schemas.microsoft.com/office/drawing/2014/main" id="{A48FFD7A-F4A9-8819-39F5-0E8E5713A4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31528" y="3506560"/>
            <a:ext cx="3488417" cy="2180260"/>
          </a:xfrm>
          <a:prstGeom prst="rect">
            <a:avLst/>
          </a:prstGeom>
        </p:spPr>
      </p:pic>
      <p:sp>
        <p:nvSpPr>
          <p:cNvPr id="27" name="Rectangle : coins arrondis 26">
            <a:extLst>
              <a:ext uri="{FF2B5EF4-FFF2-40B4-BE49-F238E27FC236}">
                <a16:creationId xmlns:a16="http://schemas.microsoft.com/office/drawing/2014/main" id="{1F7F91C9-1BB6-8A8A-E80F-1AA581C0374A}"/>
              </a:ext>
            </a:extLst>
          </p:cNvPr>
          <p:cNvSpPr/>
          <p:nvPr/>
        </p:nvSpPr>
        <p:spPr>
          <a:xfrm>
            <a:off x="8248815" y="1116409"/>
            <a:ext cx="2958296" cy="4765191"/>
          </a:xfrm>
          <a:prstGeom prst="roundRect">
            <a:avLst/>
          </a:prstGeom>
          <a:solidFill>
            <a:srgbClr val="DFA300"/>
          </a:solidFill>
          <a:ln w="3175">
            <a:solidFill>
              <a:srgbClr val="DF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latin typeface="+mj-lt"/>
              </a:rPr>
              <a:t>Les aménageurs du territoire sont engagés au côté de la Ville de Paris au travers d’une « Charte pour un aménagement durable et inclusif de Paris » afin de répondre à des objectifs partagés.</a:t>
            </a: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a:p>
            <a:pPr algn="ctr"/>
            <a:endParaRPr lang="fr-FR" sz="1200">
              <a:solidFill>
                <a:schemeClr val="bg1"/>
              </a:solidFill>
              <a:latin typeface="+mj-lt"/>
            </a:endParaRPr>
          </a:p>
        </p:txBody>
      </p:sp>
      <p:pic>
        <p:nvPicPr>
          <p:cNvPr id="9" name="Image 8">
            <a:extLst>
              <a:ext uri="{FF2B5EF4-FFF2-40B4-BE49-F238E27FC236}">
                <a16:creationId xmlns:a16="http://schemas.microsoft.com/office/drawing/2014/main" id="{F49A4830-221E-4526-AEC0-818D9CD32B18}"/>
              </a:ext>
            </a:extLst>
          </p:cNvPr>
          <p:cNvPicPr>
            <a:picLocks noChangeAspect="1"/>
          </p:cNvPicPr>
          <p:nvPr/>
        </p:nvPicPr>
        <p:blipFill rotWithShape="1">
          <a:blip r:embed="rId12"/>
          <a:srcRect l="-1" t="1324" r="1727"/>
          <a:stretch/>
        </p:blipFill>
        <p:spPr>
          <a:xfrm>
            <a:off x="8791257" y="2874446"/>
            <a:ext cx="1977672" cy="2804818"/>
          </a:xfrm>
          <a:prstGeom prst="rect">
            <a:avLst/>
          </a:prstGeom>
        </p:spPr>
      </p:pic>
    </p:spTree>
    <p:extLst>
      <p:ext uri="{BB962C8B-B14F-4D97-AF65-F5344CB8AC3E}">
        <p14:creationId xmlns:p14="http://schemas.microsoft.com/office/powerpoint/2010/main" val="3366622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12B2D36-E58E-E868-5635-7D9FA31AA656}"/>
              </a:ext>
            </a:extLst>
          </p:cNvPr>
          <p:cNvSpPr txBox="1"/>
          <p:nvPr/>
        </p:nvSpPr>
        <p:spPr>
          <a:xfrm>
            <a:off x="681645" y="2044933"/>
            <a:ext cx="10823170" cy="4176000"/>
          </a:xfrm>
          <a:prstGeom prst="rect">
            <a:avLst/>
          </a:prstGeom>
          <a:solidFill>
            <a:srgbClr val="E84124"/>
          </a:solidFill>
        </p:spPr>
        <p:txBody>
          <a:bodyPr wrap="square" rtlCol="0">
            <a:spAutoFit/>
          </a:bodyPr>
          <a:lstStyle/>
          <a:p>
            <a:endParaRPr lang="fr-FR"/>
          </a:p>
        </p:txBody>
      </p:sp>
      <p:sp>
        <p:nvSpPr>
          <p:cNvPr id="2" name="Titre 1">
            <a:extLst>
              <a:ext uri="{FF2B5EF4-FFF2-40B4-BE49-F238E27FC236}">
                <a16:creationId xmlns:a16="http://schemas.microsoft.com/office/drawing/2014/main" id="{0D1D9631-8F23-E54A-2E11-E8D1DCD782FB}"/>
              </a:ext>
            </a:extLst>
          </p:cNvPr>
          <p:cNvSpPr>
            <a:spLocks noGrp="1"/>
          </p:cNvSpPr>
          <p:nvPr>
            <p:ph type="ctrTitle"/>
          </p:nvPr>
        </p:nvSpPr>
        <p:spPr/>
        <p:txBody>
          <a:bodyPr/>
          <a:lstStyle/>
          <a:p>
            <a:r>
              <a:rPr lang="fr-FR" sz="4400"/>
              <a:t>04</a:t>
            </a:r>
            <a:r>
              <a:rPr lang="fr-FR"/>
              <a:t>  Les annexes du kit </a:t>
            </a:r>
          </a:p>
        </p:txBody>
      </p:sp>
      <p:sp>
        <p:nvSpPr>
          <p:cNvPr id="4" name="Espace réservé du pied de page 3">
            <a:extLst>
              <a:ext uri="{FF2B5EF4-FFF2-40B4-BE49-F238E27FC236}">
                <a16:creationId xmlns:a16="http://schemas.microsoft.com/office/drawing/2014/main" id="{31BC9C40-2E10-F296-A313-B25EF56D4F78}"/>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numéro de diapositive 4">
            <a:extLst>
              <a:ext uri="{FF2B5EF4-FFF2-40B4-BE49-F238E27FC236}">
                <a16:creationId xmlns:a16="http://schemas.microsoft.com/office/drawing/2014/main" id="{4E8E906B-B079-CAEC-9BC0-DACE965FD76F}"/>
              </a:ext>
            </a:extLst>
          </p:cNvPr>
          <p:cNvSpPr>
            <a:spLocks noGrp="1"/>
          </p:cNvSpPr>
          <p:nvPr>
            <p:ph type="sldNum" sz="quarter" idx="12"/>
          </p:nvPr>
        </p:nvSpPr>
        <p:spPr/>
        <p:txBody>
          <a:bodyPr/>
          <a:lstStyle/>
          <a:p>
            <a:fld id="{975A587B-5814-4D9B-9598-FE9CB954CB01}" type="slidenum">
              <a:rPr lang="fr-FR" smtClean="0"/>
              <a:t>36</a:t>
            </a:fld>
            <a:endParaRPr lang="fr-FR"/>
          </a:p>
        </p:txBody>
      </p:sp>
    </p:spTree>
    <p:extLst>
      <p:ext uri="{BB962C8B-B14F-4D97-AF65-F5344CB8AC3E}">
        <p14:creationId xmlns:p14="http://schemas.microsoft.com/office/powerpoint/2010/main" val="192754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D9631-8F23-E54A-2E11-E8D1DCD782FB}"/>
              </a:ext>
            </a:extLst>
          </p:cNvPr>
          <p:cNvSpPr>
            <a:spLocks noGrp="1"/>
          </p:cNvSpPr>
          <p:nvPr>
            <p:ph type="ctrTitle"/>
          </p:nvPr>
        </p:nvSpPr>
        <p:spPr/>
        <p:txBody>
          <a:bodyPr/>
          <a:lstStyle/>
          <a:p>
            <a:r>
              <a:rPr lang="fr-FR"/>
              <a:t>Annexe 1 : Les conseils pour un débat productif </a:t>
            </a:r>
          </a:p>
        </p:txBody>
      </p:sp>
      <p:sp>
        <p:nvSpPr>
          <p:cNvPr id="4" name="Espace réservé du pied de page 3">
            <a:extLst>
              <a:ext uri="{FF2B5EF4-FFF2-40B4-BE49-F238E27FC236}">
                <a16:creationId xmlns:a16="http://schemas.microsoft.com/office/drawing/2014/main" id="{31BC9C40-2E10-F296-A313-B25EF56D4F78}"/>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numéro de diapositive 4">
            <a:extLst>
              <a:ext uri="{FF2B5EF4-FFF2-40B4-BE49-F238E27FC236}">
                <a16:creationId xmlns:a16="http://schemas.microsoft.com/office/drawing/2014/main" id="{4E8E906B-B079-CAEC-9BC0-DACE965FD76F}"/>
              </a:ext>
            </a:extLst>
          </p:cNvPr>
          <p:cNvSpPr>
            <a:spLocks noGrp="1"/>
          </p:cNvSpPr>
          <p:nvPr>
            <p:ph type="sldNum" sz="quarter" idx="12"/>
          </p:nvPr>
        </p:nvSpPr>
        <p:spPr/>
        <p:txBody>
          <a:bodyPr/>
          <a:lstStyle/>
          <a:p>
            <a:fld id="{975A587B-5814-4D9B-9598-FE9CB954CB01}" type="slidenum">
              <a:rPr lang="fr-FR" smtClean="0"/>
              <a:t>37</a:t>
            </a:fld>
            <a:endParaRPr lang="fr-FR"/>
          </a:p>
        </p:txBody>
      </p:sp>
    </p:spTree>
    <p:extLst>
      <p:ext uri="{BB962C8B-B14F-4D97-AF65-F5344CB8AC3E}">
        <p14:creationId xmlns:p14="http://schemas.microsoft.com/office/powerpoint/2010/main" val="3162557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fld id="{975A587B-5814-4D9B-9598-FE9CB954CB01}" type="slidenum">
              <a:rPr lang="fr-FR" smtClean="0"/>
              <a:t>38</a:t>
            </a:fld>
            <a:endParaRPr lang="fr-F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9104" y="963977"/>
            <a:ext cx="11002572" cy="857293"/>
          </a:xfrm>
        </p:spPr>
        <p:txBody>
          <a:bodyPr vert="horz" lIns="91440" tIns="45720" rIns="91440" bIns="45720" rtlCol="0" anchor="t">
            <a:noAutofit/>
          </a:bodyPr>
          <a:lstStyle/>
          <a:p>
            <a:endParaRPr lang="fr-FR" sz="1100"/>
          </a:p>
          <a:p>
            <a:r>
              <a:rPr lang="fr-FR" sz="1200" b="1"/>
              <a:t>Avant le débat : comment s’organiser? </a:t>
            </a:r>
          </a:p>
          <a:p>
            <a:endParaRPr lang="fr-FR" sz="1050" b="1"/>
          </a:p>
          <a:p>
            <a:endParaRPr lang="fr-FR" sz="1050" b="1"/>
          </a:p>
          <a:p>
            <a:endParaRPr lang="fr-FR" sz="1050" b="1"/>
          </a:p>
          <a:p>
            <a:endParaRPr lang="fr-FR" sz="1050" b="1"/>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Les conseils pour un débat productif </a:t>
            </a:r>
          </a:p>
        </p:txBody>
      </p:sp>
      <p:sp>
        <p:nvSpPr>
          <p:cNvPr id="2" name="ZoneTexte 1">
            <a:extLst>
              <a:ext uri="{FF2B5EF4-FFF2-40B4-BE49-F238E27FC236}">
                <a16:creationId xmlns:a16="http://schemas.microsoft.com/office/drawing/2014/main" id="{4C438CE9-2E74-9F34-9D3F-7BAF97491F47}"/>
              </a:ext>
            </a:extLst>
          </p:cNvPr>
          <p:cNvSpPr txBox="1"/>
          <p:nvPr/>
        </p:nvSpPr>
        <p:spPr>
          <a:xfrm>
            <a:off x="590324" y="1904561"/>
            <a:ext cx="1530626" cy="577081"/>
          </a:xfrm>
          <a:prstGeom prst="rect">
            <a:avLst/>
          </a:prstGeom>
          <a:solidFill>
            <a:srgbClr val="035FCC"/>
          </a:solidFill>
        </p:spPr>
        <p:txBody>
          <a:bodyPr wrap="square" rtlCol="0">
            <a:spAutoFit/>
          </a:bodyPr>
          <a:lstStyle/>
          <a:p>
            <a:r>
              <a:rPr lang="fr-FR" sz="1050">
                <a:solidFill>
                  <a:schemeClr val="bg1"/>
                </a:solidFill>
              </a:rPr>
              <a:t>Déterminez un lieu, une date et une heure</a:t>
            </a:r>
          </a:p>
        </p:txBody>
      </p:sp>
      <p:sp>
        <p:nvSpPr>
          <p:cNvPr id="13" name="Ellipse 12">
            <a:extLst>
              <a:ext uri="{FF2B5EF4-FFF2-40B4-BE49-F238E27FC236}">
                <a16:creationId xmlns:a16="http://schemas.microsoft.com/office/drawing/2014/main" id="{37E6B3DF-8216-88AD-1794-BBFC4EC29CBD}"/>
              </a:ext>
            </a:extLst>
          </p:cNvPr>
          <p:cNvSpPr/>
          <p:nvPr/>
        </p:nvSpPr>
        <p:spPr>
          <a:xfrm>
            <a:off x="1778530" y="2168992"/>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95248A79-448E-475B-0596-D9AFEE825AA2}"/>
              </a:ext>
            </a:extLst>
          </p:cNvPr>
          <p:cNvSpPr txBox="1"/>
          <p:nvPr/>
        </p:nvSpPr>
        <p:spPr>
          <a:xfrm>
            <a:off x="1841404" y="2183191"/>
            <a:ext cx="536713" cy="338554"/>
          </a:xfrm>
          <a:prstGeom prst="rect">
            <a:avLst/>
          </a:prstGeom>
          <a:noFill/>
        </p:spPr>
        <p:txBody>
          <a:bodyPr wrap="square" rtlCol="0">
            <a:spAutoFit/>
          </a:bodyPr>
          <a:lstStyle/>
          <a:p>
            <a:r>
              <a:rPr lang="fr-FR" sz="1600">
                <a:solidFill>
                  <a:srgbClr val="035FCC"/>
                </a:solidFill>
              </a:rPr>
              <a:t>1</a:t>
            </a:r>
          </a:p>
        </p:txBody>
      </p:sp>
      <p:sp>
        <p:nvSpPr>
          <p:cNvPr id="15" name="ZoneTexte 14">
            <a:extLst>
              <a:ext uri="{FF2B5EF4-FFF2-40B4-BE49-F238E27FC236}">
                <a16:creationId xmlns:a16="http://schemas.microsoft.com/office/drawing/2014/main" id="{D1E4E803-66E0-586E-8C22-5A202DDB704B}"/>
              </a:ext>
            </a:extLst>
          </p:cNvPr>
          <p:cNvSpPr txBox="1"/>
          <p:nvPr/>
        </p:nvSpPr>
        <p:spPr>
          <a:xfrm>
            <a:off x="2981178" y="1908294"/>
            <a:ext cx="2223996" cy="738664"/>
          </a:xfrm>
          <a:prstGeom prst="rect">
            <a:avLst/>
          </a:prstGeom>
          <a:solidFill>
            <a:srgbClr val="52AE32"/>
          </a:solidFill>
        </p:spPr>
        <p:txBody>
          <a:bodyPr wrap="square" rtlCol="0">
            <a:spAutoFit/>
          </a:bodyPr>
          <a:lstStyle/>
          <a:p>
            <a:r>
              <a:rPr lang="fr-FR" sz="1050">
                <a:solidFill>
                  <a:schemeClr val="bg1"/>
                </a:solidFill>
              </a:rPr>
              <a:t>Indiquez les infos pratiques de votre évènement à la DTEC pour un relais sur la page </a:t>
            </a:r>
          </a:p>
          <a:p>
            <a:r>
              <a:rPr lang="fr-FR" sz="1050">
                <a:solidFill>
                  <a:schemeClr val="bg1"/>
                </a:solidFill>
              </a:rPr>
              <a:t>Que Faire à Paris.</a:t>
            </a:r>
          </a:p>
        </p:txBody>
      </p:sp>
      <p:sp>
        <p:nvSpPr>
          <p:cNvPr id="16" name="Ellipse 15">
            <a:extLst>
              <a:ext uri="{FF2B5EF4-FFF2-40B4-BE49-F238E27FC236}">
                <a16:creationId xmlns:a16="http://schemas.microsoft.com/office/drawing/2014/main" id="{8E285A2F-B51B-F2D3-A231-2DA99B6D495F}"/>
              </a:ext>
            </a:extLst>
          </p:cNvPr>
          <p:cNvSpPr/>
          <p:nvPr/>
        </p:nvSpPr>
        <p:spPr>
          <a:xfrm>
            <a:off x="4864950" y="2334704"/>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DD12545F-68FB-D8B5-5498-52A144BC1DCA}"/>
              </a:ext>
            </a:extLst>
          </p:cNvPr>
          <p:cNvSpPr txBox="1"/>
          <p:nvPr/>
        </p:nvSpPr>
        <p:spPr>
          <a:xfrm>
            <a:off x="4927824" y="2348903"/>
            <a:ext cx="536713" cy="338554"/>
          </a:xfrm>
          <a:prstGeom prst="rect">
            <a:avLst/>
          </a:prstGeom>
          <a:noFill/>
        </p:spPr>
        <p:txBody>
          <a:bodyPr wrap="square" rtlCol="0">
            <a:spAutoFit/>
          </a:bodyPr>
          <a:lstStyle/>
          <a:p>
            <a:r>
              <a:rPr lang="fr-FR" sz="1600">
                <a:solidFill>
                  <a:srgbClr val="52AE32"/>
                </a:solidFill>
              </a:rPr>
              <a:t>2</a:t>
            </a:r>
          </a:p>
        </p:txBody>
      </p:sp>
      <p:sp>
        <p:nvSpPr>
          <p:cNvPr id="18" name="ZoneTexte 17">
            <a:extLst>
              <a:ext uri="{FF2B5EF4-FFF2-40B4-BE49-F238E27FC236}">
                <a16:creationId xmlns:a16="http://schemas.microsoft.com/office/drawing/2014/main" id="{E47CCE21-06E4-E6D0-31B9-28F1707603D9}"/>
              </a:ext>
            </a:extLst>
          </p:cNvPr>
          <p:cNvSpPr txBox="1"/>
          <p:nvPr/>
        </p:nvSpPr>
        <p:spPr>
          <a:xfrm>
            <a:off x="6085326" y="1904561"/>
            <a:ext cx="2046037" cy="738664"/>
          </a:xfrm>
          <a:prstGeom prst="rect">
            <a:avLst/>
          </a:prstGeom>
          <a:solidFill>
            <a:srgbClr val="DFA300"/>
          </a:solidFill>
        </p:spPr>
        <p:txBody>
          <a:bodyPr wrap="square" rtlCol="0">
            <a:spAutoFit/>
          </a:bodyPr>
          <a:lstStyle/>
          <a:p>
            <a:r>
              <a:rPr lang="fr-FR" sz="1050">
                <a:solidFill>
                  <a:schemeClr val="bg1"/>
                </a:solidFill>
              </a:rPr>
              <a:t>Réservez une salle adaptée au nombre estimé de participants et l’activité proposée</a:t>
            </a:r>
          </a:p>
        </p:txBody>
      </p:sp>
      <p:sp>
        <p:nvSpPr>
          <p:cNvPr id="19" name="Ellipse 18">
            <a:extLst>
              <a:ext uri="{FF2B5EF4-FFF2-40B4-BE49-F238E27FC236}">
                <a16:creationId xmlns:a16="http://schemas.microsoft.com/office/drawing/2014/main" id="{115D2ECB-B5C7-E05C-4EF7-5C323EFB20E6}"/>
              </a:ext>
            </a:extLst>
          </p:cNvPr>
          <p:cNvSpPr/>
          <p:nvPr/>
        </p:nvSpPr>
        <p:spPr>
          <a:xfrm>
            <a:off x="7846141" y="2329045"/>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BCD7675F-4D62-F601-6BE8-02B3D96BBF93}"/>
              </a:ext>
            </a:extLst>
          </p:cNvPr>
          <p:cNvSpPr txBox="1"/>
          <p:nvPr/>
        </p:nvSpPr>
        <p:spPr>
          <a:xfrm>
            <a:off x="7909015" y="2343244"/>
            <a:ext cx="536713" cy="338554"/>
          </a:xfrm>
          <a:prstGeom prst="rect">
            <a:avLst/>
          </a:prstGeom>
          <a:noFill/>
        </p:spPr>
        <p:txBody>
          <a:bodyPr wrap="square" rtlCol="0">
            <a:spAutoFit/>
          </a:bodyPr>
          <a:lstStyle/>
          <a:p>
            <a:r>
              <a:rPr lang="fr-FR" sz="1600">
                <a:solidFill>
                  <a:srgbClr val="DFA300"/>
                </a:solidFill>
              </a:rPr>
              <a:t>3</a:t>
            </a:r>
          </a:p>
        </p:txBody>
      </p:sp>
      <p:sp>
        <p:nvSpPr>
          <p:cNvPr id="21" name="ZoneTexte 20">
            <a:extLst>
              <a:ext uri="{FF2B5EF4-FFF2-40B4-BE49-F238E27FC236}">
                <a16:creationId xmlns:a16="http://schemas.microsoft.com/office/drawing/2014/main" id="{8BB3D8EA-C567-C420-3301-FAEC9D6F1D92}"/>
              </a:ext>
            </a:extLst>
          </p:cNvPr>
          <p:cNvSpPr txBox="1"/>
          <p:nvPr/>
        </p:nvSpPr>
        <p:spPr>
          <a:xfrm>
            <a:off x="8921441" y="1904561"/>
            <a:ext cx="2483359" cy="738664"/>
          </a:xfrm>
          <a:prstGeom prst="rect">
            <a:avLst/>
          </a:prstGeom>
          <a:solidFill>
            <a:srgbClr val="E84124"/>
          </a:solidFill>
        </p:spPr>
        <p:txBody>
          <a:bodyPr wrap="square" rtlCol="0">
            <a:spAutoFit/>
          </a:bodyPr>
          <a:lstStyle/>
          <a:p>
            <a:r>
              <a:rPr lang="fr-FR" sz="1050">
                <a:solidFill>
                  <a:srgbClr val="FFFFFF"/>
                </a:solidFill>
              </a:rPr>
              <a:t>15 jours minimum avant le jour-j, déployez la communication nécessaire pour annoncer l’évènement participatif</a:t>
            </a:r>
          </a:p>
        </p:txBody>
      </p:sp>
      <p:sp>
        <p:nvSpPr>
          <p:cNvPr id="22" name="Ellipse 21">
            <a:extLst>
              <a:ext uri="{FF2B5EF4-FFF2-40B4-BE49-F238E27FC236}">
                <a16:creationId xmlns:a16="http://schemas.microsoft.com/office/drawing/2014/main" id="{8FBF251B-5A34-2DB1-CC03-DA60989A7D63}"/>
              </a:ext>
            </a:extLst>
          </p:cNvPr>
          <p:cNvSpPr/>
          <p:nvPr/>
        </p:nvSpPr>
        <p:spPr>
          <a:xfrm>
            <a:off x="11080493" y="2329045"/>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B20CCD82-1E7A-9E2D-C7C1-10C144C97ACE}"/>
              </a:ext>
            </a:extLst>
          </p:cNvPr>
          <p:cNvSpPr txBox="1"/>
          <p:nvPr/>
        </p:nvSpPr>
        <p:spPr>
          <a:xfrm>
            <a:off x="11143367" y="2343244"/>
            <a:ext cx="536713" cy="338554"/>
          </a:xfrm>
          <a:prstGeom prst="rect">
            <a:avLst/>
          </a:prstGeom>
          <a:noFill/>
        </p:spPr>
        <p:txBody>
          <a:bodyPr wrap="square" rtlCol="0">
            <a:spAutoFit/>
          </a:bodyPr>
          <a:lstStyle/>
          <a:p>
            <a:r>
              <a:rPr lang="fr-FR" sz="1600">
                <a:solidFill>
                  <a:srgbClr val="E84124"/>
                </a:solidFill>
              </a:rPr>
              <a:t>4</a:t>
            </a:r>
          </a:p>
        </p:txBody>
      </p:sp>
      <p:sp>
        <p:nvSpPr>
          <p:cNvPr id="24" name="ZoneTexte 23">
            <a:extLst>
              <a:ext uri="{FF2B5EF4-FFF2-40B4-BE49-F238E27FC236}">
                <a16:creationId xmlns:a16="http://schemas.microsoft.com/office/drawing/2014/main" id="{D273D128-8DCF-5C29-9941-52396ADF2202}"/>
              </a:ext>
            </a:extLst>
          </p:cNvPr>
          <p:cNvSpPr txBox="1"/>
          <p:nvPr/>
        </p:nvSpPr>
        <p:spPr>
          <a:xfrm>
            <a:off x="8921441" y="2737540"/>
            <a:ext cx="2571117" cy="707886"/>
          </a:xfrm>
          <a:prstGeom prst="rect">
            <a:avLst/>
          </a:prstGeom>
          <a:noFill/>
        </p:spPr>
        <p:txBody>
          <a:bodyPr wrap="square" rtlCol="0">
            <a:spAutoFit/>
          </a:bodyPr>
          <a:lstStyle/>
          <a:p>
            <a:pPr algn="just"/>
            <a:r>
              <a:rPr lang="fr-FR" sz="1000" i="1">
                <a:solidFill>
                  <a:srgbClr val="E84124"/>
                </a:solidFill>
              </a:rPr>
              <a:t>      Diffusez l’information auprès de vos relais locaux habituels ( affichage public, communication réseaux sociaux, mailing </a:t>
            </a:r>
            <a:r>
              <a:rPr lang="fr-FR" sz="1000" i="1" err="1">
                <a:solidFill>
                  <a:srgbClr val="E84124"/>
                </a:solidFill>
              </a:rPr>
              <a:t>list</a:t>
            </a:r>
            <a:r>
              <a:rPr lang="fr-FR" sz="1000" i="1">
                <a:solidFill>
                  <a:srgbClr val="E84124"/>
                </a:solidFill>
              </a:rPr>
              <a:t>...)</a:t>
            </a:r>
            <a:endParaRPr lang="fr-FR" sz="1000">
              <a:solidFill>
                <a:srgbClr val="E84124"/>
              </a:solidFill>
            </a:endParaRPr>
          </a:p>
        </p:txBody>
      </p:sp>
      <p:pic>
        <p:nvPicPr>
          <p:cNvPr id="26" name="Graphique 25" descr="Mégaphone1 avec un remplissage uni">
            <a:extLst>
              <a:ext uri="{FF2B5EF4-FFF2-40B4-BE49-F238E27FC236}">
                <a16:creationId xmlns:a16="http://schemas.microsoft.com/office/drawing/2014/main" id="{275C7202-9C68-6C3C-85A3-8A2C81CDB04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99016" y="2681798"/>
            <a:ext cx="295893" cy="295893"/>
          </a:xfrm>
          <a:prstGeom prst="rect">
            <a:avLst/>
          </a:prstGeom>
        </p:spPr>
      </p:pic>
      <p:sp>
        <p:nvSpPr>
          <p:cNvPr id="31" name="ZoneTexte 30">
            <a:extLst>
              <a:ext uri="{FF2B5EF4-FFF2-40B4-BE49-F238E27FC236}">
                <a16:creationId xmlns:a16="http://schemas.microsoft.com/office/drawing/2014/main" id="{6F361F52-15BF-34D4-471D-D5F7C5BB0721}"/>
              </a:ext>
            </a:extLst>
          </p:cNvPr>
          <p:cNvSpPr txBox="1"/>
          <p:nvPr/>
        </p:nvSpPr>
        <p:spPr>
          <a:xfrm>
            <a:off x="590324" y="3709387"/>
            <a:ext cx="2451516" cy="1384995"/>
          </a:xfrm>
          <a:prstGeom prst="rect">
            <a:avLst/>
          </a:prstGeom>
          <a:solidFill>
            <a:srgbClr val="035FCC"/>
          </a:solidFill>
        </p:spPr>
        <p:txBody>
          <a:bodyPr wrap="square" rtlCol="0">
            <a:spAutoFit/>
          </a:bodyPr>
          <a:lstStyle/>
          <a:p>
            <a:r>
              <a:rPr lang="fr-FR" sz="1050">
                <a:solidFill>
                  <a:schemeClr val="bg1"/>
                </a:solidFill>
              </a:rPr>
              <a:t>Pensez à transmettre le déroulé et les documents supports à l’ensemble de l’équipe en charge de l’animation afin que chacun ait le temps d’en prendre connaissance. Pensez à récupérer certains éléments auprès de la DTEC.</a:t>
            </a:r>
          </a:p>
        </p:txBody>
      </p:sp>
      <p:sp>
        <p:nvSpPr>
          <p:cNvPr id="32" name="Ellipse 31">
            <a:extLst>
              <a:ext uri="{FF2B5EF4-FFF2-40B4-BE49-F238E27FC236}">
                <a16:creationId xmlns:a16="http://schemas.microsoft.com/office/drawing/2014/main" id="{10A9B680-6B9A-8B57-1557-E9555029E50F}"/>
              </a:ext>
            </a:extLst>
          </p:cNvPr>
          <p:cNvSpPr/>
          <p:nvPr/>
        </p:nvSpPr>
        <p:spPr>
          <a:xfrm>
            <a:off x="2649947" y="5282124"/>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F6332EE1-2074-502C-27BD-7D2B023B721C}"/>
              </a:ext>
            </a:extLst>
          </p:cNvPr>
          <p:cNvSpPr txBox="1"/>
          <p:nvPr/>
        </p:nvSpPr>
        <p:spPr>
          <a:xfrm>
            <a:off x="2712821" y="4815763"/>
            <a:ext cx="536713" cy="338554"/>
          </a:xfrm>
          <a:prstGeom prst="rect">
            <a:avLst/>
          </a:prstGeom>
          <a:noFill/>
        </p:spPr>
        <p:txBody>
          <a:bodyPr wrap="square" rtlCol="0">
            <a:spAutoFit/>
          </a:bodyPr>
          <a:lstStyle/>
          <a:p>
            <a:r>
              <a:rPr lang="fr-FR" sz="1600">
                <a:solidFill>
                  <a:srgbClr val="035FCC"/>
                </a:solidFill>
              </a:rPr>
              <a:t>5</a:t>
            </a:r>
          </a:p>
        </p:txBody>
      </p:sp>
      <p:sp>
        <p:nvSpPr>
          <p:cNvPr id="36" name="ZoneTexte 35">
            <a:extLst>
              <a:ext uri="{FF2B5EF4-FFF2-40B4-BE49-F238E27FC236}">
                <a16:creationId xmlns:a16="http://schemas.microsoft.com/office/drawing/2014/main" id="{F71DFD95-E85E-382C-9350-84739C3102C4}"/>
              </a:ext>
            </a:extLst>
          </p:cNvPr>
          <p:cNvSpPr txBox="1"/>
          <p:nvPr/>
        </p:nvSpPr>
        <p:spPr>
          <a:xfrm>
            <a:off x="3772290" y="3718228"/>
            <a:ext cx="1721507" cy="738664"/>
          </a:xfrm>
          <a:prstGeom prst="rect">
            <a:avLst/>
          </a:prstGeom>
          <a:solidFill>
            <a:srgbClr val="52AE32"/>
          </a:solidFill>
        </p:spPr>
        <p:txBody>
          <a:bodyPr wrap="square" rtlCol="0">
            <a:spAutoFit/>
          </a:bodyPr>
          <a:lstStyle/>
          <a:p>
            <a:r>
              <a:rPr lang="fr-FR" sz="1050">
                <a:solidFill>
                  <a:schemeClr val="bg1"/>
                </a:solidFill>
              </a:rPr>
              <a:t>48h avant le débat, renvoyez ou republiez les informations pratiques</a:t>
            </a:r>
          </a:p>
        </p:txBody>
      </p:sp>
      <p:sp>
        <p:nvSpPr>
          <p:cNvPr id="37" name="Ellipse 36">
            <a:extLst>
              <a:ext uri="{FF2B5EF4-FFF2-40B4-BE49-F238E27FC236}">
                <a16:creationId xmlns:a16="http://schemas.microsoft.com/office/drawing/2014/main" id="{1E8C85D4-34CF-A7C3-8223-F32BE7354896}"/>
              </a:ext>
            </a:extLst>
          </p:cNvPr>
          <p:cNvSpPr/>
          <p:nvPr/>
        </p:nvSpPr>
        <p:spPr>
          <a:xfrm>
            <a:off x="5194486" y="4182026"/>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E67A36D0-9B62-00F2-2BBE-B143121581A7}"/>
              </a:ext>
            </a:extLst>
          </p:cNvPr>
          <p:cNvSpPr txBox="1"/>
          <p:nvPr/>
        </p:nvSpPr>
        <p:spPr>
          <a:xfrm>
            <a:off x="5257360" y="4196225"/>
            <a:ext cx="536713" cy="338554"/>
          </a:xfrm>
          <a:prstGeom prst="rect">
            <a:avLst/>
          </a:prstGeom>
          <a:noFill/>
        </p:spPr>
        <p:txBody>
          <a:bodyPr wrap="square" rtlCol="0">
            <a:spAutoFit/>
          </a:bodyPr>
          <a:lstStyle/>
          <a:p>
            <a:r>
              <a:rPr lang="fr-FR" sz="1600">
                <a:solidFill>
                  <a:srgbClr val="52AE32"/>
                </a:solidFill>
              </a:rPr>
              <a:t>6</a:t>
            </a:r>
          </a:p>
        </p:txBody>
      </p:sp>
      <p:sp>
        <p:nvSpPr>
          <p:cNvPr id="39" name="ZoneTexte 38">
            <a:extLst>
              <a:ext uri="{FF2B5EF4-FFF2-40B4-BE49-F238E27FC236}">
                <a16:creationId xmlns:a16="http://schemas.microsoft.com/office/drawing/2014/main" id="{3DC01861-D8B1-84A6-28A1-D8188C506E1C}"/>
              </a:ext>
            </a:extLst>
          </p:cNvPr>
          <p:cNvSpPr txBox="1"/>
          <p:nvPr/>
        </p:nvSpPr>
        <p:spPr>
          <a:xfrm>
            <a:off x="6362258" y="3718228"/>
            <a:ext cx="1817245" cy="577081"/>
          </a:xfrm>
          <a:prstGeom prst="rect">
            <a:avLst/>
          </a:prstGeom>
          <a:solidFill>
            <a:srgbClr val="DFA300"/>
          </a:solidFill>
        </p:spPr>
        <p:txBody>
          <a:bodyPr wrap="square" rtlCol="0">
            <a:spAutoFit/>
          </a:bodyPr>
          <a:lstStyle/>
          <a:p>
            <a:r>
              <a:rPr lang="fr-FR" sz="1050">
                <a:solidFill>
                  <a:schemeClr val="bg1"/>
                </a:solidFill>
              </a:rPr>
              <a:t>La veilleur du jour-j, imprimez le matériel d’animation.</a:t>
            </a:r>
          </a:p>
        </p:txBody>
      </p:sp>
      <p:sp>
        <p:nvSpPr>
          <p:cNvPr id="40" name="Ellipse 39">
            <a:extLst>
              <a:ext uri="{FF2B5EF4-FFF2-40B4-BE49-F238E27FC236}">
                <a16:creationId xmlns:a16="http://schemas.microsoft.com/office/drawing/2014/main" id="{16C13796-9655-81E8-3B88-F85B2D3DC437}"/>
              </a:ext>
            </a:extLst>
          </p:cNvPr>
          <p:cNvSpPr/>
          <p:nvPr/>
        </p:nvSpPr>
        <p:spPr>
          <a:xfrm>
            <a:off x="7818666" y="3984423"/>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460C2C23-EBE1-1BC9-775F-8D6B23058150}"/>
              </a:ext>
            </a:extLst>
          </p:cNvPr>
          <p:cNvSpPr txBox="1"/>
          <p:nvPr/>
        </p:nvSpPr>
        <p:spPr>
          <a:xfrm>
            <a:off x="7881540" y="3998622"/>
            <a:ext cx="536713" cy="338554"/>
          </a:xfrm>
          <a:prstGeom prst="rect">
            <a:avLst/>
          </a:prstGeom>
          <a:noFill/>
        </p:spPr>
        <p:txBody>
          <a:bodyPr wrap="square" rtlCol="0">
            <a:spAutoFit/>
          </a:bodyPr>
          <a:lstStyle/>
          <a:p>
            <a:r>
              <a:rPr lang="fr-FR" sz="1600">
                <a:solidFill>
                  <a:srgbClr val="DFA300"/>
                </a:solidFill>
              </a:rPr>
              <a:t>7</a:t>
            </a:r>
          </a:p>
        </p:txBody>
      </p:sp>
      <p:sp>
        <p:nvSpPr>
          <p:cNvPr id="42" name="ZoneTexte 41">
            <a:extLst>
              <a:ext uri="{FF2B5EF4-FFF2-40B4-BE49-F238E27FC236}">
                <a16:creationId xmlns:a16="http://schemas.microsoft.com/office/drawing/2014/main" id="{BD9E12A4-5D65-48BB-DFBB-4DF460F432A3}"/>
              </a:ext>
            </a:extLst>
          </p:cNvPr>
          <p:cNvSpPr txBox="1"/>
          <p:nvPr/>
        </p:nvSpPr>
        <p:spPr>
          <a:xfrm>
            <a:off x="8994835" y="3709387"/>
            <a:ext cx="2395489" cy="738664"/>
          </a:xfrm>
          <a:prstGeom prst="rect">
            <a:avLst/>
          </a:prstGeom>
          <a:solidFill>
            <a:srgbClr val="E84124"/>
          </a:solidFill>
        </p:spPr>
        <p:txBody>
          <a:bodyPr wrap="square" rtlCol="0">
            <a:spAutoFit/>
          </a:bodyPr>
          <a:lstStyle/>
          <a:p>
            <a:r>
              <a:rPr lang="fr-FR" sz="1050">
                <a:solidFill>
                  <a:srgbClr val="FFFFFF"/>
                </a:solidFill>
              </a:rPr>
              <a:t>Le jour-j, préparez la logistique du débat (tables, chaises, </a:t>
            </a:r>
          </a:p>
          <a:p>
            <a:r>
              <a:rPr lang="fr-FR" sz="1050">
                <a:solidFill>
                  <a:srgbClr val="FFFFFF"/>
                </a:solidFill>
              </a:rPr>
              <a:t>stylos, feuilles, boisson, collation…)</a:t>
            </a:r>
          </a:p>
        </p:txBody>
      </p:sp>
      <p:sp>
        <p:nvSpPr>
          <p:cNvPr id="43" name="Ellipse 42">
            <a:extLst>
              <a:ext uri="{FF2B5EF4-FFF2-40B4-BE49-F238E27FC236}">
                <a16:creationId xmlns:a16="http://schemas.microsoft.com/office/drawing/2014/main" id="{05E6EA5B-852A-2493-F4BA-58938A32A1F9}"/>
              </a:ext>
            </a:extLst>
          </p:cNvPr>
          <p:cNvSpPr/>
          <p:nvPr/>
        </p:nvSpPr>
        <p:spPr>
          <a:xfrm>
            <a:off x="11080493" y="4155689"/>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D5E6E83F-EE3E-B794-758E-413A8A1C3ABE}"/>
              </a:ext>
            </a:extLst>
          </p:cNvPr>
          <p:cNvSpPr txBox="1"/>
          <p:nvPr/>
        </p:nvSpPr>
        <p:spPr>
          <a:xfrm>
            <a:off x="11143367" y="4169888"/>
            <a:ext cx="536713" cy="338554"/>
          </a:xfrm>
          <a:prstGeom prst="rect">
            <a:avLst/>
          </a:prstGeom>
          <a:noFill/>
        </p:spPr>
        <p:txBody>
          <a:bodyPr wrap="square" rtlCol="0">
            <a:spAutoFit/>
          </a:bodyPr>
          <a:lstStyle/>
          <a:p>
            <a:r>
              <a:rPr lang="fr-FR" sz="1600">
                <a:solidFill>
                  <a:srgbClr val="E84124"/>
                </a:solidFill>
              </a:rPr>
              <a:t>8</a:t>
            </a:r>
          </a:p>
        </p:txBody>
      </p:sp>
      <p:sp>
        <p:nvSpPr>
          <p:cNvPr id="45" name="ZoneTexte 44">
            <a:extLst>
              <a:ext uri="{FF2B5EF4-FFF2-40B4-BE49-F238E27FC236}">
                <a16:creationId xmlns:a16="http://schemas.microsoft.com/office/drawing/2014/main" id="{F0EFC280-76BF-5663-087B-788D43DE1BD3}"/>
              </a:ext>
            </a:extLst>
          </p:cNvPr>
          <p:cNvSpPr txBox="1"/>
          <p:nvPr/>
        </p:nvSpPr>
        <p:spPr>
          <a:xfrm>
            <a:off x="589168" y="5161162"/>
            <a:ext cx="5946386" cy="1015663"/>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fr-FR" sz="1000" i="1">
                <a:solidFill>
                  <a:srgbClr val="035FCC"/>
                </a:solidFill>
              </a:rPr>
              <a:t>Expo "Plan Climat" : 2 jeux de bâches à dispo </a:t>
            </a:r>
          </a:p>
          <a:p>
            <a:pPr marL="171450" indent="-171450">
              <a:buFont typeface="Wingdings" panose="05000000000000000000" pitchFamily="2" charset="2"/>
              <a:buChar char="ü"/>
            </a:pPr>
            <a:r>
              <a:rPr lang="fr-FR" sz="1000" i="1">
                <a:solidFill>
                  <a:srgbClr val="035FCC"/>
                </a:solidFill>
              </a:rPr>
              <a:t>Expo "Projections" : 2 jeux de bâches + 2 jeux de kakémonos à dispo</a:t>
            </a:r>
          </a:p>
          <a:p>
            <a:pPr marL="171450" indent="-171450">
              <a:buFont typeface="Wingdings" panose="05000000000000000000" pitchFamily="2" charset="2"/>
              <a:buChar char="ü"/>
            </a:pPr>
            <a:r>
              <a:rPr lang="fr-FR" sz="1000" i="1">
                <a:solidFill>
                  <a:srgbClr val="035FCC"/>
                </a:solidFill>
              </a:rPr>
              <a:t>Infographies "Les Systèmes" : 2 jeux de bâches</a:t>
            </a:r>
          </a:p>
          <a:p>
            <a:pPr marL="171450" indent="-171450">
              <a:buFont typeface="Wingdings" panose="05000000000000000000" pitchFamily="2" charset="2"/>
              <a:buChar char="ü"/>
            </a:pPr>
            <a:r>
              <a:rPr lang="fr-FR" sz="1000" i="1">
                <a:solidFill>
                  <a:srgbClr val="035FCC"/>
                </a:solidFill>
              </a:rPr>
              <a:t>4 kakémonos Révision</a:t>
            </a:r>
          </a:p>
          <a:p>
            <a:pPr marL="171450" indent="-171450">
              <a:buFont typeface="Wingdings" panose="05000000000000000000" pitchFamily="2" charset="2"/>
              <a:buChar char="ü"/>
            </a:pPr>
            <a:r>
              <a:rPr lang="fr-FR" sz="1000" i="1">
                <a:solidFill>
                  <a:srgbClr val="035FCC"/>
                </a:solidFill>
              </a:rPr>
              <a:t>Affiches personnalisables (fichier PPT)</a:t>
            </a:r>
          </a:p>
          <a:p>
            <a:pPr marL="171450" indent="-171450">
              <a:buFont typeface="Wingdings" panose="05000000000000000000" pitchFamily="2" charset="2"/>
              <a:buChar char="ü"/>
            </a:pPr>
            <a:endParaRPr lang="fr-FR" sz="1000" i="1">
              <a:solidFill>
                <a:srgbClr val="035FCC"/>
              </a:solidFill>
            </a:endParaRPr>
          </a:p>
        </p:txBody>
      </p:sp>
      <p:sp>
        <p:nvSpPr>
          <p:cNvPr id="47" name="ZoneTexte 46">
            <a:extLst>
              <a:ext uri="{FF2B5EF4-FFF2-40B4-BE49-F238E27FC236}">
                <a16:creationId xmlns:a16="http://schemas.microsoft.com/office/drawing/2014/main" id="{CACDFF8D-1F68-6201-2FDD-177E67096D3E}"/>
              </a:ext>
            </a:extLst>
          </p:cNvPr>
          <p:cNvSpPr txBox="1"/>
          <p:nvPr/>
        </p:nvSpPr>
        <p:spPr>
          <a:xfrm>
            <a:off x="481621" y="2556318"/>
            <a:ext cx="2270943" cy="707886"/>
          </a:xfrm>
          <a:prstGeom prst="rect">
            <a:avLst/>
          </a:prstGeom>
          <a:noFill/>
        </p:spPr>
        <p:txBody>
          <a:bodyPr wrap="square" rtlCol="0">
            <a:spAutoFit/>
          </a:bodyPr>
          <a:lstStyle/>
          <a:p>
            <a:pPr algn="just"/>
            <a:r>
              <a:rPr lang="fr-FR" sz="1000" i="1">
                <a:solidFill>
                  <a:srgbClr val="035FCC"/>
                </a:solidFill>
              </a:rPr>
              <a:t>L’évènement de concertation que vous menez doit porter au moins sur une ou plusieurs des thématiques du Plan Climat.</a:t>
            </a:r>
            <a:endParaRPr lang="fr-FR" sz="1000">
              <a:solidFill>
                <a:srgbClr val="035FCC"/>
              </a:solidFill>
            </a:endParaRPr>
          </a:p>
        </p:txBody>
      </p:sp>
    </p:spTree>
    <p:extLst>
      <p:ext uri="{BB962C8B-B14F-4D97-AF65-F5344CB8AC3E}">
        <p14:creationId xmlns:p14="http://schemas.microsoft.com/office/powerpoint/2010/main" val="300175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fld id="{975A587B-5814-4D9B-9598-FE9CB954CB01}" type="slidenum">
              <a:rPr lang="fr-FR" smtClean="0"/>
              <a:t>39</a:t>
            </a:fld>
            <a:endParaRPr lang="fr-F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0323" y="1119604"/>
            <a:ext cx="9153117" cy="3960000"/>
          </a:xfrm>
        </p:spPr>
        <p:txBody>
          <a:bodyPr/>
          <a:lstStyle/>
          <a:p>
            <a:r>
              <a:rPr lang="fr-FR" sz="1200" b="1"/>
              <a:t>Pendant le débat : comment animer ? </a:t>
            </a:r>
          </a:p>
          <a:p>
            <a:r>
              <a:rPr lang="fr-FR" sz="1200" i="1"/>
              <a:t>Quelques astuces pratiques</a:t>
            </a:r>
          </a:p>
          <a:p>
            <a:endParaRPr lang="fr-FR" sz="1200" i="1"/>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Les conseils pour un débat productif </a:t>
            </a:r>
          </a:p>
        </p:txBody>
      </p:sp>
      <p:sp>
        <p:nvSpPr>
          <p:cNvPr id="8" name="Espace réservé du contenu 2">
            <a:extLst>
              <a:ext uri="{FF2B5EF4-FFF2-40B4-BE49-F238E27FC236}">
                <a16:creationId xmlns:a16="http://schemas.microsoft.com/office/drawing/2014/main" id="{FA4AFEDA-1875-69D2-3873-1FF05956C450}"/>
              </a:ext>
            </a:extLst>
          </p:cNvPr>
          <p:cNvSpPr txBox="1">
            <a:spLocks/>
          </p:cNvSpPr>
          <p:nvPr/>
        </p:nvSpPr>
        <p:spPr>
          <a:xfrm>
            <a:off x="710361" y="4452234"/>
            <a:ext cx="7472048" cy="1110672"/>
          </a:xfrm>
          <a:prstGeom prst="rect">
            <a:avLst/>
          </a:prstGeom>
        </p:spPr>
        <p:txBody>
          <a:bodyPr vert="horz" lIns="0" tIns="0" rIns="0" bIns="0" rtlCol="0">
            <a:noAutofit/>
          </a:bodyPr>
          <a:lstStyle>
            <a:lvl1pPr marL="0" indent="0" algn="l" defTabSz="930433" rtl="0" eaLnBrk="1" latinLnBrk="0" hangingPunct="1">
              <a:lnSpc>
                <a:spcPct val="90000"/>
              </a:lnSpc>
              <a:spcBef>
                <a:spcPts val="1017"/>
              </a:spcBef>
              <a:buFont typeface="Arial" panose="020B0604020202020204" pitchFamily="34" charset="0"/>
              <a:buNone/>
              <a:defRPr sz="1500" b="1" i="0" kern="1200">
                <a:solidFill>
                  <a:schemeClr val="tx1"/>
                </a:solidFill>
                <a:latin typeface="Oswald" panose="02000503000000000000" pitchFamily="2" charset="0"/>
                <a:ea typeface="+mn-ea"/>
                <a:cs typeface="+mn-cs"/>
              </a:defRPr>
            </a:lvl1pPr>
            <a:lvl2pPr marL="6350" indent="0" algn="l" defTabSz="930433" rtl="0" eaLnBrk="1" latinLnBrk="0" hangingPunct="1">
              <a:lnSpc>
                <a:spcPct val="90000"/>
              </a:lnSpc>
              <a:spcBef>
                <a:spcPts val="509"/>
              </a:spcBef>
              <a:buFont typeface="Arial" panose="020B0604020202020204" pitchFamily="34" charset="0"/>
              <a:buNone/>
              <a:tabLst/>
              <a:defRPr sz="1200" b="1" i="0" kern="1200">
                <a:solidFill>
                  <a:schemeClr val="tx1"/>
                </a:solidFill>
                <a:latin typeface="Lato Black" panose="020F0502020204030203" pitchFamily="34" charset="77"/>
                <a:ea typeface="+mn-ea"/>
                <a:cs typeface="+mn-cs"/>
              </a:defRPr>
            </a:lvl2pPr>
            <a:lvl3pPr marL="6350" indent="0" algn="l" defTabSz="930433" rtl="0" eaLnBrk="1" latinLnBrk="0" hangingPunct="1">
              <a:lnSpc>
                <a:spcPct val="90000"/>
              </a:lnSpc>
              <a:spcBef>
                <a:spcPts val="509"/>
              </a:spcBef>
              <a:buClr>
                <a:schemeClr val="accent1"/>
              </a:buClr>
              <a:buFont typeface="Wingdings" pitchFamily="2" charset="2"/>
              <a:buNone/>
              <a:tabLst/>
              <a:defRPr sz="1200" kern="1200">
                <a:solidFill>
                  <a:schemeClr val="tx1"/>
                </a:solidFill>
                <a:latin typeface="Lato" panose="020F0502020204030203" pitchFamily="34" charset="77"/>
                <a:ea typeface="+mn-ea"/>
                <a:cs typeface="+mn-cs"/>
              </a:defRPr>
            </a:lvl3pPr>
            <a:lvl4pPr marL="133350" indent="-133350" algn="l" defTabSz="930433" rtl="0" eaLnBrk="1" latinLnBrk="0" hangingPunct="1">
              <a:lnSpc>
                <a:spcPct val="90000"/>
              </a:lnSpc>
              <a:spcBef>
                <a:spcPts val="509"/>
              </a:spcBef>
              <a:buClr>
                <a:schemeClr val="accent1"/>
              </a:buClr>
              <a:buFont typeface="Wingdings" pitchFamily="2" charset="2"/>
              <a:buChar char="§"/>
              <a:tabLst/>
              <a:defRPr sz="1200" kern="1200">
                <a:solidFill>
                  <a:schemeClr val="tx1"/>
                </a:solidFill>
                <a:latin typeface="Lato" panose="020F0502020204030203" pitchFamily="34" charset="77"/>
                <a:ea typeface="+mn-ea"/>
                <a:cs typeface="+mn-cs"/>
              </a:defRPr>
            </a:lvl4pPr>
            <a:lvl5pPr marL="133350" indent="-133350" algn="l" defTabSz="930433" rtl="0" eaLnBrk="1" latinLnBrk="0" hangingPunct="1">
              <a:lnSpc>
                <a:spcPct val="90000"/>
              </a:lnSpc>
              <a:spcBef>
                <a:spcPts val="509"/>
              </a:spcBef>
              <a:buFont typeface="Arial" panose="020B0604020202020204" pitchFamily="34" charset="0"/>
              <a:buChar char="•"/>
              <a:tabLst/>
              <a:defRPr sz="900" kern="1200">
                <a:solidFill>
                  <a:schemeClr val="tx1"/>
                </a:solidFill>
                <a:latin typeface="Lato" panose="020F0502020204030203" pitchFamily="34" charset="77"/>
                <a:ea typeface="+mn-ea"/>
                <a:cs typeface="+mn-cs"/>
              </a:defRPr>
            </a:lvl5pPr>
            <a:lvl6pPr marL="2558689"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6pPr>
            <a:lvl7pPr marL="3023905"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7pPr>
            <a:lvl8pPr marL="3489121"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8pPr>
            <a:lvl9pPr marL="3954337"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9pPr>
          </a:lstStyle>
          <a:p>
            <a:endParaRPr lang="fr-FR" sz="1400">
              <a:latin typeface="+mj-lt"/>
            </a:endParaRPr>
          </a:p>
        </p:txBody>
      </p:sp>
      <p:sp>
        <p:nvSpPr>
          <p:cNvPr id="12" name="Espace réservé du texte 4">
            <a:extLst>
              <a:ext uri="{FF2B5EF4-FFF2-40B4-BE49-F238E27FC236}">
                <a16:creationId xmlns:a16="http://schemas.microsoft.com/office/drawing/2014/main" id="{2CA4DAEB-A78B-C95D-55EE-B5FDA7784E64}"/>
              </a:ext>
            </a:extLst>
          </p:cNvPr>
          <p:cNvSpPr txBox="1">
            <a:spLocks/>
          </p:cNvSpPr>
          <p:nvPr/>
        </p:nvSpPr>
        <p:spPr>
          <a:xfrm>
            <a:off x="555129" y="1854843"/>
            <a:ext cx="8125776" cy="3960000"/>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200" i="1"/>
          </a:p>
          <a:p>
            <a:pPr marL="228600" marR="233045" indent="-228600">
              <a:buFont typeface="Wingdings" panose="05000000000000000000" pitchFamily="2" charset="2"/>
              <a:buChar char="§"/>
              <a:tabLst>
                <a:tab pos="297815" algn="l"/>
                <a:tab pos="298450" algn="l"/>
              </a:tabLst>
            </a:pPr>
            <a:r>
              <a:rPr lang="fr-FR" sz="1100"/>
              <a:t>Faites bien respecter les règles de politesse et de bonne gestion de la parole.</a:t>
            </a:r>
            <a:endParaRPr lang="fr-FR" sz="1100">
              <a:highlight>
                <a:srgbClr val="FFFF00"/>
              </a:highlight>
            </a:endParaRPr>
          </a:p>
          <a:p>
            <a:pPr marL="228600" marR="233045" indent="-228600">
              <a:buFont typeface="Wingdings" panose="05000000000000000000" pitchFamily="2" charset="2"/>
              <a:buChar char="§"/>
              <a:tabLst>
                <a:tab pos="297815" algn="l"/>
                <a:tab pos="298450" algn="l"/>
              </a:tabLst>
            </a:pPr>
            <a:r>
              <a:rPr lang="fr-FR" sz="1100"/>
              <a:t>N’hésitez pas à demander à la personne qui parle de se présenter à nouveau : son prénom, son rapport au projet ou sa fonction si c’est pertinent.</a:t>
            </a:r>
          </a:p>
          <a:p>
            <a:pPr marL="228600" marR="233045" indent="-228600">
              <a:buFont typeface="Wingdings" panose="05000000000000000000" pitchFamily="2" charset="2"/>
              <a:buChar char="§"/>
              <a:tabLst>
                <a:tab pos="297815" algn="l"/>
                <a:tab pos="298450" algn="l"/>
              </a:tabLst>
            </a:pPr>
            <a:r>
              <a:rPr lang="fr-FR" sz="1100"/>
              <a:t>Reformulez les interventions pour éviter les incompréhensions</a:t>
            </a:r>
          </a:p>
          <a:p>
            <a:pPr marL="228600" marR="233045" indent="-228600">
              <a:buFont typeface="Wingdings" panose="05000000000000000000" pitchFamily="2" charset="2"/>
              <a:buChar char="§"/>
              <a:tabLst>
                <a:tab pos="297815" algn="l"/>
                <a:tab pos="298450" algn="l"/>
              </a:tabLst>
            </a:pPr>
            <a:r>
              <a:rPr lang="fr-FR" sz="1100"/>
              <a:t>Essayez de limiter à 2-3 min d’intervention par personne. Evitez de donner la parole toujours aux mêmes. </a:t>
            </a:r>
          </a:p>
          <a:p>
            <a:pPr marL="228600" marR="233045" indent="-228600">
              <a:buFont typeface="Wingdings" panose="05000000000000000000" pitchFamily="2" charset="2"/>
              <a:buChar char="§"/>
              <a:tabLst>
                <a:tab pos="297815" algn="l"/>
                <a:tab pos="298450" algn="l"/>
              </a:tabLst>
            </a:pPr>
            <a:r>
              <a:rPr lang="fr-FR" sz="1100"/>
              <a:t>Si possible, essayez d’avoir un animateur par table pour les temps en sous-groupe. Sinon, désignez un référent. Il colle les post-it de la table par exemple lors du temps 6.</a:t>
            </a:r>
          </a:p>
          <a:p>
            <a:pPr marL="228600" marR="233045" indent="-228600">
              <a:buFont typeface="Wingdings" panose="05000000000000000000" pitchFamily="2" charset="2"/>
              <a:buChar char="§"/>
              <a:tabLst>
                <a:tab pos="297815" algn="l"/>
                <a:tab pos="298450" algn="l"/>
              </a:tabLst>
            </a:pPr>
            <a:r>
              <a:rPr lang="fr-FR" sz="1100"/>
              <a:t>Ne vous laissez pas surprendre en termes de matériel par des invités surprises : imprimez un peu plus que prévu.</a:t>
            </a:r>
          </a:p>
          <a:p>
            <a:endParaRPr lang="fr-FR"/>
          </a:p>
        </p:txBody>
      </p:sp>
      <p:grpSp>
        <p:nvGrpSpPr>
          <p:cNvPr id="2" name="Groupe 1">
            <a:extLst>
              <a:ext uri="{FF2B5EF4-FFF2-40B4-BE49-F238E27FC236}">
                <a16:creationId xmlns:a16="http://schemas.microsoft.com/office/drawing/2014/main" id="{53000CD9-F12E-EDD1-284A-43127A63F48F}"/>
              </a:ext>
            </a:extLst>
          </p:cNvPr>
          <p:cNvGrpSpPr/>
          <p:nvPr/>
        </p:nvGrpSpPr>
        <p:grpSpPr>
          <a:xfrm>
            <a:off x="8383984" y="1150332"/>
            <a:ext cx="3250234" cy="2080881"/>
            <a:chOff x="5800762" y="3460458"/>
            <a:chExt cx="3353870" cy="2080881"/>
          </a:xfrm>
        </p:grpSpPr>
        <p:sp>
          <p:nvSpPr>
            <p:cNvPr id="7" name="Rectangle 6">
              <a:extLst>
                <a:ext uri="{FF2B5EF4-FFF2-40B4-BE49-F238E27FC236}">
                  <a16:creationId xmlns:a16="http://schemas.microsoft.com/office/drawing/2014/main" id="{CC78F86F-A05A-D007-261E-B594524FA70F}"/>
                </a:ext>
              </a:extLst>
            </p:cNvPr>
            <p:cNvSpPr/>
            <p:nvPr/>
          </p:nvSpPr>
          <p:spPr>
            <a:xfrm>
              <a:off x="5986955" y="3786329"/>
              <a:ext cx="3167677" cy="1755010"/>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a:ln>
                  <a:noFill/>
                </a:ln>
                <a:solidFill>
                  <a:srgbClr val="FFFFFF"/>
                </a:solidFill>
                <a:effectLst/>
                <a:uLnTx/>
                <a:uFillTx/>
                <a:latin typeface="Lato" panose="020F0502020204030203"/>
                <a:ea typeface="+mn-ea"/>
                <a:cs typeface="+mn-cs"/>
              </a:endParaRPr>
            </a:p>
            <a:p>
              <a:pPr marL="171450" indent="-171450" algn="just">
                <a:buFont typeface="Wingdings" panose="05000000000000000000" pitchFamily="2" charset="2"/>
                <a:buChar char="à"/>
              </a:pPr>
              <a:r>
                <a:rPr kumimoji="0" lang="fr-FR" sz="1100" b="1" i="0" u="none" strike="noStrike" kern="0" cap="all" spc="0" normalizeH="0" baseline="0" noProof="0">
                  <a:ln>
                    <a:noFill/>
                  </a:ln>
                  <a:solidFill>
                    <a:srgbClr val="FFFFFF"/>
                  </a:solidFill>
                  <a:effectLst/>
                  <a:uLnTx/>
                  <a:uFillTx/>
                  <a:latin typeface="Lato" panose="020F0502020204030203"/>
                  <a:ea typeface="+mn-ea"/>
                  <a:cs typeface="+mn-cs"/>
                </a:rPr>
                <a:t>              </a:t>
              </a:r>
              <a:r>
                <a:rPr kumimoji="0" lang="fr-FR" sz="1000" b="1" i="0" u="none" strike="noStrike" kern="0" cap="all" spc="0" normalizeH="0" baseline="0" noProof="0">
                  <a:ln>
                    <a:noFill/>
                  </a:ln>
                  <a:solidFill>
                    <a:srgbClr val="FFFFFF"/>
                  </a:solidFill>
                  <a:effectLst/>
                  <a:uLnTx/>
                  <a:uFillTx/>
                  <a:latin typeface="Lato" panose="020F0502020204030203"/>
                  <a:ea typeface="+mn-ea"/>
                  <a:cs typeface="+mn-cs"/>
                  <a:sym typeface="Wingdings" panose="05000000000000000000" pitchFamily="2" charset="2"/>
                </a:rPr>
                <a:t></a:t>
              </a:r>
              <a:r>
                <a:rPr kumimoji="0" lang="fr-FR" sz="1100" b="1" i="0" u="none" strike="noStrike" kern="0" cap="all" spc="0" normalizeH="0" baseline="0" noProof="0">
                  <a:ln>
                    <a:noFill/>
                  </a:ln>
                  <a:solidFill>
                    <a:srgbClr val="FFFFFF"/>
                  </a:solidFill>
                  <a:effectLst/>
                  <a:uLnTx/>
                  <a:uFillTx/>
                  <a:latin typeface="Lato" panose="020F0502020204030203"/>
                  <a:ea typeface="+mn-ea"/>
                  <a:cs typeface="+mn-cs"/>
                  <a:sym typeface="Wingdings" panose="05000000000000000000" pitchFamily="2" charset="2"/>
                </a:rPr>
                <a:t> </a:t>
              </a:r>
              <a:r>
                <a:rPr lang="fr-FR" sz="1000">
                  <a:solidFill>
                    <a:schemeClr val="bg1"/>
                  </a:solidFill>
                </a:rPr>
                <a:t>Cela peut paraître futile mais vous pouvez rappeler, en début de rencontre, quelques règles simples de débat : écoute mutuelle, non-jugement, respect du temps de parole…</a:t>
              </a:r>
            </a:p>
            <a:p>
              <a:pPr marL="171450" indent="-171450" algn="just">
                <a:buFont typeface="Wingdings" panose="05000000000000000000" pitchFamily="2" charset="2"/>
                <a:buChar char="à"/>
              </a:pPr>
              <a:r>
                <a:rPr lang="fr-FR" sz="1000">
                  <a:solidFill>
                    <a:schemeClr val="bg1"/>
                  </a:solidFill>
                </a:rPr>
                <a:t>Après avoir demandé à chacun des participants s’ils acceptaient de céder leurs droits à l’image, pensez à prendre des photos de votre débat!</a:t>
              </a:r>
            </a:p>
            <a:p>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9" name="Ellipse 8">
              <a:extLst>
                <a:ext uri="{FF2B5EF4-FFF2-40B4-BE49-F238E27FC236}">
                  <a16:creationId xmlns:a16="http://schemas.microsoft.com/office/drawing/2014/main" id="{F25EA1F6-EF69-7F54-C535-13E8EBC0EDF6}"/>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14" name="Groupe 13">
            <a:extLst>
              <a:ext uri="{FF2B5EF4-FFF2-40B4-BE49-F238E27FC236}">
                <a16:creationId xmlns:a16="http://schemas.microsoft.com/office/drawing/2014/main" id="{CF3012F4-6DEE-62A4-E6C7-829713FDF106}"/>
              </a:ext>
            </a:extLst>
          </p:cNvPr>
          <p:cNvGrpSpPr/>
          <p:nvPr/>
        </p:nvGrpSpPr>
        <p:grpSpPr>
          <a:xfrm>
            <a:off x="8476495" y="1229460"/>
            <a:ext cx="3160376" cy="3901827"/>
            <a:chOff x="8023025" y="923620"/>
            <a:chExt cx="3165970" cy="3645536"/>
          </a:xfrm>
        </p:grpSpPr>
        <p:sp>
          <p:nvSpPr>
            <p:cNvPr id="17" name="Rectangle 16">
              <a:extLst>
                <a:ext uri="{FF2B5EF4-FFF2-40B4-BE49-F238E27FC236}">
                  <a16:creationId xmlns:a16="http://schemas.microsoft.com/office/drawing/2014/main" id="{BCA803FF-98D0-818B-2DCD-477DAA881F07}"/>
                </a:ext>
              </a:extLst>
            </p:cNvPr>
            <p:cNvSpPr/>
            <p:nvPr/>
          </p:nvSpPr>
          <p:spPr>
            <a:xfrm>
              <a:off x="8119200" y="3255295"/>
              <a:ext cx="3069795" cy="1313861"/>
            </a:xfrm>
            <a:prstGeom prst="rect">
              <a:avLst/>
            </a:prstGeom>
            <a:solidFill>
              <a:srgbClr val="035FCC"/>
            </a:solidFill>
            <a:ln w="12700" cap="flat" cmpd="sng" algn="ctr">
              <a:noFill/>
              <a:prstDash val="solid"/>
              <a:miter lim="800000"/>
            </a:ln>
            <a:effectLst/>
          </p:spPr>
          <p:txBody>
            <a:bodyPr rtlCol="0" anchor="ctr"/>
            <a:lstStyle/>
            <a:p>
              <a:r>
                <a:rPr lang="fr-FR" sz="900" b="1"/>
                <a:t>             </a:t>
              </a:r>
              <a:r>
                <a:rPr lang="fr-FR" sz="1000" b="1">
                  <a:solidFill>
                    <a:schemeClr val="bg1"/>
                  </a:solidFill>
                </a:rPr>
                <a:t>Les supports du kit de concertation </a:t>
              </a:r>
            </a:p>
            <a:p>
              <a:r>
                <a:rPr lang="fr-FR" sz="1000" b="1">
                  <a:solidFill>
                    <a:schemeClr val="bg1"/>
                  </a:solidFill>
                </a:rPr>
                <a:t>          sur lesquels s’appuyer :</a:t>
              </a:r>
            </a:p>
            <a:p>
              <a:endParaRPr lang="fr-FR" sz="1000" b="1">
                <a:solidFill>
                  <a:schemeClr val="bg1"/>
                </a:solidFill>
              </a:endParaRPr>
            </a:p>
            <a:p>
              <a:pPr marL="171450" indent="-171450">
                <a:buFont typeface="Arial" panose="020B0604020202020204" pitchFamily="34" charset="0"/>
                <a:buChar char="•"/>
              </a:pPr>
              <a:r>
                <a:rPr lang="fr-FR" sz="1000">
                  <a:solidFill>
                    <a:schemeClr val="bg1"/>
                  </a:solidFill>
                </a:rPr>
                <a:t>Les fondamentaux du Plan Climat </a:t>
              </a:r>
            </a:p>
            <a:p>
              <a:pPr marL="171450" indent="-171450">
                <a:buFont typeface="Arial" panose="020B0604020202020204" pitchFamily="34" charset="0"/>
                <a:buChar char="•"/>
              </a:pPr>
              <a:r>
                <a:rPr lang="fr-FR" sz="1000">
                  <a:solidFill>
                    <a:schemeClr val="bg1"/>
                  </a:solidFill>
                </a:rPr>
                <a:t>Les essentiels pour comprendre et animer </a:t>
              </a:r>
            </a:p>
            <a:p>
              <a:pPr marL="171450" indent="-171450">
                <a:buFont typeface="Arial" panose="020B0604020202020204" pitchFamily="34" charset="0"/>
                <a:buChar char="•"/>
              </a:pPr>
              <a:r>
                <a:rPr lang="fr-FR" sz="1000">
                  <a:solidFill>
                    <a:schemeClr val="bg1"/>
                  </a:solidFill>
                </a:rPr>
                <a:t>Le déroulé type d'un évènement de concertation</a:t>
              </a:r>
            </a:p>
            <a:p>
              <a:endParaRPr lang="fr-FR" sz="900" b="1">
                <a:solidFill>
                  <a:schemeClr val="bg1"/>
                </a:solidFill>
                <a:latin typeface="+mj-lt"/>
              </a:endParaRPr>
            </a:p>
          </p:txBody>
        </p:sp>
        <p:pic>
          <p:nvPicPr>
            <p:cNvPr id="16" name="Graphique 15" descr="Lumières allumées contour">
              <a:extLst>
                <a:ext uri="{FF2B5EF4-FFF2-40B4-BE49-F238E27FC236}">
                  <a16:creationId xmlns:a16="http://schemas.microsoft.com/office/drawing/2014/main" id="{DEEC3325-861A-E38D-CE26-1CB5A5A3435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23025" y="923620"/>
              <a:ext cx="458720" cy="458720"/>
            </a:xfrm>
            <a:prstGeom prst="rect">
              <a:avLst/>
            </a:prstGeom>
          </p:spPr>
        </p:pic>
      </p:grpSp>
      <p:sp>
        <p:nvSpPr>
          <p:cNvPr id="19" name="Ellipse 18">
            <a:extLst>
              <a:ext uri="{FF2B5EF4-FFF2-40B4-BE49-F238E27FC236}">
                <a16:creationId xmlns:a16="http://schemas.microsoft.com/office/drawing/2014/main" id="{56A66B82-7BAE-C2F9-A62A-55CB1CDC49AA}"/>
              </a:ext>
            </a:extLst>
          </p:cNvPr>
          <p:cNvSpPr/>
          <p:nvPr/>
        </p:nvSpPr>
        <p:spPr>
          <a:xfrm>
            <a:off x="8354762" y="3392099"/>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2" name="Graphique 21" descr="Informations contour">
            <a:extLst>
              <a:ext uri="{FF2B5EF4-FFF2-40B4-BE49-F238E27FC236}">
                <a16:creationId xmlns:a16="http://schemas.microsoft.com/office/drawing/2014/main" id="{CA95914E-EC37-947E-93BB-6924501A980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406057" y="3418387"/>
            <a:ext cx="574874" cy="574874"/>
          </a:xfrm>
          <a:prstGeom prst="rect">
            <a:avLst/>
          </a:prstGeom>
        </p:spPr>
      </p:pic>
    </p:spTree>
    <p:extLst>
      <p:ext uri="{BB962C8B-B14F-4D97-AF65-F5344CB8AC3E}">
        <p14:creationId xmlns:p14="http://schemas.microsoft.com/office/powerpoint/2010/main" val="308143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4</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Le contexte réglementaire du Plan Climat</a:t>
            </a:r>
          </a:p>
        </p:txBody>
      </p:sp>
      <p:grpSp>
        <p:nvGrpSpPr>
          <p:cNvPr id="10" name="Groupe 9">
            <a:extLst>
              <a:ext uri="{FF2B5EF4-FFF2-40B4-BE49-F238E27FC236}">
                <a16:creationId xmlns:a16="http://schemas.microsoft.com/office/drawing/2014/main" id="{0F0719C9-6A53-F3A2-238E-54E0D926011C}"/>
              </a:ext>
            </a:extLst>
          </p:cNvPr>
          <p:cNvGrpSpPr/>
          <p:nvPr/>
        </p:nvGrpSpPr>
        <p:grpSpPr>
          <a:xfrm>
            <a:off x="8050930" y="1747770"/>
            <a:ext cx="3353870" cy="1350011"/>
            <a:chOff x="5800762" y="3460458"/>
            <a:chExt cx="3353870" cy="1350011"/>
          </a:xfrm>
        </p:grpSpPr>
        <p:sp>
          <p:nvSpPr>
            <p:cNvPr id="11" name="Rectangle 10">
              <a:extLst>
                <a:ext uri="{FF2B5EF4-FFF2-40B4-BE49-F238E27FC236}">
                  <a16:creationId xmlns:a16="http://schemas.microsoft.com/office/drawing/2014/main" id="{F4EAF6C8-A63D-6090-1A03-727821A9508F}"/>
                </a:ext>
              </a:extLst>
            </p:cNvPr>
            <p:cNvSpPr/>
            <p:nvPr/>
          </p:nvSpPr>
          <p:spPr>
            <a:xfrm>
              <a:off x="5986955" y="3786329"/>
              <a:ext cx="3167677" cy="1024140"/>
            </a:xfrm>
            <a:prstGeom prst="rect">
              <a:avLst/>
            </a:prstGeom>
            <a:solidFill>
              <a:srgbClr val="52AE32"/>
            </a:solidFill>
            <a:ln w="12700" cap="flat" cmpd="sng" algn="ctr">
              <a:noFill/>
              <a:prstDash val="solid"/>
              <a:miter lim="800000"/>
            </a:ln>
            <a:effectLst/>
          </p:spPr>
          <p:txBody>
            <a:bodyPr rtlCol="0" anchor="ctr"/>
            <a:lstStyle/>
            <a:p>
              <a:pPr algn="just"/>
              <a:r>
                <a:rPr lang="fr-FR" sz="900">
                  <a:solidFill>
                    <a:schemeClr val="bg1"/>
                  </a:solidFill>
                </a:rPr>
                <a:t>            </a:t>
              </a:r>
            </a:p>
            <a:p>
              <a:pPr algn="just"/>
              <a:r>
                <a:rPr lang="fr-FR" sz="900">
                  <a:solidFill>
                    <a:schemeClr val="bg1"/>
                  </a:solidFill>
                </a:rPr>
                <a:t>               </a:t>
              </a:r>
            </a:p>
            <a:p>
              <a:pPr algn="just"/>
              <a:endParaRPr lang="fr-FR" sz="900">
                <a:solidFill>
                  <a:schemeClr val="bg1"/>
                </a:solidFill>
              </a:endParaRPr>
            </a:p>
            <a:p>
              <a:pPr algn="just"/>
              <a:r>
                <a:rPr lang="fr-FR" sz="900">
                  <a:solidFill>
                    <a:schemeClr val="bg1"/>
                  </a:solidFill>
                </a:rPr>
                <a:t>             Le cadre réglementaire du Plan Climat est fixé depuis 2015 par la Loi de Transition énergétique pour la croissance verte. Son article 188 redéfinit les objectifs et les attendus des Plan Climat Air Energie Territorial.</a:t>
              </a:r>
            </a:p>
            <a:p>
              <a:pPr algn="just"/>
              <a:endParaRPr lang="fr-FR" sz="900" b="0">
                <a:solidFill>
                  <a:schemeClr val="bg1"/>
                </a:solidFill>
              </a:endParaRP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2" name="Ellipse 11">
              <a:extLst>
                <a:ext uri="{FF2B5EF4-FFF2-40B4-BE49-F238E27FC236}">
                  <a16:creationId xmlns:a16="http://schemas.microsoft.com/office/drawing/2014/main" id="{57F1852C-08DF-7200-EFB8-CDBE62FD7B75}"/>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3" name="Graphique 12" descr="Informations contour">
              <a:extLst>
                <a:ext uri="{FF2B5EF4-FFF2-40B4-BE49-F238E27FC236}">
                  <a16:creationId xmlns:a16="http://schemas.microsoft.com/office/drawing/2014/main" id="{3C3C803F-B0AD-CEE8-87FC-403B1BDB225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25731" y="3485427"/>
              <a:ext cx="588819" cy="588819"/>
            </a:xfrm>
            <a:prstGeom prst="rect">
              <a:avLst/>
            </a:prstGeom>
          </p:spPr>
        </p:pic>
      </p:grpSp>
      <p:grpSp>
        <p:nvGrpSpPr>
          <p:cNvPr id="14" name="Groupe 13">
            <a:extLst>
              <a:ext uri="{FF2B5EF4-FFF2-40B4-BE49-F238E27FC236}">
                <a16:creationId xmlns:a16="http://schemas.microsoft.com/office/drawing/2014/main" id="{C0612F5B-1545-9F97-9A73-93D370317B5D}"/>
              </a:ext>
            </a:extLst>
          </p:cNvPr>
          <p:cNvGrpSpPr/>
          <p:nvPr/>
        </p:nvGrpSpPr>
        <p:grpSpPr>
          <a:xfrm>
            <a:off x="8050930" y="3238409"/>
            <a:ext cx="3353870" cy="2092953"/>
            <a:chOff x="7933007" y="2929424"/>
            <a:chExt cx="3353870" cy="2092953"/>
          </a:xfrm>
        </p:grpSpPr>
        <p:grpSp>
          <p:nvGrpSpPr>
            <p:cNvPr id="15" name="Groupe 14">
              <a:extLst>
                <a:ext uri="{FF2B5EF4-FFF2-40B4-BE49-F238E27FC236}">
                  <a16:creationId xmlns:a16="http://schemas.microsoft.com/office/drawing/2014/main" id="{E03F83EF-C9BE-9955-DA62-FB4A45813022}"/>
                </a:ext>
              </a:extLst>
            </p:cNvPr>
            <p:cNvGrpSpPr/>
            <p:nvPr/>
          </p:nvGrpSpPr>
          <p:grpSpPr>
            <a:xfrm>
              <a:off x="7933007" y="2929424"/>
              <a:ext cx="3353870" cy="2092953"/>
              <a:chOff x="5800762" y="3460458"/>
              <a:chExt cx="3353870" cy="2092953"/>
            </a:xfrm>
          </p:grpSpPr>
          <p:sp>
            <p:nvSpPr>
              <p:cNvPr id="17" name="Rectangle 16">
                <a:extLst>
                  <a:ext uri="{FF2B5EF4-FFF2-40B4-BE49-F238E27FC236}">
                    <a16:creationId xmlns:a16="http://schemas.microsoft.com/office/drawing/2014/main" id="{6A709ACE-6F3C-CD30-1193-F1BC3B537BF9}"/>
                  </a:ext>
                </a:extLst>
              </p:cNvPr>
              <p:cNvSpPr/>
              <p:nvPr/>
            </p:nvSpPr>
            <p:spPr>
              <a:xfrm>
                <a:off x="5986955" y="3786329"/>
                <a:ext cx="3167677" cy="1767082"/>
              </a:xfrm>
              <a:prstGeom prst="rect">
                <a:avLst/>
              </a:prstGeom>
              <a:solidFill>
                <a:srgbClr val="035FCC"/>
              </a:solidFill>
              <a:ln w="12700" cap="flat" cmpd="sng" algn="ctr">
                <a:noFill/>
                <a:prstDash val="solid"/>
                <a:miter lim="800000"/>
              </a:ln>
              <a:effectLst/>
            </p:spPr>
            <p:txBody>
              <a:bodyPr rtlCol="0" anchor="ctr"/>
              <a:lstStyle/>
              <a:p>
                <a:r>
                  <a:rPr lang="fr-FR" sz="900" b="1">
                    <a:solidFill>
                      <a:schemeClr val="bg1"/>
                    </a:solidFill>
                    <a:latin typeface="+mj-lt"/>
                  </a:rPr>
                  <a:t>               Un régime particulier pour la Métropole 	du Grand Paris (MGP) : </a:t>
                </a:r>
              </a:p>
              <a:p>
                <a:pPr marL="0" marR="5080" lvl="2" indent="-285750">
                  <a:lnSpc>
                    <a:spcPct val="153300"/>
                  </a:lnSpc>
                  <a:spcBef>
                    <a:spcPts val="100"/>
                  </a:spcBef>
                  <a:buFont typeface="Courier New" panose="02070309020205020404" pitchFamily="49" charset="0"/>
                  <a:buChar char="o"/>
                  <a:tabLst>
                    <a:tab pos="297815" algn="l"/>
                    <a:tab pos="298450" algn="l"/>
                  </a:tabLst>
                </a:pPr>
                <a:r>
                  <a:rPr lang="fr-FR" sz="900" b="1">
                    <a:solidFill>
                      <a:schemeClr val="bg1"/>
                    </a:solidFill>
                    <a:latin typeface="+mj-lt"/>
                  </a:rPr>
                  <a:t>Elle doit se doter d’un PCAET Métropolitain</a:t>
                </a:r>
              </a:p>
              <a:p>
                <a:pPr marL="0" marR="5080" lvl="2" indent="-285750">
                  <a:lnSpc>
                    <a:spcPct val="153300"/>
                  </a:lnSpc>
                  <a:spcBef>
                    <a:spcPts val="100"/>
                  </a:spcBef>
                  <a:buFont typeface="Courier New" panose="02070309020205020404" pitchFamily="49" charset="0"/>
                  <a:buChar char="o"/>
                  <a:tabLst>
                    <a:tab pos="297815" algn="l"/>
                    <a:tab pos="298450" algn="l"/>
                  </a:tabLst>
                </a:pPr>
                <a:r>
                  <a:rPr lang="fr-FR" sz="900" b="1">
                    <a:solidFill>
                      <a:schemeClr val="bg1"/>
                    </a:solidFill>
                    <a:latin typeface="+mj-lt"/>
                  </a:rPr>
                  <a:t>Tous les PCAET des Villes et EPT doivent être compatibles avec lui</a:t>
                </a:r>
              </a:p>
              <a:p>
                <a:pPr marL="0" marR="5080" lvl="2" indent="-285750">
                  <a:lnSpc>
                    <a:spcPct val="153300"/>
                  </a:lnSpc>
                  <a:spcBef>
                    <a:spcPts val="100"/>
                  </a:spcBef>
                  <a:buFont typeface="Courier New" panose="02070309020205020404" pitchFamily="49" charset="0"/>
                  <a:buChar char="o"/>
                  <a:tabLst>
                    <a:tab pos="297815" algn="l"/>
                    <a:tab pos="298450" algn="l"/>
                  </a:tabLst>
                </a:pPr>
                <a:r>
                  <a:rPr lang="fr-FR" sz="900" b="1">
                    <a:solidFill>
                      <a:schemeClr val="bg1"/>
                    </a:solidFill>
                    <a:latin typeface="+mj-lt"/>
                  </a:rPr>
                  <a:t>Chaque PCAET est soumis à l’avis du conseil de la MGP</a:t>
                </a:r>
              </a:p>
              <a:p>
                <a:endParaRPr lang="fr-FR" sz="900" b="1">
                  <a:solidFill>
                    <a:schemeClr val="bg1"/>
                  </a:solidFill>
                  <a:latin typeface="+mj-lt"/>
                </a:endParaRPr>
              </a:p>
            </p:txBody>
          </p:sp>
          <p:sp>
            <p:nvSpPr>
              <p:cNvPr id="18" name="Ellipse 17">
                <a:extLst>
                  <a:ext uri="{FF2B5EF4-FFF2-40B4-BE49-F238E27FC236}">
                    <a16:creationId xmlns:a16="http://schemas.microsoft.com/office/drawing/2014/main" id="{FCDE13A5-5269-B431-B300-464FCA1CE2DD}"/>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6" name="Graphique 15" descr="Lumières allumées contour">
              <a:extLst>
                <a:ext uri="{FF2B5EF4-FFF2-40B4-BE49-F238E27FC236}">
                  <a16:creationId xmlns:a16="http://schemas.microsoft.com/office/drawing/2014/main" id="{639D98DF-7DA0-96C7-0FD3-E1AB0E700ED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027492" y="3025935"/>
              <a:ext cx="458720" cy="458720"/>
            </a:xfrm>
            <a:prstGeom prst="rect">
              <a:avLst/>
            </a:prstGeom>
          </p:spPr>
        </p:pic>
      </p:grpSp>
      <p:sp>
        <p:nvSpPr>
          <p:cNvPr id="22" name="Espace réservé du texte 7">
            <a:extLst>
              <a:ext uri="{FF2B5EF4-FFF2-40B4-BE49-F238E27FC236}">
                <a16:creationId xmlns:a16="http://schemas.microsoft.com/office/drawing/2014/main" id="{DD087304-B943-6EAC-990C-8898A4613604}"/>
              </a:ext>
            </a:extLst>
          </p:cNvPr>
          <p:cNvSpPr txBox="1">
            <a:spLocks/>
          </p:cNvSpPr>
          <p:nvPr>
            <p:custDataLst>
              <p:tags r:id="rId4"/>
            </p:custDataLst>
          </p:nvPr>
        </p:nvSpPr>
        <p:spPr>
          <a:xfrm>
            <a:off x="590324" y="1132970"/>
            <a:ext cx="8149764" cy="3960000"/>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nSpc>
                <a:spcPct val="153300"/>
              </a:lnSpc>
              <a:spcBef>
                <a:spcPts val="100"/>
              </a:spcBef>
              <a:tabLst>
                <a:tab pos="297815" algn="l"/>
                <a:tab pos="298450" algn="l"/>
              </a:tabLst>
            </a:pPr>
            <a:r>
              <a:rPr lang="fr-FR" sz="1050" b="1">
                <a:latin typeface="+mj-lt"/>
              </a:rPr>
              <a:t>Un Plan Climat Air Energie Territorial (PCAET) est obligatoire pour toute commune </a:t>
            </a:r>
            <a:r>
              <a:rPr lang="fr-FR" sz="1050" b="1">
                <a:solidFill>
                  <a:srgbClr val="52AE32"/>
                </a:solidFill>
                <a:latin typeface="+mj-lt"/>
              </a:rPr>
              <a:t>de plus de 20 000 habitants.</a:t>
            </a:r>
            <a:endParaRPr lang="fr-FR" sz="1050" b="1">
              <a:latin typeface="+mj-lt"/>
            </a:endParaRPr>
          </a:p>
          <a:p>
            <a:pPr marL="12700" marR="5080">
              <a:lnSpc>
                <a:spcPct val="153300"/>
              </a:lnSpc>
              <a:spcBef>
                <a:spcPts val="100"/>
              </a:spcBef>
              <a:tabLst>
                <a:tab pos="297815" algn="l"/>
                <a:tab pos="298450" algn="l"/>
              </a:tabLst>
            </a:pPr>
            <a:r>
              <a:rPr lang="fr-FR" sz="1050" b="1">
                <a:latin typeface="+mj-lt"/>
              </a:rPr>
              <a:t>Il doit comporter :</a:t>
            </a:r>
          </a:p>
          <a:p>
            <a:pPr marL="514450" marR="5080" lvl="2" indent="-285750">
              <a:lnSpc>
                <a:spcPct val="153300"/>
              </a:lnSpc>
              <a:spcBef>
                <a:spcPts val="100"/>
              </a:spcBef>
              <a:buFont typeface="Courier New" panose="02070309020205020404" pitchFamily="49" charset="0"/>
              <a:buChar char="o"/>
              <a:tabLst>
                <a:tab pos="297815" algn="l"/>
                <a:tab pos="298450" algn="l"/>
              </a:tabLst>
            </a:pPr>
            <a:r>
              <a:rPr lang="fr-FR" sz="1050">
                <a:latin typeface="+mj-lt"/>
              </a:rPr>
              <a:t>Un diagnostic</a:t>
            </a:r>
          </a:p>
          <a:p>
            <a:pPr marL="514450" marR="5080" lvl="2" indent="-285750">
              <a:lnSpc>
                <a:spcPct val="153300"/>
              </a:lnSpc>
              <a:spcBef>
                <a:spcPts val="100"/>
              </a:spcBef>
              <a:buFont typeface="Courier New" panose="02070309020205020404" pitchFamily="49" charset="0"/>
              <a:buChar char="o"/>
              <a:tabLst>
                <a:tab pos="297815" algn="l"/>
                <a:tab pos="298450" algn="l"/>
              </a:tabLst>
            </a:pPr>
            <a:r>
              <a:rPr lang="fr-FR" sz="1050">
                <a:latin typeface="+mj-lt"/>
              </a:rPr>
              <a:t>Une stratégie de long terme</a:t>
            </a:r>
          </a:p>
          <a:p>
            <a:pPr marL="514450" marR="5080" lvl="2" indent="-285750">
              <a:lnSpc>
                <a:spcPct val="153300"/>
              </a:lnSpc>
              <a:spcBef>
                <a:spcPts val="100"/>
              </a:spcBef>
              <a:buFont typeface="Courier New" panose="02070309020205020404" pitchFamily="49" charset="0"/>
              <a:buChar char="o"/>
              <a:tabLst>
                <a:tab pos="297815" algn="l"/>
                <a:tab pos="298450" algn="l"/>
              </a:tabLst>
            </a:pPr>
            <a:r>
              <a:rPr lang="fr-FR" sz="1050">
                <a:latin typeface="+mj-lt"/>
              </a:rPr>
              <a:t>Un plan d’actions à court terme</a:t>
            </a:r>
          </a:p>
          <a:p>
            <a:pPr marL="514450" marR="5080" lvl="2" indent="-285750">
              <a:lnSpc>
                <a:spcPct val="153300"/>
              </a:lnSpc>
              <a:spcBef>
                <a:spcPts val="100"/>
              </a:spcBef>
              <a:buFont typeface="Courier New" panose="02070309020205020404" pitchFamily="49" charset="0"/>
              <a:buChar char="o"/>
              <a:tabLst>
                <a:tab pos="297815" algn="l"/>
                <a:tab pos="298450" algn="l"/>
              </a:tabLst>
            </a:pPr>
            <a:r>
              <a:rPr lang="fr-FR" sz="1050">
                <a:latin typeface="+mj-lt"/>
              </a:rPr>
              <a:t>Un suivi régulier (sur une base triennale)</a:t>
            </a:r>
          </a:p>
          <a:p>
            <a:pPr marL="12700" marR="5080">
              <a:lnSpc>
                <a:spcPct val="153300"/>
              </a:lnSpc>
              <a:spcBef>
                <a:spcPts val="100"/>
              </a:spcBef>
              <a:tabLst>
                <a:tab pos="297815" algn="l"/>
                <a:tab pos="298450" algn="l"/>
              </a:tabLst>
            </a:pPr>
            <a:r>
              <a:rPr lang="fr-FR" sz="1050" b="1">
                <a:latin typeface="+mj-lt"/>
              </a:rPr>
              <a:t>Il est évalué et révisé de la façon suivante :</a:t>
            </a:r>
          </a:p>
          <a:p>
            <a:pPr marL="514450" marR="5080" lvl="2" indent="-285750">
              <a:lnSpc>
                <a:spcPct val="153300"/>
              </a:lnSpc>
              <a:spcBef>
                <a:spcPts val="100"/>
              </a:spcBef>
              <a:buFont typeface="Courier New" panose="02070309020205020404" pitchFamily="49" charset="0"/>
              <a:buChar char="o"/>
              <a:tabLst>
                <a:tab pos="297815" algn="l"/>
                <a:tab pos="298450" algn="l"/>
              </a:tabLst>
            </a:pPr>
            <a:r>
              <a:rPr lang="fr-FR" sz="1050">
                <a:latin typeface="+mj-lt"/>
              </a:rPr>
              <a:t>Mise à jour tous les 6 ans (article L. 229-26 du code de l’environnement)</a:t>
            </a:r>
          </a:p>
          <a:p>
            <a:pPr marL="514450" marR="5080" lvl="2" indent="-285750">
              <a:lnSpc>
                <a:spcPct val="153300"/>
              </a:lnSpc>
              <a:spcBef>
                <a:spcPts val="100"/>
              </a:spcBef>
              <a:buFont typeface="Courier New" panose="02070309020205020404" pitchFamily="49" charset="0"/>
              <a:buChar char="o"/>
              <a:tabLst>
                <a:tab pos="297815" algn="l"/>
                <a:tab pos="298450" algn="l"/>
              </a:tabLst>
            </a:pPr>
            <a:r>
              <a:rPr lang="fr-FR" sz="1050">
                <a:latin typeface="+mj-lt"/>
              </a:rPr>
              <a:t>Après 3 ans d’application, sa mise en œuvre fait l’objet                                                                                                                d’un rapport mis à disposition du public</a:t>
            </a:r>
          </a:p>
          <a:p>
            <a:pPr marL="228700" marR="5080" lvl="2" indent="0">
              <a:lnSpc>
                <a:spcPct val="153300"/>
              </a:lnSpc>
              <a:spcBef>
                <a:spcPts val="100"/>
              </a:spcBef>
              <a:buFont typeface="Times" panose="02020603050405020304" pitchFamily="18" charset="0"/>
              <a:buNone/>
              <a:tabLst>
                <a:tab pos="297815" algn="l"/>
                <a:tab pos="298450" algn="l"/>
              </a:tabLst>
            </a:pPr>
            <a:endParaRPr lang="fr-FR" b="1">
              <a:latin typeface="+mj-lt"/>
            </a:endParaRPr>
          </a:p>
          <a:p>
            <a:pPr marL="298450" marR="5080" indent="-285750">
              <a:lnSpc>
                <a:spcPct val="153300"/>
              </a:lnSpc>
              <a:spcBef>
                <a:spcPts val="100"/>
              </a:spcBef>
              <a:buFont typeface="Arial" panose="020B0604020202020204" pitchFamily="34" charset="0"/>
              <a:buChar char="•"/>
              <a:tabLst>
                <a:tab pos="297815" algn="l"/>
                <a:tab pos="298450" algn="l"/>
              </a:tabLst>
            </a:pPr>
            <a:endParaRPr lang="fr-FR" b="1">
              <a:latin typeface="+mj-lt"/>
            </a:endParaRPr>
          </a:p>
          <a:p>
            <a:pPr marL="12700" marR="5080">
              <a:lnSpc>
                <a:spcPct val="153300"/>
              </a:lnSpc>
              <a:spcBef>
                <a:spcPts val="100"/>
              </a:spcBef>
              <a:tabLst>
                <a:tab pos="297815" algn="l"/>
                <a:tab pos="298450" algn="l"/>
              </a:tabLst>
            </a:pPr>
            <a:endParaRPr lang="fr-FR">
              <a:latin typeface="+mj-lt"/>
            </a:endParaRPr>
          </a:p>
          <a:p>
            <a:endParaRPr lang="fr-FR" sz="1050"/>
          </a:p>
        </p:txBody>
      </p:sp>
      <p:pic>
        <p:nvPicPr>
          <p:cNvPr id="2" name="Image 1">
            <a:extLst>
              <a:ext uri="{FF2B5EF4-FFF2-40B4-BE49-F238E27FC236}">
                <a16:creationId xmlns:a16="http://schemas.microsoft.com/office/drawing/2014/main" id="{5C277C26-54A6-81B4-2694-D7E072B93BA2}"/>
              </a:ext>
            </a:extLst>
          </p:cNvPr>
          <p:cNvPicPr>
            <a:picLocks noChangeAspect="1"/>
          </p:cNvPicPr>
          <p:nvPr/>
        </p:nvPicPr>
        <p:blipFill>
          <a:blip r:embed="rId11"/>
          <a:stretch>
            <a:fillRect/>
          </a:stretch>
        </p:blipFill>
        <p:spPr>
          <a:xfrm>
            <a:off x="641629" y="4050552"/>
            <a:ext cx="6931266" cy="2082487"/>
          </a:xfrm>
          <a:prstGeom prst="rect">
            <a:avLst/>
          </a:prstGeom>
        </p:spPr>
      </p:pic>
      <p:pic>
        <p:nvPicPr>
          <p:cNvPr id="7" name="Graphique 6" descr="Liste de contrôle contour">
            <a:extLst>
              <a:ext uri="{FF2B5EF4-FFF2-40B4-BE49-F238E27FC236}">
                <a16:creationId xmlns:a16="http://schemas.microsoft.com/office/drawing/2014/main" id="{ED29B304-D015-3C21-4F44-C8FF275F182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1343905" y="160272"/>
            <a:ext cx="660991" cy="660991"/>
          </a:xfrm>
          <a:prstGeom prst="rect">
            <a:avLst/>
          </a:prstGeom>
        </p:spPr>
      </p:pic>
      <p:sp>
        <p:nvSpPr>
          <p:cNvPr id="8" name="ZoneTexte 7">
            <a:extLst>
              <a:ext uri="{FF2B5EF4-FFF2-40B4-BE49-F238E27FC236}">
                <a16:creationId xmlns:a16="http://schemas.microsoft.com/office/drawing/2014/main" id="{2540FFF2-A092-83F1-DF3E-D57B401125C8}"/>
              </a:ext>
            </a:extLst>
          </p:cNvPr>
          <p:cNvSpPr txBox="1"/>
          <p:nvPr/>
        </p:nvSpPr>
        <p:spPr>
          <a:xfrm>
            <a:off x="9820961" y="166354"/>
            <a:ext cx="1765061" cy="553998"/>
          </a:xfrm>
          <a:prstGeom prst="rect">
            <a:avLst/>
          </a:prstGeom>
          <a:noFill/>
        </p:spPr>
        <p:txBody>
          <a:bodyPr wrap="square" rtlCol="0">
            <a:spAutoFit/>
          </a:bodyPr>
          <a:lstStyle/>
          <a:p>
            <a:pPr algn="ctr"/>
            <a:r>
              <a:rPr lang="fr-FR" sz="1000" i="1">
                <a:solidFill>
                  <a:srgbClr val="E84124"/>
                </a:solidFill>
              </a:rPr>
              <a:t>La FAQ est à votre disposition en complément. </a:t>
            </a:r>
          </a:p>
        </p:txBody>
      </p:sp>
    </p:spTree>
    <p:extLst>
      <p:ext uri="{BB962C8B-B14F-4D97-AF65-F5344CB8AC3E}">
        <p14:creationId xmlns:p14="http://schemas.microsoft.com/office/powerpoint/2010/main" val="3138488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fld id="{975A587B-5814-4D9B-9598-FE9CB954CB01}" type="slidenum">
              <a:rPr lang="fr-FR" smtClean="0"/>
              <a:t>40</a:t>
            </a:fld>
            <a:endParaRPr lang="fr-F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0324" y="1280426"/>
            <a:ext cx="9020815" cy="1110672"/>
          </a:xfrm>
        </p:spPr>
        <p:txBody>
          <a:bodyPr/>
          <a:lstStyle/>
          <a:p>
            <a:r>
              <a:rPr lang="fr-FR" sz="1200" b="1"/>
              <a:t>Après le débat </a:t>
            </a:r>
          </a:p>
          <a:p>
            <a:endParaRPr lang="fr-FR" sz="1200" b="1"/>
          </a:p>
          <a:p>
            <a:endParaRPr lang="fr-FR" sz="1200" b="1"/>
          </a:p>
          <a:p>
            <a:endParaRPr lang="fr-FR" sz="1200" b="1"/>
          </a:p>
          <a:p>
            <a:endParaRPr lang="fr-FR" sz="1200" b="1"/>
          </a:p>
          <a:p>
            <a:endParaRPr lang="fr-FR" sz="1200" b="1"/>
          </a:p>
          <a:p>
            <a:endParaRPr lang="fr-FR" sz="1200" b="1"/>
          </a:p>
          <a:p>
            <a:endParaRPr lang="fr-FR" sz="1200" b="1"/>
          </a:p>
          <a:p>
            <a:endParaRPr lang="fr-FR" sz="1200" b="1"/>
          </a:p>
          <a:p>
            <a:endParaRPr lang="fr-FR" sz="1200" b="1"/>
          </a:p>
          <a:p>
            <a:endParaRPr lang="fr-FR" sz="1200" b="1"/>
          </a:p>
          <a:p>
            <a:endParaRPr lang="fr-FR" sz="1200" b="1"/>
          </a:p>
          <a:p>
            <a:endParaRPr lang="fr-FR" sz="1200" b="1"/>
          </a:p>
          <a:p>
            <a:endParaRPr lang="fr-FR" sz="1200" b="1"/>
          </a:p>
          <a:p>
            <a:pPr marL="228600" marR="233045" indent="-228600">
              <a:buFont typeface="+mj-lt"/>
              <a:buAutoNum type="arabicPeriod"/>
              <a:tabLst>
                <a:tab pos="297815" algn="l"/>
                <a:tab pos="298450" algn="l"/>
              </a:tabLst>
            </a:pPr>
            <a:endParaRPr lang="fr-FR" sz="1050"/>
          </a:p>
          <a:p>
            <a:pPr marL="228600" marR="233045" indent="-228600">
              <a:buFont typeface="+mj-lt"/>
              <a:buAutoNum type="arabicPeriod"/>
              <a:tabLst>
                <a:tab pos="297815" algn="l"/>
                <a:tab pos="298450" algn="l"/>
              </a:tabLst>
            </a:pPr>
            <a:endParaRPr lang="fr-FR" sz="1050"/>
          </a:p>
          <a:p>
            <a:endParaRPr lang="fr-FR" sz="1400" b="0"/>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Les conseils pour un débat productif </a:t>
            </a:r>
          </a:p>
        </p:txBody>
      </p:sp>
      <p:sp>
        <p:nvSpPr>
          <p:cNvPr id="9" name="ZoneTexte 8">
            <a:extLst>
              <a:ext uri="{FF2B5EF4-FFF2-40B4-BE49-F238E27FC236}">
                <a16:creationId xmlns:a16="http://schemas.microsoft.com/office/drawing/2014/main" id="{8BF212C6-735C-D6C8-69D6-5D0D56FDF5E8}"/>
              </a:ext>
            </a:extLst>
          </p:cNvPr>
          <p:cNvSpPr txBox="1"/>
          <p:nvPr/>
        </p:nvSpPr>
        <p:spPr>
          <a:xfrm>
            <a:off x="1811565" y="2455714"/>
            <a:ext cx="1787793" cy="900246"/>
          </a:xfrm>
          <a:prstGeom prst="rect">
            <a:avLst/>
          </a:prstGeom>
          <a:solidFill>
            <a:srgbClr val="035FCC"/>
          </a:solidFill>
        </p:spPr>
        <p:txBody>
          <a:bodyPr wrap="square" rtlCol="0">
            <a:spAutoFit/>
          </a:bodyPr>
          <a:lstStyle/>
          <a:p>
            <a:r>
              <a:rPr lang="fr-FR" sz="1050">
                <a:solidFill>
                  <a:schemeClr val="bg1"/>
                </a:solidFill>
              </a:rPr>
              <a:t>Rédigez votre compte-rendu en vous aidant de la trame fournie dans le kit de concertation</a:t>
            </a:r>
          </a:p>
        </p:txBody>
      </p:sp>
      <p:sp>
        <p:nvSpPr>
          <p:cNvPr id="11" name="Ellipse 10">
            <a:extLst>
              <a:ext uri="{FF2B5EF4-FFF2-40B4-BE49-F238E27FC236}">
                <a16:creationId xmlns:a16="http://schemas.microsoft.com/office/drawing/2014/main" id="{070DE5E7-38AB-11D5-CC0D-1AAD4F3E085B}"/>
              </a:ext>
            </a:extLst>
          </p:cNvPr>
          <p:cNvSpPr/>
          <p:nvPr/>
        </p:nvSpPr>
        <p:spPr>
          <a:xfrm>
            <a:off x="3299565" y="3051674"/>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1DF82887-C405-B594-AB7E-75DA642D780F}"/>
              </a:ext>
            </a:extLst>
          </p:cNvPr>
          <p:cNvSpPr txBox="1"/>
          <p:nvPr/>
        </p:nvSpPr>
        <p:spPr>
          <a:xfrm>
            <a:off x="3380614" y="3086483"/>
            <a:ext cx="536713" cy="338554"/>
          </a:xfrm>
          <a:prstGeom prst="rect">
            <a:avLst/>
          </a:prstGeom>
          <a:noFill/>
        </p:spPr>
        <p:txBody>
          <a:bodyPr wrap="square" rtlCol="0">
            <a:spAutoFit/>
          </a:bodyPr>
          <a:lstStyle/>
          <a:p>
            <a:r>
              <a:rPr lang="fr-FR" sz="1600">
                <a:solidFill>
                  <a:srgbClr val="035FCC"/>
                </a:solidFill>
              </a:rPr>
              <a:t>1</a:t>
            </a:r>
          </a:p>
        </p:txBody>
      </p:sp>
      <p:sp>
        <p:nvSpPr>
          <p:cNvPr id="14" name="ZoneTexte 13">
            <a:extLst>
              <a:ext uri="{FF2B5EF4-FFF2-40B4-BE49-F238E27FC236}">
                <a16:creationId xmlns:a16="http://schemas.microsoft.com/office/drawing/2014/main" id="{DE3F3843-70EB-51D1-5B9B-4B8092708DE8}"/>
              </a:ext>
            </a:extLst>
          </p:cNvPr>
          <p:cNvSpPr txBox="1"/>
          <p:nvPr/>
        </p:nvSpPr>
        <p:spPr>
          <a:xfrm>
            <a:off x="4555775" y="2448628"/>
            <a:ext cx="2587266" cy="1061829"/>
          </a:xfrm>
          <a:prstGeom prst="rect">
            <a:avLst/>
          </a:prstGeom>
          <a:solidFill>
            <a:srgbClr val="52AE32"/>
          </a:solidFill>
        </p:spPr>
        <p:txBody>
          <a:bodyPr wrap="square" lIns="91440" tIns="45720" rIns="91440" bIns="45720" rtlCol="0" anchor="t">
            <a:spAutoFit/>
          </a:bodyPr>
          <a:lstStyle/>
          <a:p>
            <a:r>
              <a:rPr lang="fr-FR" sz="1050">
                <a:solidFill>
                  <a:schemeClr val="bg1"/>
                </a:solidFill>
              </a:rPr>
              <a:t>Identifiez les 3 solutions prioritaires selon vous. Remplissez la dernière page du compte-rendu prévue à cet effet. Ce document sera ajouté comme contribution sur decider.paris.fr</a:t>
            </a:r>
          </a:p>
        </p:txBody>
      </p:sp>
      <p:sp>
        <p:nvSpPr>
          <p:cNvPr id="15" name="Ellipse 14">
            <a:extLst>
              <a:ext uri="{FF2B5EF4-FFF2-40B4-BE49-F238E27FC236}">
                <a16:creationId xmlns:a16="http://schemas.microsoft.com/office/drawing/2014/main" id="{C73BEE88-B44C-C4A7-944B-7A0D0BF6994F}"/>
              </a:ext>
            </a:extLst>
          </p:cNvPr>
          <p:cNvSpPr/>
          <p:nvPr/>
        </p:nvSpPr>
        <p:spPr>
          <a:xfrm>
            <a:off x="6812886" y="3232333"/>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50DA9EB-76EA-A7D5-97A8-5975990A65BD}"/>
              </a:ext>
            </a:extLst>
          </p:cNvPr>
          <p:cNvSpPr txBox="1"/>
          <p:nvPr/>
        </p:nvSpPr>
        <p:spPr>
          <a:xfrm>
            <a:off x="6875760" y="3246532"/>
            <a:ext cx="536713" cy="338554"/>
          </a:xfrm>
          <a:prstGeom prst="rect">
            <a:avLst/>
          </a:prstGeom>
          <a:noFill/>
        </p:spPr>
        <p:txBody>
          <a:bodyPr wrap="square" rtlCol="0">
            <a:spAutoFit/>
          </a:bodyPr>
          <a:lstStyle/>
          <a:p>
            <a:r>
              <a:rPr lang="fr-FR" sz="1600">
                <a:solidFill>
                  <a:srgbClr val="52AE32"/>
                </a:solidFill>
              </a:rPr>
              <a:t>2</a:t>
            </a:r>
          </a:p>
        </p:txBody>
      </p:sp>
      <p:sp>
        <p:nvSpPr>
          <p:cNvPr id="18" name="ZoneTexte 17">
            <a:extLst>
              <a:ext uri="{FF2B5EF4-FFF2-40B4-BE49-F238E27FC236}">
                <a16:creationId xmlns:a16="http://schemas.microsoft.com/office/drawing/2014/main" id="{CE331A77-8378-759B-D35E-AD67DFCA6C02}"/>
              </a:ext>
            </a:extLst>
          </p:cNvPr>
          <p:cNvSpPr txBox="1"/>
          <p:nvPr/>
        </p:nvSpPr>
        <p:spPr>
          <a:xfrm>
            <a:off x="2679600" y="4212167"/>
            <a:ext cx="2436651" cy="900246"/>
          </a:xfrm>
          <a:prstGeom prst="rect">
            <a:avLst/>
          </a:prstGeom>
          <a:solidFill>
            <a:srgbClr val="DFA300"/>
          </a:solidFill>
        </p:spPr>
        <p:txBody>
          <a:bodyPr wrap="square" rtlCol="0">
            <a:spAutoFit/>
          </a:bodyPr>
          <a:lstStyle/>
          <a:p>
            <a:r>
              <a:rPr lang="fr-FR" sz="1050">
                <a:solidFill>
                  <a:schemeClr val="bg1"/>
                </a:solidFill>
              </a:rPr>
              <a:t>Merci de déposer votre compte-rendu dans les </a:t>
            </a:r>
            <a:r>
              <a:rPr lang="fr-FR" sz="1050" b="1">
                <a:solidFill>
                  <a:schemeClr val="bg1"/>
                </a:solidFill>
              </a:rPr>
              <a:t>3 jours </a:t>
            </a:r>
            <a:r>
              <a:rPr lang="fr-FR" sz="1050">
                <a:solidFill>
                  <a:schemeClr val="bg1"/>
                </a:solidFill>
              </a:rPr>
              <a:t>suivants votre débat sur </a:t>
            </a:r>
            <a:r>
              <a:rPr lang="fr-FR" sz="1050" err="1">
                <a:solidFill>
                  <a:schemeClr val="bg1"/>
                </a:solidFill>
              </a:rPr>
              <a:t>ParisBox</a:t>
            </a:r>
            <a:r>
              <a:rPr lang="fr-FR" sz="1050">
                <a:solidFill>
                  <a:schemeClr val="bg1"/>
                </a:solidFill>
              </a:rPr>
              <a:t>, il sera pris en compte dans la rédaction du bilan. </a:t>
            </a:r>
          </a:p>
        </p:txBody>
      </p:sp>
      <p:sp>
        <p:nvSpPr>
          <p:cNvPr id="19" name="Ellipse 18">
            <a:extLst>
              <a:ext uri="{FF2B5EF4-FFF2-40B4-BE49-F238E27FC236}">
                <a16:creationId xmlns:a16="http://schemas.microsoft.com/office/drawing/2014/main" id="{15DA955C-3263-69EA-4CD1-8021F3CD632B}"/>
              </a:ext>
            </a:extLst>
          </p:cNvPr>
          <p:cNvSpPr/>
          <p:nvPr/>
        </p:nvSpPr>
        <p:spPr>
          <a:xfrm>
            <a:off x="4785020" y="4907774"/>
            <a:ext cx="437322" cy="40426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DA2E9D17-118E-DABF-DB3A-692007670E22}"/>
              </a:ext>
            </a:extLst>
          </p:cNvPr>
          <p:cNvSpPr txBox="1"/>
          <p:nvPr/>
        </p:nvSpPr>
        <p:spPr>
          <a:xfrm>
            <a:off x="4847894" y="4921973"/>
            <a:ext cx="536713" cy="338554"/>
          </a:xfrm>
          <a:prstGeom prst="rect">
            <a:avLst/>
          </a:prstGeom>
          <a:noFill/>
        </p:spPr>
        <p:txBody>
          <a:bodyPr wrap="square" rtlCol="0">
            <a:spAutoFit/>
          </a:bodyPr>
          <a:lstStyle/>
          <a:p>
            <a:r>
              <a:rPr lang="fr-FR" sz="1600">
                <a:solidFill>
                  <a:srgbClr val="DFA300"/>
                </a:solidFill>
              </a:rPr>
              <a:t>3</a:t>
            </a:r>
          </a:p>
        </p:txBody>
      </p:sp>
      <p:grpSp>
        <p:nvGrpSpPr>
          <p:cNvPr id="2" name="Groupe 1">
            <a:extLst>
              <a:ext uri="{FF2B5EF4-FFF2-40B4-BE49-F238E27FC236}">
                <a16:creationId xmlns:a16="http://schemas.microsoft.com/office/drawing/2014/main" id="{C854D9CD-A50D-5036-2108-423EEA27CC30}"/>
              </a:ext>
            </a:extLst>
          </p:cNvPr>
          <p:cNvGrpSpPr/>
          <p:nvPr/>
        </p:nvGrpSpPr>
        <p:grpSpPr>
          <a:xfrm>
            <a:off x="8291375" y="1350657"/>
            <a:ext cx="3250234" cy="2080881"/>
            <a:chOff x="5800762" y="3460458"/>
            <a:chExt cx="3353870" cy="2080881"/>
          </a:xfrm>
        </p:grpSpPr>
        <p:sp>
          <p:nvSpPr>
            <p:cNvPr id="7" name="Rectangle 6">
              <a:extLst>
                <a:ext uri="{FF2B5EF4-FFF2-40B4-BE49-F238E27FC236}">
                  <a16:creationId xmlns:a16="http://schemas.microsoft.com/office/drawing/2014/main" id="{7FAB1AAC-6C83-98AE-50E4-A0FEEF1E725A}"/>
                </a:ext>
              </a:extLst>
            </p:cNvPr>
            <p:cNvSpPr/>
            <p:nvPr/>
          </p:nvSpPr>
          <p:spPr>
            <a:xfrm>
              <a:off x="5986955" y="3786329"/>
              <a:ext cx="3167677" cy="1755010"/>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a:ln>
                  <a:noFill/>
                </a:ln>
                <a:solidFill>
                  <a:schemeClr val="bg1"/>
                </a:solidFill>
                <a:effectLst/>
                <a:uLnTx/>
                <a:uFillTx/>
                <a:latin typeface="Lato" panose="020F0502020204030203"/>
                <a:ea typeface="+mn-ea"/>
                <a:cs typeface="+mn-cs"/>
              </a:endParaRPr>
            </a:p>
            <a:p>
              <a:r>
                <a:rPr kumimoji="0" lang="fr-FR" sz="1050" b="1" i="0" u="none" strike="noStrike" kern="0" cap="all" spc="0" normalizeH="0" baseline="0" noProof="0">
                  <a:ln>
                    <a:noFill/>
                  </a:ln>
                  <a:solidFill>
                    <a:schemeClr val="bg1"/>
                  </a:solidFill>
                  <a:effectLst/>
                  <a:uLnTx/>
                  <a:uFillTx/>
                  <a:latin typeface="Lato" panose="020F0502020204030203"/>
                  <a:ea typeface="+mn-ea"/>
                  <a:cs typeface="+mn-cs"/>
                </a:rPr>
                <a:t>             </a:t>
              </a:r>
              <a:r>
                <a:rPr kumimoji="0" lang="fr-FR" sz="1000" b="1" i="0" u="none" strike="noStrike" kern="0" cap="all" spc="0" normalizeH="0" baseline="0" noProof="0">
                  <a:ln>
                    <a:noFill/>
                  </a:ln>
                  <a:solidFill>
                    <a:schemeClr val="bg1"/>
                  </a:solidFill>
                  <a:effectLst/>
                  <a:uLnTx/>
                  <a:uFillTx/>
                  <a:latin typeface="Lato" panose="020F0502020204030203"/>
                  <a:ea typeface="+mn-ea"/>
                  <a:cs typeface="+mn-cs"/>
                  <a:sym typeface="Wingdings" panose="05000000000000000000" pitchFamily="2" charset="2"/>
                </a:rPr>
                <a:t></a:t>
              </a:r>
              <a:r>
                <a:rPr kumimoji="0" lang="fr-FR" sz="1050" b="1" i="0" u="none" strike="noStrike" kern="0" cap="all" spc="0" normalizeH="0" baseline="0" noProof="0">
                  <a:ln>
                    <a:noFill/>
                  </a:ln>
                  <a:solidFill>
                    <a:schemeClr val="bg1"/>
                  </a:solidFill>
                  <a:effectLst/>
                  <a:uLnTx/>
                  <a:uFillTx/>
                  <a:latin typeface="Lato" panose="020F0502020204030203"/>
                  <a:ea typeface="+mn-ea"/>
                  <a:cs typeface="+mn-cs"/>
                </a:rPr>
                <a:t> </a:t>
              </a:r>
              <a:r>
                <a:rPr lang="fr-FR" sz="1000">
                  <a:solidFill>
                    <a:schemeClr val="bg1"/>
                  </a:solidFill>
                </a:rPr>
                <a:t>De manière générale, le compte-rendu doit être le plus complet et fidèle possible aux échanges. </a:t>
              </a:r>
            </a:p>
            <a:p>
              <a:r>
                <a:rPr lang="fr-FR" sz="1000">
                  <a:solidFill>
                    <a:schemeClr val="bg1"/>
                  </a:solidFill>
                  <a:sym typeface="Wingdings" panose="05000000000000000000" pitchFamily="2" charset="2"/>
                </a:rPr>
                <a:t></a:t>
              </a:r>
              <a:r>
                <a:rPr lang="fr-FR" sz="1000">
                  <a:solidFill>
                    <a:schemeClr val="bg1"/>
                  </a:solidFill>
                </a:rPr>
                <a:t>Vous avez exploré d’autres thèmes que ceux prévus pendant votre débat ? Indiquez-le dans votre compte-rendu ! </a:t>
              </a:r>
            </a:p>
            <a:p>
              <a:r>
                <a:rPr lang="fr-FR" sz="1000">
                  <a:solidFill>
                    <a:schemeClr val="bg1"/>
                  </a:solidFill>
                  <a:sym typeface="Wingdings" panose="05000000000000000000" pitchFamily="2" charset="2"/>
                </a:rPr>
                <a:t></a:t>
              </a:r>
              <a:r>
                <a:rPr lang="fr-FR" sz="1000">
                  <a:solidFill>
                    <a:schemeClr val="bg1"/>
                  </a:solidFill>
                </a:rPr>
                <a:t>N’hésitez pas également à indiquer toute difficulté rencontrée.</a:t>
              </a:r>
            </a:p>
            <a:p>
              <a:r>
                <a:rPr lang="fr-FR" sz="1000">
                  <a:solidFill>
                    <a:schemeClr val="bg1"/>
                  </a:solidFill>
                  <a:sym typeface="Wingdings" panose="05000000000000000000" pitchFamily="2" charset="2"/>
                </a:rPr>
                <a:t> </a:t>
              </a:r>
              <a:r>
                <a:rPr lang="fr-FR" sz="1000">
                  <a:solidFill>
                    <a:schemeClr val="bg1"/>
                  </a:solidFill>
                </a:rPr>
                <a:t>Joignez vos photos si vous en avez prises.</a:t>
              </a:r>
            </a:p>
            <a:p>
              <a:pPr marL="171450" indent="-171450" algn="just">
                <a:buFont typeface="Wingdings" panose="05000000000000000000" pitchFamily="2" charset="2"/>
                <a:buChar char="à"/>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7" name="Ellipse 16">
              <a:extLst>
                <a:ext uri="{FF2B5EF4-FFF2-40B4-BE49-F238E27FC236}">
                  <a16:creationId xmlns:a16="http://schemas.microsoft.com/office/drawing/2014/main" id="{4194185B-B27E-7BC4-49A8-49EF4FFA8F4C}"/>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8" name="Groupe 7">
            <a:extLst>
              <a:ext uri="{FF2B5EF4-FFF2-40B4-BE49-F238E27FC236}">
                <a16:creationId xmlns:a16="http://schemas.microsoft.com/office/drawing/2014/main" id="{63269C23-8F3D-D6B1-CC8A-E135599B4735}"/>
              </a:ext>
            </a:extLst>
          </p:cNvPr>
          <p:cNvGrpSpPr/>
          <p:nvPr/>
        </p:nvGrpSpPr>
        <p:grpSpPr>
          <a:xfrm>
            <a:off x="8291375" y="3524693"/>
            <a:ext cx="3250235" cy="1555181"/>
            <a:chOff x="8259739" y="4039432"/>
            <a:chExt cx="3250235" cy="1555181"/>
          </a:xfrm>
        </p:grpSpPr>
        <p:grpSp>
          <p:nvGrpSpPr>
            <p:cNvPr id="23" name="Groupe 22">
              <a:extLst>
                <a:ext uri="{FF2B5EF4-FFF2-40B4-BE49-F238E27FC236}">
                  <a16:creationId xmlns:a16="http://schemas.microsoft.com/office/drawing/2014/main" id="{CDE8B802-1064-98FF-32A8-6BDC2028F51E}"/>
                </a:ext>
              </a:extLst>
            </p:cNvPr>
            <p:cNvGrpSpPr/>
            <p:nvPr/>
          </p:nvGrpSpPr>
          <p:grpSpPr>
            <a:xfrm>
              <a:off x="8259739" y="4039432"/>
              <a:ext cx="3250235" cy="1555181"/>
              <a:chOff x="5800762" y="3460458"/>
              <a:chExt cx="3255988" cy="1453028"/>
            </a:xfrm>
          </p:grpSpPr>
          <p:sp>
            <p:nvSpPr>
              <p:cNvPr id="25" name="Rectangle 24">
                <a:extLst>
                  <a:ext uri="{FF2B5EF4-FFF2-40B4-BE49-F238E27FC236}">
                    <a16:creationId xmlns:a16="http://schemas.microsoft.com/office/drawing/2014/main" id="{7D167B10-3821-569E-A073-1C32C1143D18}"/>
                  </a:ext>
                </a:extLst>
              </p:cNvPr>
              <p:cNvSpPr/>
              <p:nvPr/>
            </p:nvSpPr>
            <p:spPr>
              <a:xfrm>
                <a:off x="5986955" y="3786329"/>
                <a:ext cx="3069795" cy="1127157"/>
              </a:xfrm>
              <a:prstGeom prst="rect">
                <a:avLst/>
              </a:prstGeom>
              <a:solidFill>
                <a:srgbClr val="035FCC"/>
              </a:solidFill>
              <a:ln w="12700" cap="flat" cmpd="sng" algn="ctr">
                <a:noFill/>
                <a:prstDash val="solid"/>
                <a:miter lim="800000"/>
              </a:ln>
              <a:effectLst/>
            </p:spPr>
            <p:txBody>
              <a:bodyPr rtlCol="0" anchor="ctr"/>
              <a:lstStyle/>
              <a:p>
                <a:r>
                  <a:rPr lang="fr-FR" sz="900" b="1"/>
                  <a:t>             </a:t>
                </a:r>
                <a:r>
                  <a:rPr lang="fr-FR" sz="1000" b="1">
                    <a:solidFill>
                      <a:schemeClr val="bg1"/>
                    </a:solidFill>
                  </a:rPr>
                  <a:t>Le support du kit de concertation </a:t>
                </a:r>
              </a:p>
              <a:p>
                <a:r>
                  <a:rPr lang="fr-FR" sz="1000" b="1">
                    <a:solidFill>
                      <a:schemeClr val="bg1"/>
                    </a:solidFill>
                  </a:rPr>
                  <a:t>          sur lequel s’appuyer :</a:t>
                </a:r>
              </a:p>
              <a:p>
                <a:endParaRPr lang="fr-FR" sz="1000" b="1">
                  <a:solidFill>
                    <a:schemeClr val="bg1"/>
                  </a:solidFill>
                </a:endParaRPr>
              </a:p>
              <a:p>
                <a:pPr marL="171450" indent="-171450">
                  <a:buFont typeface="Arial" panose="020B0604020202020204" pitchFamily="34" charset="0"/>
                  <a:buChar char="•"/>
                </a:pPr>
                <a:r>
                  <a:rPr lang="fr-FR" sz="1000">
                    <a:solidFill>
                      <a:schemeClr val="bg1"/>
                    </a:solidFill>
                  </a:rPr>
                  <a:t>Un modèle de compte-rendu</a:t>
                </a:r>
              </a:p>
              <a:p>
                <a:pPr marL="171450" indent="-171450">
                  <a:buFont typeface="Arial" panose="020B0604020202020204" pitchFamily="34" charset="0"/>
                  <a:buChar char="•"/>
                </a:pPr>
                <a:r>
                  <a:rPr lang="fr-FR" sz="1000">
                    <a:solidFill>
                      <a:schemeClr val="bg1"/>
                    </a:solidFill>
                  </a:rPr>
                  <a:t>La fiche de contribution type pendant votre évènement </a:t>
                </a:r>
              </a:p>
              <a:p>
                <a:endParaRPr lang="fr-FR" sz="900" b="1">
                  <a:solidFill>
                    <a:schemeClr val="bg1"/>
                  </a:solidFill>
                  <a:latin typeface="+mj-lt"/>
                </a:endParaRPr>
              </a:p>
            </p:txBody>
          </p:sp>
          <p:sp>
            <p:nvSpPr>
              <p:cNvPr id="26" name="Ellipse 25">
                <a:extLst>
                  <a:ext uri="{FF2B5EF4-FFF2-40B4-BE49-F238E27FC236}">
                    <a16:creationId xmlns:a16="http://schemas.microsoft.com/office/drawing/2014/main" id="{1938DA95-19A4-9D5D-B753-BCF758401B3A}"/>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7" name="Graphique 26" descr="Informations contour">
              <a:extLst>
                <a:ext uri="{FF2B5EF4-FFF2-40B4-BE49-F238E27FC236}">
                  <a16:creationId xmlns:a16="http://schemas.microsoft.com/office/drawing/2014/main" id="{46DA0CC7-423F-498A-E4EA-414B4A51845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291116" y="4093826"/>
              <a:ext cx="574874" cy="574874"/>
            </a:xfrm>
            <a:prstGeom prst="rect">
              <a:avLst/>
            </a:prstGeom>
          </p:spPr>
        </p:pic>
      </p:grpSp>
      <p:pic>
        <p:nvPicPr>
          <p:cNvPr id="28" name="Graphique 27" descr="Lumières allumées contour">
            <a:extLst>
              <a:ext uri="{FF2B5EF4-FFF2-40B4-BE49-F238E27FC236}">
                <a16:creationId xmlns:a16="http://schemas.microsoft.com/office/drawing/2014/main" id="{09205617-8DB0-BF0E-B9FE-5E5B472DEAB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64648" y="1431043"/>
            <a:ext cx="457909" cy="490969"/>
          </a:xfrm>
          <a:prstGeom prst="rect">
            <a:avLst/>
          </a:prstGeom>
        </p:spPr>
      </p:pic>
    </p:spTree>
    <p:extLst>
      <p:ext uri="{BB962C8B-B14F-4D97-AF65-F5344CB8AC3E}">
        <p14:creationId xmlns:p14="http://schemas.microsoft.com/office/powerpoint/2010/main" val="1609453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D9631-8F23-E54A-2E11-E8D1DCD782FB}"/>
              </a:ext>
            </a:extLst>
          </p:cNvPr>
          <p:cNvSpPr>
            <a:spLocks noGrp="1"/>
          </p:cNvSpPr>
          <p:nvPr>
            <p:ph type="ctrTitle"/>
          </p:nvPr>
        </p:nvSpPr>
        <p:spPr/>
        <p:txBody>
          <a:bodyPr/>
          <a:lstStyle/>
          <a:p>
            <a:r>
              <a:rPr lang="fr-FR"/>
              <a:t>Annexe 2 du kit : Les essentiels pour comprendre et animer  </a:t>
            </a:r>
          </a:p>
        </p:txBody>
      </p:sp>
      <p:sp>
        <p:nvSpPr>
          <p:cNvPr id="4" name="Espace réservé du pied de page 3">
            <a:extLst>
              <a:ext uri="{FF2B5EF4-FFF2-40B4-BE49-F238E27FC236}">
                <a16:creationId xmlns:a16="http://schemas.microsoft.com/office/drawing/2014/main" id="{31BC9C40-2E10-F296-A313-B25EF56D4F78}"/>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numéro de diapositive 4">
            <a:extLst>
              <a:ext uri="{FF2B5EF4-FFF2-40B4-BE49-F238E27FC236}">
                <a16:creationId xmlns:a16="http://schemas.microsoft.com/office/drawing/2014/main" id="{4E8E906B-B079-CAEC-9BC0-DACE965FD76F}"/>
              </a:ext>
            </a:extLst>
          </p:cNvPr>
          <p:cNvSpPr>
            <a:spLocks noGrp="1"/>
          </p:cNvSpPr>
          <p:nvPr>
            <p:ph type="sldNum" sz="quarter" idx="12"/>
          </p:nvPr>
        </p:nvSpPr>
        <p:spPr/>
        <p:txBody>
          <a:bodyPr/>
          <a:lstStyle/>
          <a:p>
            <a:fld id="{975A587B-5814-4D9B-9598-FE9CB954CB01}" type="slidenum">
              <a:rPr lang="fr-FR" smtClean="0"/>
              <a:t>41</a:t>
            </a:fld>
            <a:endParaRPr lang="fr-FR"/>
          </a:p>
        </p:txBody>
      </p:sp>
    </p:spTree>
    <p:extLst>
      <p:ext uri="{BB962C8B-B14F-4D97-AF65-F5344CB8AC3E}">
        <p14:creationId xmlns:p14="http://schemas.microsoft.com/office/powerpoint/2010/main" val="139248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fld id="{975A587B-5814-4D9B-9598-FE9CB954CB01}" type="slidenum">
              <a:rPr lang="fr-FR" smtClean="0"/>
              <a:t>42</a:t>
            </a:fld>
            <a:endParaRPr lang="fr-F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604800" y="1295094"/>
            <a:ext cx="7577609" cy="3960000"/>
          </a:xfrm>
        </p:spPr>
        <p:txBody>
          <a:bodyPr/>
          <a:lstStyle/>
          <a:p>
            <a:r>
              <a:rPr lang="fr-FR" b="1"/>
              <a:t>Plusieurs documents sont mis à votre disposition pour faciliter l’organisation et l’animation de votre débat : </a:t>
            </a:r>
          </a:p>
          <a:p>
            <a:pPr marL="285750" indent="-285750">
              <a:buFont typeface="Arial" panose="020B0604020202020204" pitchFamily="34" charset="0"/>
              <a:buChar char="•"/>
            </a:pPr>
            <a:r>
              <a:rPr lang="fr-FR"/>
              <a:t>les supports d’exposition afin de permettre au grand public de s’appuyer sur un socle commun de connaissance </a:t>
            </a:r>
          </a:p>
          <a:p>
            <a:r>
              <a:rPr lang="fr-FR"/>
              <a:t>	- Expo « Plan Climat » (bâches) : 2 jeux disponibles</a:t>
            </a:r>
          </a:p>
          <a:p>
            <a:r>
              <a:rPr lang="fr-FR"/>
              <a:t>	- Expo « Projections » (kakémono) : 2 jeux disponibles</a:t>
            </a:r>
          </a:p>
          <a:p>
            <a:r>
              <a:rPr lang="fr-FR"/>
              <a:t>	- Infographies « Les systèmes » (bâches) : 2 jeux disponibles</a:t>
            </a:r>
          </a:p>
          <a:p>
            <a:r>
              <a:rPr lang="fr-FR"/>
              <a:t>	- 4 kakémonos Révision</a:t>
            </a:r>
            <a:br>
              <a:rPr lang="fr-FR"/>
            </a:br>
            <a:r>
              <a:rPr lang="fr-FR"/>
              <a:t>	- Affiches personnalisables (</a:t>
            </a:r>
            <a:r>
              <a:rPr lang="fr-FR" err="1"/>
              <a:t>ppt</a:t>
            </a:r>
            <a:r>
              <a:rPr lang="fr-FR"/>
              <a:t>)</a:t>
            </a:r>
          </a:p>
          <a:p>
            <a:pPr marL="285750" indent="-285750">
              <a:buFont typeface="Arial" panose="020B0604020202020204" pitchFamily="34" charset="0"/>
              <a:buChar char="•"/>
            </a:pPr>
            <a:r>
              <a:rPr lang="fr-FR"/>
              <a:t>les supports techniques résumant les thématiques clés du Plan Climat à l’échelle de Paris et de votre arrondissement </a:t>
            </a:r>
          </a:p>
          <a:p>
            <a:r>
              <a:rPr lang="fr-FR"/>
              <a:t>	- Plaquette « Bilan Mi-Parcours »</a:t>
            </a:r>
          </a:p>
          <a:p>
            <a:r>
              <a:rPr lang="fr-FR"/>
              <a:t>	- Fiches thématiques</a:t>
            </a:r>
          </a:p>
          <a:p>
            <a:r>
              <a:rPr lang="fr-FR"/>
              <a:t>	- Fiches arrondissement</a:t>
            </a:r>
          </a:p>
          <a:p>
            <a:pPr marL="285750" indent="-285750">
              <a:buFont typeface="Arial" panose="020B0604020202020204" pitchFamily="34" charset="0"/>
              <a:buChar char="•"/>
            </a:pPr>
            <a:r>
              <a:rPr lang="fr-FR"/>
              <a:t>les supports d’animation du débat à partager avec les participants et servant de guide à l’animateur (voir encart bleu)</a:t>
            </a:r>
          </a:p>
          <a:p>
            <a:endParaRPr lang="fr-FR" b="0"/>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a:xfrm>
            <a:off x="604800" y="543578"/>
            <a:ext cx="10800000" cy="468000"/>
          </a:xfrm>
        </p:spPr>
        <p:txBody>
          <a:bodyPr/>
          <a:lstStyle/>
          <a:p>
            <a:r>
              <a:rPr lang="fr-FR"/>
              <a:t>Les supports de communication et d’animation nécessaires </a:t>
            </a:r>
          </a:p>
        </p:txBody>
      </p:sp>
      <p:sp>
        <p:nvSpPr>
          <p:cNvPr id="8" name="Espace réservé du contenu 2">
            <a:extLst>
              <a:ext uri="{FF2B5EF4-FFF2-40B4-BE49-F238E27FC236}">
                <a16:creationId xmlns:a16="http://schemas.microsoft.com/office/drawing/2014/main" id="{FA4AFEDA-1875-69D2-3873-1FF05956C450}"/>
              </a:ext>
            </a:extLst>
          </p:cNvPr>
          <p:cNvSpPr txBox="1">
            <a:spLocks/>
          </p:cNvSpPr>
          <p:nvPr/>
        </p:nvSpPr>
        <p:spPr>
          <a:xfrm>
            <a:off x="710361" y="4452234"/>
            <a:ext cx="7472048" cy="1110672"/>
          </a:xfrm>
          <a:prstGeom prst="rect">
            <a:avLst/>
          </a:prstGeom>
        </p:spPr>
        <p:txBody>
          <a:bodyPr vert="horz" lIns="0" tIns="0" rIns="0" bIns="0" rtlCol="0">
            <a:noAutofit/>
          </a:bodyPr>
          <a:lstStyle>
            <a:lvl1pPr marL="0" indent="0" algn="l" defTabSz="930433" rtl="0" eaLnBrk="1" latinLnBrk="0" hangingPunct="1">
              <a:lnSpc>
                <a:spcPct val="90000"/>
              </a:lnSpc>
              <a:spcBef>
                <a:spcPts val="1017"/>
              </a:spcBef>
              <a:buFont typeface="Arial" panose="020B0604020202020204" pitchFamily="34" charset="0"/>
              <a:buNone/>
              <a:defRPr sz="1500" b="1" i="0" kern="1200">
                <a:solidFill>
                  <a:schemeClr val="tx1"/>
                </a:solidFill>
                <a:latin typeface="Oswald" panose="02000503000000000000" pitchFamily="2" charset="0"/>
                <a:ea typeface="+mn-ea"/>
                <a:cs typeface="+mn-cs"/>
              </a:defRPr>
            </a:lvl1pPr>
            <a:lvl2pPr marL="6350" indent="0" algn="l" defTabSz="930433" rtl="0" eaLnBrk="1" latinLnBrk="0" hangingPunct="1">
              <a:lnSpc>
                <a:spcPct val="90000"/>
              </a:lnSpc>
              <a:spcBef>
                <a:spcPts val="509"/>
              </a:spcBef>
              <a:buFont typeface="Arial" panose="020B0604020202020204" pitchFamily="34" charset="0"/>
              <a:buNone/>
              <a:tabLst/>
              <a:defRPr sz="1200" b="1" i="0" kern="1200">
                <a:solidFill>
                  <a:schemeClr val="tx1"/>
                </a:solidFill>
                <a:latin typeface="Lato Black" panose="020F0502020204030203" pitchFamily="34" charset="77"/>
                <a:ea typeface="+mn-ea"/>
                <a:cs typeface="+mn-cs"/>
              </a:defRPr>
            </a:lvl2pPr>
            <a:lvl3pPr marL="6350" indent="0" algn="l" defTabSz="930433" rtl="0" eaLnBrk="1" latinLnBrk="0" hangingPunct="1">
              <a:lnSpc>
                <a:spcPct val="90000"/>
              </a:lnSpc>
              <a:spcBef>
                <a:spcPts val="509"/>
              </a:spcBef>
              <a:buClr>
                <a:schemeClr val="accent1"/>
              </a:buClr>
              <a:buFont typeface="Wingdings" pitchFamily="2" charset="2"/>
              <a:buNone/>
              <a:tabLst/>
              <a:defRPr sz="1200" kern="1200">
                <a:solidFill>
                  <a:schemeClr val="tx1"/>
                </a:solidFill>
                <a:latin typeface="Lato" panose="020F0502020204030203" pitchFamily="34" charset="77"/>
                <a:ea typeface="+mn-ea"/>
                <a:cs typeface="+mn-cs"/>
              </a:defRPr>
            </a:lvl3pPr>
            <a:lvl4pPr marL="133350" indent="-133350" algn="l" defTabSz="930433" rtl="0" eaLnBrk="1" latinLnBrk="0" hangingPunct="1">
              <a:lnSpc>
                <a:spcPct val="90000"/>
              </a:lnSpc>
              <a:spcBef>
                <a:spcPts val="509"/>
              </a:spcBef>
              <a:buClr>
                <a:schemeClr val="accent1"/>
              </a:buClr>
              <a:buFont typeface="Wingdings" pitchFamily="2" charset="2"/>
              <a:buChar char="§"/>
              <a:tabLst/>
              <a:defRPr sz="1200" kern="1200">
                <a:solidFill>
                  <a:schemeClr val="tx1"/>
                </a:solidFill>
                <a:latin typeface="Lato" panose="020F0502020204030203" pitchFamily="34" charset="77"/>
                <a:ea typeface="+mn-ea"/>
                <a:cs typeface="+mn-cs"/>
              </a:defRPr>
            </a:lvl4pPr>
            <a:lvl5pPr marL="133350" indent="-133350" algn="l" defTabSz="930433" rtl="0" eaLnBrk="1" latinLnBrk="0" hangingPunct="1">
              <a:lnSpc>
                <a:spcPct val="90000"/>
              </a:lnSpc>
              <a:spcBef>
                <a:spcPts val="509"/>
              </a:spcBef>
              <a:buFont typeface="Arial" panose="020B0604020202020204" pitchFamily="34" charset="0"/>
              <a:buChar char="•"/>
              <a:tabLst/>
              <a:defRPr sz="900" kern="1200">
                <a:solidFill>
                  <a:schemeClr val="tx1"/>
                </a:solidFill>
                <a:latin typeface="Lato" panose="020F0502020204030203" pitchFamily="34" charset="77"/>
                <a:ea typeface="+mn-ea"/>
                <a:cs typeface="+mn-cs"/>
              </a:defRPr>
            </a:lvl5pPr>
            <a:lvl6pPr marL="2558689"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6pPr>
            <a:lvl7pPr marL="3023905"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7pPr>
            <a:lvl8pPr marL="3489121"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8pPr>
            <a:lvl9pPr marL="3954337"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9pPr>
          </a:lstStyle>
          <a:p>
            <a:endParaRPr lang="fr-FR" sz="1400">
              <a:latin typeface="+mj-lt"/>
            </a:endParaRPr>
          </a:p>
        </p:txBody>
      </p:sp>
      <p:grpSp>
        <p:nvGrpSpPr>
          <p:cNvPr id="2" name="Groupe 1">
            <a:extLst>
              <a:ext uri="{FF2B5EF4-FFF2-40B4-BE49-F238E27FC236}">
                <a16:creationId xmlns:a16="http://schemas.microsoft.com/office/drawing/2014/main" id="{B71D33A8-F1D9-E659-2893-7B760AF125FF}"/>
              </a:ext>
            </a:extLst>
          </p:cNvPr>
          <p:cNvGrpSpPr/>
          <p:nvPr/>
        </p:nvGrpSpPr>
        <p:grpSpPr>
          <a:xfrm>
            <a:off x="8346980" y="1295094"/>
            <a:ext cx="3248055" cy="2567853"/>
            <a:chOff x="5800762" y="3460458"/>
            <a:chExt cx="3351622" cy="2567853"/>
          </a:xfrm>
        </p:grpSpPr>
        <p:sp>
          <p:nvSpPr>
            <p:cNvPr id="10" name="Rectangle 9">
              <a:extLst>
                <a:ext uri="{FF2B5EF4-FFF2-40B4-BE49-F238E27FC236}">
                  <a16:creationId xmlns:a16="http://schemas.microsoft.com/office/drawing/2014/main" id="{AE8C9132-3053-4037-B20E-648491E28CF0}"/>
                </a:ext>
              </a:extLst>
            </p:cNvPr>
            <p:cNvSpPr/>
            <p:nvPr/>
          </p:nvSpPr>
          <p:spPr>
            <a:xfrm>
              <a:off x="5986955" y="3786329"/>
              <a:ext cx="3165429" cy="2241982"/>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schemeClr val="bg1"/>
                </a:solidFill>
                <a:effectLst/>
                <a:uLnTx/>
                <a:uFillTx/>
                <a:latin typeface="Lato" panose="020F0502020204030203"/>
                <a:ea typeface="+mn-ea"/>
                <a:cs typeface="+mn-cs"/>
              </a:endParaRPr>
            </a:p>
            <a:p>
              <a:pPr algn="just"/>
              <a:r>
                <a:rPr kumimoji="0" lang="fr-FR" sz="1100" b="1" i="0" u="none" strike="noStrike" kern="0" cap="all" spc="0" normalizeH="0" baseline="0" noProof="0">
                  <a:ln>
                    <a:noFill/>
                  </a:ln>
                  <a:solidFill>
                    <a:schemeClr val="bg1"/>
                  </a:solidFill>
                  <a:effectLst/>
                  <a:uLnTx/>
                  <a:uFillTx/>
                  <a:latin typeface="Lato" panose="020F0502020204030203"/>
                  <a:ea typeface="+mn-ea"/>
                  <a:cs typeface="+mn-cs"/>
                </a:rPr>
                <a:t>             </a:t>
              </a:r>
              <a:r>
                <a:rPr lang="fr-FR" sz="1100">
                  <a:solidFill>
                    <a:schemeClr val="bg1"/>
                  </a:solidFill>
                  <a:sym typeface="Wingdings" panose="05000000000000000000" pitchFamily="2" charset="2"/>
                </a:rPr>
                <a:t> </a:t>
              </a:r>
              <a:r>
                <a:rPr lang="fr-FR" sz="1100">
                  <a:solidFill>
                    <a:schemeClr val="bg1"/>
                  </a:solidFill>
                </a:rPr>
                <a:t>Pensez à aller chercher les</a:t>
              </a:r>
            </a:p>
            <a:p>
              <a:pPr algn="just"/>
              <a:r>
                <a:rPr lang="fr-FR" sz="1100">
                  <a:solidFill>
                    <a:schemeClr val="bg1"/>
                  </a:solidFill>
                </a:rPr>
                <a:t>      supports d’exposition à la DTEC. </a:t>
              </a:r>
            </a:p>
            <a:p>
              <a:pPr algn="just"/>
              <a:r>
                <a:rPr lang="fr-FR" sz="1100">
                  <a:solidFill>
                    <a:schemeClr val="bg1"/>
                  </a:solidFill>
                  <a:sym typeface="Wingdings" panose="05000000000000000000" pitchFamily="2" charset="2"/>
                </a:rPr>
                <a:t> </a:t>
              </a:r>
              <a:r>
                <a:rPr lang="fr-FR" sz="1100">
                  <a:solidFill>
                    <a:schemeClr val="bg1"/>
                  </a:solidFill>
                </a:rPr>
                <a:t>Pensez à imprimer les documents en amont de votre débat (fiche arrondissement, fiche thématique, support d’animation). </a:t>
              </a:r>
            </a:p>
            <a:p>
              <a:pPr algn="just"/>
              <a:r>
                <a:rPr lang="fr-FR" sz="1100">
                  <a:solidFill>
                    <a:schemeClr val="bg1"/>
                  </a:solidFill>
                  <a:sym typeface="Wingdings" panose="05000000000000000000" pitchFamily="2" charset="2"/>
                </a:rPr>
                <a:t> </a:t>
              </a:r>
              <a:r>
                <a:rPr lang="fr-FR" sz="1100">
                  <a:solidFill>
                    <a:schemeClr val="bg1"/>
                  </a:solidFill>
                </a:rPr>
                <a:t>Tous les supports techniques et d’exposition sont disponibles en version numérique sur </a:t>
              </a:r>
              <a:r>
                <a:rPr lang="fr-FR" sz="1100" err="1">
                  <a:solidFill>
                    <a:schemeClr val="bg1"/>
                  </a:solidFill>
                </a:rPr>
                <a:t>ParisBox</a:t>
              </a:r>
              <a:r>
                <a:rPr lang="fr-FR" sz="1100">
                  <a:solidFill>
                    <a:schemeClr val="bg1"/>
                  </a:solidFill>
                </a:rPr>
                <a:t>. </a:t>
              </a:r>
            </a:p>
            <a:p>
              <a:pPr algn="just"/>
              <a:r>
                <a:rPr lang="fr-FR" sz="1100">
                  <a:solidFill>
                    <a:schemeClr val="bg1"/>
                  </a:solidFill>
                  <a:sym typeface="Wingdings" panose="05000000000000000000" pitchFamily="2" charset="2"/>
                </a:rPr>
                <a:t> N’hésitez pas à vous servir des autres ressources sur le climat (brochures, vidéos…) à disposition sur </a:t>
              </a:r>
              <a:r>
                <a:rPr lang="fr-FR" sz="1100" err="1">
                  <a:solidFill>
                    <a:schemeClr val="bg1"/>
                  </a:solidFill>
                  <a:sym typeface="Wingdings" panose="05000000000000000000" pitchFamily="2" charset="2"/>
                </a:rPr>
                <a:t>ParisBox</a:t>
              </a:r>
              <a:r>
                <a:rPr lang="fr-FR" sz="1100">
                  <a:solidFill>
                    <a:schemeClr val="bg1"/>
                  </a:solidFill>
                  <a:sym typeface="Wingdings" panose="05000000000000000000" pitchFamily="2" charset="2"/>
                </a:rPr>
                <a:t>.</a:t>
              </a:r>
              <a:endParaRPr lang="fr-FR" sz="1100">
                <a:solidFill>
                  <a:schemeClr val="bg1"/>
                </a:solidFill>
              </a:endParaRPr>
            </a:p>
            <a:p>
              <a:pPr marL="171450" indent="-171450">
                <a:buFont typeface="Wingdings" panose="05000000000000000000" pitchFamily="2" charset="2"/>
                <a:buChar char="à"/>
              </a:pPr>
              <a:endParaRPr lang="fr-FR" sz="1100"/>
            </a:p>
          </p:txBody>
        </p:sp>
        <p:sp>
          <p:nvSpPr>
            <p:cNvPr id="11" name="Ellipse 10">
              <a:extLst>
                <a:ext uri="{FF2B5EF4-FFF2-40B4-BE49-F238E27FC236}">
                  <a16:creationId xmlns:a16="http://schemas.microsoft.com/office/drawing/2014/main" id="{7FF24887-D0D3-CB6E-6E67-5C9D80C7B409}"/>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3" name="Graphique 12" descr="Lumières allumées contour">
            <a:extLst>
              <a:ext uri="{FF2B5EF4-FFF2-40B4-BE49-F238E27FC236}">
                <a16:creationId xmlns:a16="http://schemas.microsoft.com/office/drawing/2014/main" id="{155C5919-0EFF-9C8A-5665-D2255FF8C58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427535" y="1375480"/>
            <a:ext cx="457909" cy="490969"/>
          </a:xfrm>
          <a:prstGeom prst="rect">
            <a:avLst/>
          </a:prstGeom>
        </p:spPr>
      </p:pic>
      <p:grpSp>
        <p:nvGrpSpPr>
          <p:cNvPr id="15" name="Groupe 14">
            <a:extLst>
              <a:ext uri="{FF2B5EF4-FFF2-40B4-BE49-F238E27FC236}">
                <a16:creationId xmlns:a16="http://schemas.microsoft.com/office/drawing/2014/main" id="{B425B468-28AF-912F-F005-79E5FE692175}"/>
              </a:ext>
            </a:extLst>
          </p:cNvPr>
          <p:cNvGrpSpPr/>
          <p:nvPr/>
        </p:nvGrpSpPr>
        <p:grpSpPr>
          <a:xfrm>
            <a:off x="8344800" y="3857481"/>
            <a:ext cx="3250235" cy="1555181"/>
            <a:chOff x="8259739" y="4039432"/>
            <a:chExt cx="3250235" cy="1555181"/>
          </a:xfrm>
        </p:grpSpPr>
        <p:grpSp>
          <p:nvGrpSpPr>
            <p:cNvPr id="16" name="Groupe 15">
              <a:extLst>
                <a:ext uri="{FF2B5EF4-FFF2-40B4-BE49-F238E27FC236}">
                  <a16:creationId xmlns:a16="http://schemas.microsoft.com/office/drawing/2014/main" id="{0F367BE8-1FC5-7B5B-B052-F4D2C08ED725}"/>
                </a:ext>
              </a:extLst>
            </p:cNvPr>
            <p:cNvGrpSpPr/>
            <p:nvPr/>
          </p:nvGrpSpPr>
          <p:grpSpPr>
            <a:xfrm>
              <a:off x="8259739" y="4039432"/>
              <a:ext cx="3250235" cy="1555181"/>
              <a:chOff x="5800762" y="3460458"/>
              <a:chExt cx="3255988" cy="1453028"/>
            </a:xfrm>
          </p:grpSpPr>
          <p:sp>
            <p:nvSpPr>
              <p:cNvPr id="18" name="Rectangle 17">
                <a:extLst>
                  <a:ext uri="{FF2B5EF4-FFF2-40B4-BE49-F238E27FC236}">
                    <a16:creationId xmlns:a16="http://schemas.microsoft.com/office/drawing/2014/main" id="{B968F2CC-CF7E-8F97-E706-14FAC8735692}"/>
                  </a:ext>
                </a:extLst>
              </p:cNvPr>
              <p:cNvSpPr/>
              <p:nvPr/>
            </p:nvSpPr>
            <p:spPr>
              <a:xfrm>
                <a:off x="5986955" y="3786329"/>
                <a:ext cx="3069795" cy="1127157"/>
              </a:xfrm>
              <a:prstGeom prst="rect">
                <a:avLst/>
              </a:prstGeom>
              <a:solidFill>
                <a:srgbClr val="035FCC"/>
              </a:solidFill>
              <a:ln w="12700" cap="flat" cmpd="sng" algn="ctr">
                <a:noFill/>
                <a:prstDash val="solid"/>
                <a:miter lim="800000"/>
              </a:ln>
              <a:effectLst/>
            </p:spPr>
            <p:txBody>
              <a:bodyPr rtlCol="0" anchor="ctr"/>
              <a:lstStyle/>
              <a:p>
                <a:r>
                  <a:rPr lang="fr-FR" sz="900" b="1"/>
                  <a:t>             </a:t>
                </a:r>
                <a:r>
                  <a:rPr lang="fr-FR" sz="1000" b="1">
                    <a:solidFill>
                      <a:schemeClr val="bg1"/>
                    </a:solidFill>
                  </a:rPr>
                  <a:t>Le support du kit de concertation </a:t>
                </a:r>
              </a:p>
              <a:p>
                <a:r>
                  <a:rPr lang="fr-FR" sz="1000" b="1">
                    <a:solidFill>
                      <a:schemeClr val="bg1"/>
                    </a:solidFill>
                  </a:rPr>
                  <a:t>          sur lequel s’appuyer :</a:t>
                </a:r>
              </a:p>
              <a:p>
                <a:endParaRPr lang="fr-FR" sz="1000" b="1">
                  <a:solidFill>
                    <a:schemeClr val="bg1"/>
                  </a:solidFill>
                </a:endParaRPr>
              </a:p>
              <a:p>
                <a:pPr marL="171450" indent="-171450">
                  <a:buFont typeface="Arial" panose="020B0604020202020204" pitchFamily="34" charset="0"/>
                  <a:buChar char="•"/>
                </a:pPr>
                <a:r>
                  <a:rPr lang="fr-FR" sz="1000">
                    <a:solidFill>
                      <a:schemeClr val="bg1"/>
                    </a:solidFill>
                  </a:rPr>
                  <a:t>Un modèle de compte-rendu</a:t>
                </a:r>
              </a:p>
              <a:p>
                <a:pPr marL="171450" indent="-171450">
                  <a:buFont typeface="Arial" panose="020B0604020202020204" pitchFamily="34" charset="0"/>
                  <a:buChar char="•"/>
                </a:pPr>
                <a:r>
                  <a:rPr lang="fr-FR" sz="1000">
                    <a:solidFill>
                      <a:schemeClr val="bg1"/>
                    </a:solidFill>
                  </a:rPr>
                  <a:t>La fiche de contribution type pendant votre évènement </a:t>
                </a:r>
              </a:p>
              <a:p>
                <a:endParaRPr lang="fr-FR" sz="900" b="1">
                  <a:solidFill>
                    <a:schemeClr val="bg1"/>
                  </a:solidFill>
                  <a:latin typeface="+mj-lt"/>
                </a:endParaRPr>
              </a:p>
            </p:txBody>
          </p:sp>
          <p:sp>
            <p:nvSpPr>
              <p:cNvPr id="19" name="Ellipse 18">
                <a:extLst>
                  <a:ext uri="{FF2B5EF4-FFF2-40B4-BE49-F238E27FC236}">
                    <a16:creationId xmlns:a16="http://schemas.microsoft.com/office/drawing/2014/main" id="{FE0A0EDC-6730-EA9F-0542-466126ACD817}"/>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7" name="Graphique 16" descr="Informations contour">
              <a:extLst>
                <a:ext uri="{FF2B5EF4-FFF2-40B4-BE49-F238E27FC236}">
                  <a16:creationId xmlns:a16="http://schemas.microsoft.com/office/drawing/2014/main" id="{31E5598F-6D74-0F33-D252-521ED072D19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91116" y="4093826"/>
              <a:ext cx="574874" cy="574874"/>
            </a:xfrm>
            <a:prstGeom prst="rect">
              <a:avLst/>
            </a:prstGeom>
          </p:spPr>
        </p:pic>
      </p:grpSp>
    </p:spTree>
    <p:extLst>
      <p:ext uri="{BB962C8B-B14F-4D97-AF65-F5344CB8AC3E}">
        <p14:creationId xmlns:p14="http://schemas.microsoft.com/office/powerpoint/2010/main" val="2786522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fld id="{975A587B-5814-4D9B-9598-FE9CB954CB01}" type="slidenum">
              <a:rPr lang="fr-FR" smtClean="0"/>
              <a:t>43</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a:xfrm>
            <a:off x="604800" y="543578"/>
            <a:ext cx="10800000" cy="468000"/>
          </a:xfrm>
        </p:spPr>
        <p:txBody>
          <a:bodyPr/>
          <a:lstStyle/>
          <a:p>
            <a:r>
              <a:rPr lang="fr-FR"/>
              <a:t>Les outils de restitution de la concertation </a:t>
            </a:r>
          </a:p>
        </p:txBody>
      </p:sp>
      <p:sp>
        <p:nvSpPr>
          <p:cNvPr id="8" name="Espace réservé du contenu 2">
            <a:extLst>
              <a:ext uri="{FF2B5EF4-FFF2-40B4-BE49-F238E27FC236}">
                <a16:creationId xmlns:a16="http://schemas.microsoft.com/office/drawing/2014/main" id="{FA4AFEDA-1875-69D2-3873-1FF05956C450}"/>
              </a:ext>
            </a:extLst>
          </p:cNvPr>
          <p:cNvSpPr txBox="1">
            <a:spLocks/>
          </p:cNvSpPr>
          <p:nvPr/>
        </p:nvSpPr>
        <p:spPr>
          <a:xfrm>
            <a:off x="710361" y="4452234"/>
            <a:ext cx="7472048" cy="1110672"/>
          </a:xfrm>
          <a:prstGeom prst="rect">
            <a:avLst/>
          </a:prstGeom>
        </p:spPr>
        <p:txBody>
          <a:bodyPr vert="horz" lIns="0" tIns="0" rIns="0" bIns="0" rtlCol="0">
            <a:noAutofit/>
          </a:bodyPr>
          <a:lstStyle>
            <a:lvl1pPr marL="0" indent="0" algn="l" defTabSz="930433" rtl="0" eaLnBrk="1" latinLnBrk="0" hangingPunct="1">
              <a:lnSpc>
                <a:spcPct val="90000"/>
              </a:lnSpc>
              <a:spcBef>
                <a:spcPts val="1017"/>
              </a:spcBef>
              <a:buFont typeface="Arial" panose="020B0604020202020204" pitchFamily="34" charset="0"/>
              <a:buNone/>
              <a:defRPr sz="1500" b="1" i="0" kern="1200">
                <a:solidFill>
                  <a:schemeClr val="tx1"/>
                </a:solidFill>
                <a:latin typeface="Oswald" panose="02000503000000000000" pitchFamily="2" charset="0"/>
                <a:ea typeface="+mn-ea"/>
                <a:cs typeface="+mn-cs"/>
              </a:defRPr>
            </a:lvl1pPr>
            <a:lvl2pPr marL="6350" indent="0" algn="l" defTabSz="930433" rtl="0" eaLnBrk="1" latinLnBrk="0" hangingPunct="1">
              <a:lnSpc>
                <a:spcPct val="90000"/>
              </a:lnSpc>
              <a:spcBef>
                <a:spcPts val="509"/>
              </a:spcBef>
              <a:buFont typeface="Arial" panose="020B0604020202020204" pitchFamily="34" charset="0"/>
              <a:buNone/>
              <a:tabLst/>
              <a:defRPr sz="1200" b="1" i="0" kern="1200">
                <a:solidFill>
                  <a:schemeClr val="tx1"/>
                </a:solidFill>
                <a:latin typeface="Lato Black" panose="020F0502020204030203" pitchFamily="34" charset="77"/>
                <a:ea typeface="+mn-ea"/>
                <a:cs typeface="+mn-cs"/>
              </a:defRPr>
            </a:lvl2pPr>
            <a:lvl3pPr marL="6350" indent="0" algn="l" defTabSz="930433" rtl="0" eaLnBrk="1" latinLnBrk="0" hangingPunct="1">
              <a:lnSpc>
                <a:spcPct val="90000"/>
              </a:lnSpc>
              <a:spcBef>
                <a:spcPts val="509"/>
              </a:spcBef>
              <a:buClr>
                <a:schemeClr val="accent1"/>
              </a:buClr>
              <a:buFont typeface="Wingdings" pitchFamily="2" charset="2"/>
              <a:buNone/>
              <a:tabLst/>
              <a:defRPr sz="1200" kern="1200">
                <a:solidFill>
                  <a:schemeClr val="tx1"/>
                </a:solidFill>
                <a:latin typeface="Lato" panose="020F0502020204030203" pitchFamily="34" charset="77"/>
                <a:ea typeface="+mn-ea"/>
                <a:cs typeface="+mn-cs"/>
              </a:defRPr>
            </a:lvl3pPr>
            <a:lvl4pPr marL="133350" indent="-133350" algn="l" defTabSz="930433" rtl="0" eaLnBrk="1" latinLnBrk="0" hangingPunct="1">
              <a:lnSpc>
                <a:spcPct val="90000"/>
              </a:lnSpc>
              <a:spcBef>
                <a:spcPts val="509"/>
              </a:spcBef>
              <a:buClr>
                <a:schemeClr val="accent1"/>
              </a:buClr>
              <a:buFont typeface="Wingdings" pitchFamily="2" charset="2"/>
              <a:buChar char="§"/>
              <a:tabLst/>
              <a:defRPr sz="1200" kern="1200">
                <a:solidFill>
                  <a:schemeClr val="tx1"/>
                </a:solidFill>
                <a:latin typeface="Lato" panose="020F0502020204030203" pitchFamily="34" charset="77"/>
                <a:ea typeface="+mn-ea"/>
                <a:cs typeface="+mn-cs"/>
              </a:defRPr>
            </a:lvl4pPr>
            <a:lvl5pPr marL="133350" indent="-133350" algn="l" defTabSz="930433" rtl="0" eaLnBrk="1" latinLnBrk="0" hangingPunct="1">
              <a:lnSpc>
                <a:spcPct val="90000"/>
              </a:lnSpc>
              <a:spcBef>
                <a:spcPts val="509"/>
              </a:spcBef>
              <a:buFont typeface="Arial" panose="020B0604020202020204" pitchFamily="34" charset="0"/>
              <a:buChar char="•"/>
              <a:tabLst/>
              <a:defRPr sz="900" kern="1200">
                <a:solidFill>
                  <a:schemeClr val="tx1"/>
                </a:solidFill>
                <a:latin typeface="Lato" panose="020F0502020204030203" pitchFamily="34" charset="77"/>
                <a:ea typeface="+mn-ea"/>
                <a:cs typeface="+mn-cs"/>
              </a:defRPr>
            </a:lvl5pPr>
            <a:lvl6pPr marL="2558689"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6pPr>
            <a:lvl7pPr marL="3023905"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7pPr>
            <a:lvl8pPr marL="3489121"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8pPr>
            <a:lvl9pPr marL="3954337" indent="-232608" algn="l" defTabSz="930433" rtl="0" eaLnBrk="1" latinLnBrk="0" hangingPunct="1">
              <a:lnSpc>
                <a:spcPct val="90000"/>
              </a:lnSpc>
              <a:spcBef>
                <a:spcPts val="509"/>
              </a:spcBef>
              <a:buFont typeface="Arial" panose="020B0604020202020204" pitchFamily="34" charset="0"/>
              <a:buChar char="•"/>
              <a:defRPr sz="1832" kern="1200">
                <a:solidFill>
                  <a:schemeClr val="tx1"/>
                </a:solidFill>
                <a:latin typeface="+mn-lt"/>
                <a:ea typeface="+mn-ea"/>
                <a:cs typeface="+mn-cs"/>
              </a:defRPr>
            </a:lvl9pPr>
          </a:lstStyle>
          <a:p>
            <a:endParaRPr lang="fr-FR" sz="1400">
              <a:latin typeface="+mj-lt"/>
            </a:endParaRPr>
          </a:p>
        </p:txBody>
      </p:sp>
      <p:sp>
        <p:nvSpPr>
          <p:cNvPr id="10" name="Espace réservé du texte 9">
            <a:extLst>
              <a:ext uri="{FF2B5EF4-FFF2-40B4-BE49-F238E27FC236}">
                <a16:creationId xmlns:a16="http://schemas.microsoft.com/office/drawing/2014/main" id="{460FC091-DEED-F4EC-A487-B202531AB049}"/>
              </a:ext>
            </a:extLst>
          </p:cNvPr>
          <p:cNvSpPr>
            <a:spLocks noGrp="1"/>
          </p:cNvSpPr>
          <p:nvPr>
            <p:ph type="body" sz="quarter" idx="13"/>
          </p:nvPr>
        </p:nvSpPr>
        <p:spPr>
          <a:xfrm>
            <a:off x="604800" y="1291633"/>
            <a:ext cx="7577609" cy="3960000"/>
          </a:xfrm>
        </p:spPr>
        <p:txBody>
          <a:bodyPr/>
          <a:lstStyle/>
          <a:p>
            <a:r>
              <a:rPr lang="fr-FR" sz="1200" b="1"/>
              <a:t>Un modèle de compte-rendu est mis à votre disposition afin de valoriser le travail effectué par les participants et le fruit des réflexions ayant eu lieu. </a:t>
            </a:r>
          </a:p>
          <a:p>
            <a:endParaRPr lang="fr-FR" sz="1200" b="1"/>
          </a:p>
          <a:p>
            <a:r>
              <a:rPr lang="fr-FR" sz="1200"/>
              <a:t>Le modèle se compose de plusieurs items afin de vous permettre de classer au mieux les contributions recueillies, et notamment les thématiques traitées puis, en fonction, les enjeux correspondant soulevés ainsi que les pistes de solutions avancées à l’échelle de l’arrondissement ou de la ville de Paris pour 2030. </a:t>
            </a:r>
          </a:p>
          <a:p>
            <a:endParaRPr lang="fr-FR" sz="1200"/>
          </a:p>
          <a:p>
            <a:r>
              <a:rPr lang="fr-FR" sz="1200"/>
              <a:t>Il s’agira également de relever les </a:t>
            </a:r>
            <a:r>
              <a:rPr lang="fr-FR" sz="1200" b="1"/>
              <a:t>3 contributions principales </a:t>
            </a:r>
            <a:r>
              <a:rPr lang="fr-FR" sz="1200"/>
              <a:t>qui, selon vous, méritent d’être mises en avant sur la plateforme décider.paris.fr. L’ensemble du compte-rendu sera pris en considération dans l’élaboration des feuilles de route à destination de chaque arrondissement. </a:t>
            </a:r>
          </a:p>
          <a:p>
            <a:endParaRPr lang="fr-FR"/>
          </a:p>
        </p:txBody>
      </p:sp>
      <p:pic>
        <p:nvPicPr>
          <p:cNvPr id="7" name="Image 6">
            <a:extLst>
              <a:ext uri="{FF2B5EF4-FFF2-40B4-BE49-F238E27FC236}">
                <a16:creationId xmlns:a16="http://schemas.microsoft.com/office/drawing/2014/main" id="{BBF5A514-B301-78F9-2C16-080B617084A0}"/>
              </a:ext>
            </a:extLst>
          </p:cNvPr>
          <p:cNvPicPr>
            <a:picLocks noChangeAspect="1"/>
          </p:cNvPicPr>
          <p:nvPr/>
        </p:nvPicPr>
        <p:blipFill>
          <a:blip r:embed="rId2"/>
          <a:stretch>
            <a:fillRect/>
          </a:stretch>
        </p:blipFill>
        <p:spPr>
          <a:xfrm rot="221194">
            <a:off x="8443426" y="3637952"/>
            <a:ext cx="1691519" cy="2428848"/>
          </a:xfrm>
          <a:prstGeom prst="rect">
            <a:avLst/>
          </a:prstGeom>
        </p:spPr>
      </p:pic>
      <p:grpSp>
        <p:nvGrpSpPr>
          <p:cNvPr id="5" name="Groupe 4">
            <a:extLst>
              <a:ext uri="{FF2B5EF4-FFF2-40B4-BE49-F238E27FC236}">
                <a16:creationId xmlns:a16="http://schemas.microsoft.com/office/drawing/2014/main" id="{6A7A85AC-573C-93C6-E8D0-8555289C4847}"/>
              </a:ext>
            </a:extLst>
          </p:cNvPr>
          <p:cNvGrpSpPr/>
          <p:nvPr/>
        </p:nvGrpSpPr>
        <p:grpSpPr>
          <a:xfrm>
            <a:off x="8413041" y="1145134"/>
            <a:ext cx="3248055" cy="2188188"/>
            <a:chOff x="5800762" y="3460458"/>
            <a:chExt cx="3351622" cy="2188188"/>
          </a:xfrm>
        </p:grpSpPr>
        <p:sp>
          <p:nvSpPr>
            <p:cNvPr id="9" name="Rectangle 8">
              <a:extLst>
                <a:ext uri="{FF2B5EF4-FFF2-40B4-BE49-F238E27FC236}">
                  <a16:creationId xmlns:a16="http://schemas.microsoft.com/office/drawing/2014/main" id="{BD5AD21A-CB7A-D052-0B52-580A81DC9E53}"/>
                </a:ext>
              </a:extLst>
            </p:cNvPr>
            <p:cNvSpPr/>
            <p:nvPr/>
          </p:nvSpPr>
          <p:spPr>
            <a:xfrm>
              <a:off x="5986955" y="3786329"/>
              <a:ext cx="3165429" cy="1862317"/>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schemeClr val="bg1"/>
                </a:solidFill>
                <a:effectLst/>
                <a:uLnTx/>
                <a:uFillTx/>
                <a:latin typeface="Lato" panose="020F0502020204030203"/>
                <a:ea typeface="+mn-ea"/>
                <a:cs typeface="+mn-cs"/>
              </a:endParaRPr>
            </a:p>
            <a:p>
              <a:r>
                <a:rPr kumimoji="0" lang="fr-FR" sz="1000" b="1" i="0" u="none" strike="noStrike" kern="0" cap="all" spc="0" normalizeH="0" baseline="0" noProof="0">
                  <a:ln>
                    <a:noFill/>
                  </a:ln>
                  <a:solidFill>
                    <a:schemeClr val="bg1"/>
                  </a:solidFill>
                  <a:effectLst/>
                  <a:uLnTx/>
                  <a:uFillTx/>
                  <a:latin typeface="Lato" panose="020F0502020204030203"/>
                  <a:ea typeface="+mn-ea"/>
                  <a:cs typeface="+mn-cs"/>
                </a:rPr>
                <a:t>             </a:t>
              </a:r>
              <a:r>
                <a:rPr kumimoji="0" lang="fr-FR" sz="1000" b="1" i="0" u="none" strike="noStrike" kern="0" cap="all" spc="0" normalizeH="0" baseline="0" noProof="0">
                  <a:ln>
                    <a:noFill/>
                  </a:ln>
                  <a:solidFill>
                    <a:schemeClr val="bg1"/>
                  </a:solidFill>
                  <a:effectLst/>
                  <a:uLnTx/>
                  <a:uFillTx/>
                  <a:latin typeface="Lato" panose="020F0502020204030203"/>
                  <a:ea typeface="+mn-ea"/>
                  <a:cs typeface="+mn-cs"/>
                  <a:sym typeface="Wingdings" panose="05000000000000000000" pitchFamily="2" charset="2"/>
                </a:rPr>
                <a:t> </a:t>
              </a:r>
              <a:r>
                <a:rPr lang="fr-FR" sz="1000">
                  <a:solidFill>
                    <a:schemeClr val="bg1"/>
                  </a:solidFill>
                </a:rPr>
                <a:t>Pensez à prendre des photos des</a:t>
              </a:r>
            </a:p>
            <a:p>
              <a:r>
                <a:rPr lang="fr-FR" sz="1000">
                  <a:solidFill>
                    <a:schemeClr val="bg1"/>
                  </a:solidFill>
                </a:rPr>
                <a:t>        post-it et à récupérer tout support utilisés par les participants. Cela pourra vous servir de pense-bête lorsque vous rédigerez le compte-rendu.</a:t>
              </a:r>
            </a:p>
            <a:p>
              <a:r>
                <a:rPr lang="fr-FR" sz="1000">
                  <a:solidFill>
                    <a:schemeClr val="bg1"/>
                  </a:solidFill>
                  <a:sym typeface="Wingdings" panose="05000000000000000000" pitchFamily="2" charset="2"/>
                </a:rPr>
                <a:t> </a:t>
              </a:r>
              <a:r>
                <a:rPr lang="fr-FR" sz="1000">
                  <a:solidFill>
                    <a:schemeClr val="bg1"/>
                  </a:solidFill>
                </a:rPr>
                <a:t>Afin de garantir la liberté d’expression de chacun, veillez à rendre anonymes tous les propos ou idées retranscrits.</a:t>
              </a:r>
            </a:p>
            <a:p>
              <a:r>
                <a:rPr lang="fr-FR" sz="1000">
                  <a:solidFill>
                    <a:schemeClr val="bg1"/>
                  </a:solidFill>
                  <a:sym typeface="Wingdings" panose="05000000000000000000" pitchFamily="2" charset="2"/>
                </a:rPr>
                <a:t> </a:t>
              </a:r>
              <a:r>
                <a:rPr lang="fr-FR" sz="1000">
                  <a:solidFill>
                    <a:schemeClr val="bg1"/>
                  </a:solidFill>
                </a:rPr>
                <a:t>N’oubliez pas de renseigner des données comme le lieu, la date, le nombre de participants…</a:t>
              </a:r>
            </a:p>
            <a:p>
              <a:pPr algn="just"/>
              <a:endParaRPr lang="fr-FR" sz="1100"/>
            </a:p>
          </p:txBody>
        </p:sp>
        <p:sp>
          <p:nvSpPr>
            <p:cNvPr id="11" name="Ellipse 10">
              <a:extLst>
                <a:ext uri="{FF2B5EF4-FFF2-40B4-BE49-F238E27FC236}">
                  <a16:creationId xmlns:a16="http://schemas.microsoft.com/office/drawing/2014/main" id="{65DDF6EE-5135-C7F8-26DD-72ACD474E6CE}"/>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4" name="Graphique 13" descr="Adresse de courrier contour">
            <a:extLst>
              <a:ext uri="{FF2B5EF4-FFF2-40B4-BE49-F238E27FC236}">
                <a16:creationId xmlns:a16="http://schemas.microsoft.com/office/drawing/2014/main" id="{E900B114-D695-D8B4-F5FA-307A5993E25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90276" y="4729514"/>
            <a:ext cx="556109" cy="556109"/>
          </a:xfrm>
          <a:prstGeom prst="rect">
            <a:avLst/>
          </a:prstGeom>
        </p:spPr>
      </p:pic>
      <p:pic>
        <p:nvPicPr>
          <p:cNvPr id="16" name="Graphique 15" descr="Chronomètre 75% contour">
            <a:extLst>
              <a:ext uri="{FF2B5EF4-FFF2-40B4-BE49-F238E27FC236}">
                <a16:creationId xmlns:a16="http://schemas.microsoft.com/office/drawing/2014/main" id="{7899AEFA-98D3-0D44-3E3A-56592E3E97B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83960" y="4735169"/>
            <a:ext cx="556108" cy="556108"/>
          </a:xfrm>
          <a:prstGeom prst="rect">
            <a:avLst/>
          </a:prstGeom>
        </p:spPr>
      </p:pic>
      <p:sp>
        <p:nvSpPr>
          <p:cNvPr id="17" name="ZoneTexte 16">
            <a:extLst>
              <a:ext uri="{FF2B5EF4-FFF2-40B4-BE49-F238E27FC236}">
                <a16:creationId xmlns:a16="http://schemas.microsoft.com/office/drawing/2014/main" id="{AED26407-22A8-7D8F-84B0-EC5AF85DD87B}"/>
              </a:ext>
            </a:extLst>
          </p:cNvPr>
          <p:cNvSpPr txBox="1"/>
          <p:nvPr/>
        </p:nvSpPr>
        <p:spPr>
          <a:xfrm>
            <a:off x="1540068" y="4684404"/>
            <a:ext cx="1919570" cy="646331"/>
          </a:xfrm>
          <a:prstGeom prst="rect">
            <a:avLst/>
          </a:prstGeom>
          <a:noFill/>
        </p:spPr>
        <p:txBody>
          <a:bodyPr wrap="square" rtlCol="0">
            <a:spAutoFit/>
          </a:bodyPr>
          <a:lstStyle/>
          <a:p>
            <a:pPr algn="ctr"/>
            <a:r>
              <a:rPr lang="fr-FR" sz="1200">
                <a:solidFill>
                  <a:schemeClr val="bg2">
                    <a:lumMod val="50000"/>
                  </a:schemeClr>
                </a:solidFill>
              </a:rPr>
              <a:t>Transmettre le compte-rendu dans un délai de </a:t>
            </a:r>
            <a:r>
              <a:rPr lang="fr-FR" sz="1200" b="1">
                <a:solidFill>
                  <a:schemeClr val="bg2">
                    <a:lumMod val="50000"/>
                  </a:schemeClr>
                </a:solidFill>
              </a:rPr>
              <a:t>3 jours</a:t>
            </a:r>
          </a:p>
        </p:txBody>
      </p:sp>
      <p:sp>
        <p:nvSpPr>
          <p:cNvPr id="18" name="ZoneTexte 17">
            <a:extLst>
              <a:ext uri="{FF2B5EF4-FFF2-40B4-BE49-F238E27FC236}">
                <a16:creationId xmlns:a16="http://schemas.microsoft.com/office/drawing/2014/main" id="{0C16D29D-6A85-C179-C796-1BACD9D92AFC}"/>
              </a:ext>
            </a:extLst>
          </p:cNvPr>
          <p:cNvSpPr txBox="1"/>
          <p:nvPr/>
        </p:nvSpPr>
        <p:spPr>
          <a:xfrm>
            <a:off x="4551946" y="4807320"/>
            <a:ext cx="2774547" cy="646331"/>
          </a:xfrm>
          <a:prstGeom prst="rect">
            <a:avLst/>
          </a:prstGeom>
          <a:noFill/>
        </p:spPr>
        <p:txBody>
          <a:bodyPr wrap="square" rtlCol="0">
            <a:spAutoFit/>
          </a:bodyPr>
          <a:lstStyle/>
          <a:p>
            <a:pPr marL="171450" indent="-171450" algn="ctr">
              <a:buFont typeface="Wingdings" panose="05000000000000000000" pitchFamily="2" charset="2"/>
              <a:buChar char="q"/>
            </a:pPr>
            <a:r>
              <a:rPr lang="fr-FR" sz="1200">
                <a:solidFill>
                  <a:schemeClr val="bg2">
                    <a:lumMod val="50000"/>
                  </a:schemeClr>
                </a:solidFill>
              </a:rPr>
              <a:t>Déposer le document sur Paris Box dans </a:t>
            </a:r>
            <a:r>
              <a:rPr lang="fr-FR" sz="1200">
                <a:solidFill>
                  <a:schemeClr val="bg2">
                    <a:lumMod val="50000"/>
                  </a:schemeClr>
                </a:solidFill>
                <a:highlight>
                  <a:srgbClr val="FFFF00"/>
                </a:highlight>
              </a:rPr>
              <a:t>la rubrique… </a:t>
            </a:r>
          </a:p>
          <a:p>
            <a:pPr algn="ctr"/>
            <a:endParaRPr lang="fr-FR" sz="1200" b="1">
              <a:solidFill>
                <a:schemeClr val="bg2">
                  <a:lumMod val="50000"/>
                </a:schemeClr>
              </a:solidFill>
            </a:endParaRPr>
          </a:p>
        </p:txBody>
      </p:sp>
      <p:pic>
        <p:nvPicPr>
          <p:cNvPr id="19" name="Graphique 18" descr="Lumières allumées contour">
            <a:extLst>
              <a:ext uri="{FF2B5EF4-FFF2-40B4-BE49-F238E27FC236}">
                <a16:creationId xmlns:a16="http://schemas.microsoft.com/office/drawing/2014/main" id="{7CCC4C1D-FA86-9764-F227-C1886E706CD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493596" y="1218242"/>
            <a:ext cx="457909" cy="490969"/>
          </a:xfrm>
          <a:prstGeom prst="rect">
            <a:avLst/>
          </a:prstGeom>
        </p:spPr>
      </p:pic>
    </p:spTree>
    <p:extLst>
      <p:ext uri="{BB962C8B-B14F-4D97-AF65-F5344CB8AC3E}">
        <p14:creationId xmlns:p14="http://schemas.microsoft.com/office/powerpoint/2010/main" val="2128127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D9631-8F23-E54A-2E11-E8D1DCD782FB}"/>
              </a:ext>
            </a:extLst>
          </p:cNvPr>
          <p:cNvSpPr>
            <a:spLocks noGrp="1"/>
          </p:cNvSpPr>
          <p:nvPr>
            <p:ph type="ctrTitle"/>
          </p:nvPr>
        </p:nvSpPr>
        <p:spPr/>
        <p:txBody>
          <a:bodyPr/>
          <a:lstStyle/>
          <a:p>
            <a:r>
              <a:rPr lang="fr-FR"/>
              <a:t>Annexe 3 : Le déroulé type d’un évènement de concertation </a:t>
            </a:r>
          </a:p>
        </p:txBody>
      </p:sp>
      <p:sp>
        <p:nvSpPr>
          <p:cNvPr id="4" name="Espace réservé du pied de page 3">
            <a:extLst>
              <a:ext uri="{FF2B5EF4-FFF2-40B4-BE49-F238E27FC236}">
                <a16:creationId xmlns:a16="http://schemas.microsoft.com/office/drawing/2014/main" id="{31BC9C40-2E10-F296-A313-B25EF56D4F78}"/>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numéro de diapositive 4">
            <a:extLst>
              <a:ext uri="{FF2B5EF4-FFF2-40B4-BE49-F238E27FC236}">
                <a16:creationId xmlns:a16="http://schemas.microsoft.com/office/drawing/2014/main" id="{4E8E906B-B079-CAEC-9BC0-DACE965FD76F}"/>
              </a:ext>
            </a:extLst>
          </p:cNvPr>
          <p:cNvSpPr>
            <a:spLocks noGrp="1"/>
          </p:cNvSpPr>
          <p:nvPr>
            <p:ph type="sldNum" sz="quarter" idx="12"/>
          </p:nvPr>
        </p:nvSpPr>
        <p:spPr/>
        <p:txBody>
          <a:bodyPr/>
          <a:lstStyle/>
          <a:p>
            <a:fld id="{975A587B-5814-4D9B-9598-FE9CB954CB01}" type="slidenum">
              <a:rPr lang="fr-FR" smtClean="0"/>
              <a:t>44</a:t>
            </a:fld>
            <a:endParaRPr lang="fr-FR"/>
          </a:p>
        </p:txBody>
      </p:sp>
    </p:spTree>
    <p:extLst>
      <p:ext uri="{BB962C8B-B14F-4D97-AF65-F5344CB8AC3E}">
        <p14:creationId xmlns:p14="http://schemas.microsoft.com/office/powerpoint/2010/main" val="4005789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fld id="{975A587B-5814-4D9B-9598-FE9CB954CB01}" type="slidenum">
              <a:rPr lang="fr-FR" smtClean="0"/>
              <a:t>45</a:t>
            </a:fld>
            <a:endParaRPr lang="fr-F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1324988" y="1216313"/>
            <a:ext cx="5478979" cy="345060"/>
          </a:xfrm>
        </p:spPr>
        <p:txBody>
          <a:bodyPr vert="horz" lIns="91440" tIns="45720" rIns="91440" bIns="45720" rtlCol="0" anchor="t">
            <a:noAutofit/>
          </a:bodyPr>
          <a:lstStyle/>
          <a:p>
            <a:pPr>
              <a:lnSpc>
                <a:spcPct val="100000"/>
              </a:lnSpc>
            </a:pPr>
            <a:r>
              <a:rPr lang="fr-FR" sz="1200"/>
              <a:t>Durée : </a:t>
            </a:r>
            <a:r>
              <a:rPr lang="fr-FR" sz="1200" i="1"/>
              <a:t>l’animation proposée dure 2 heures mais libre à vous de l’organiser comme vous le souhaitez  </a:t>
            </a:r>
          </a:p>
          <a:p>
            <a:endParaRPr lang="fr-FR" sz="1200">
              <a:highlight>
                <a:srgbClr val="FFFF00"/>
              </a:highlight>
            </a:endParaRPr>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Évènement de concertation : mode d’emploi </a:t>
            </a:r>
          </a:p>
        </p:txBody>
      </p:sp>
      <p:sp>
        <p:nvSpPr>
          <p:cNvPr id="7" name="Espace réservé du texte 4">
            <a:extLst>
              <a:ext uri="{FF2B5EF4-FFF2-40B4-BE49-F238E27FC236}">
                <a16:creationId xmlns:a16="http://schemas.microsoft.com/office/drawing/2014/main" id="{266E55ED-98D6-CDAC-A8D1-258314EB902C}"/>
              </a:ext>
            </a:extLst>
          </p:cNvPr>
          <p:cNvSpPr txBox="1">
            <a:spLocks/>
          </p:cNvSpPr>
          <p:nvPr/>
        </p:nvSpPr>
        <p:spPr>
          <a:xfrm>
            <a:off x="594083" y="3023628"/>
            <a:ext cx="3506481" cy="514424"/>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a:t>Les grandes étapes du déroulé : </a:t>
            </a:r>
          </a:p>
          <a:p>
            <a:endParaRPr lang="fr-FR">
              <a:highlight>
                <a:srgbClr val="FFFF00"/>
              </a:highlight>
            </a:endParaRPr>
          </a:p>
          <a:p>
            <a:endParaRPr lang="fr-FR"/>
          </a:p>
          <a:p>
            <a:endParaRPr lang="fr-FR"/>
          </a:p>
          <a:p>
            <a:endParaRPr lang="fr-FR"/>
          </a:p>
        </p:txBody>
      </p:sp>
      <p:pic>
        <p:nvPicPr>
          <p:cNvPr id="11" name="Graphique 10" descr="Calendrier journalier contour">
            <a:extLst>
              <a:ext uri="{FF2B5EF4-FFF2-40B4-BE49-F238E27FC236}">
                <a16:creationId xmlns:a16="http://schemas.microsoft.com/office/drawing/2014/main" id="{DA7FA4D1-0D20-CD25-72D7-723F7F94000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99369" y="1650658"/>
            <a:ext cx="353490" cy="353490"/>
          </a:xfrm>
          <a:prstGeom prst="rect">
            <a:avLst/>
          </a:prstGeom>
        </p:spPr>
      </p:pic>
      <p:pic>
        <p:nvPicPr>
          <p:cNvPr id="16" name="Graphique 15" descr="Public cible contour">
            <a:extLst>
              <a:ext uri="{FF2B5EF4-FFF2-40B4-BE49-F238E27FC236}">
                <a16:creationId xmlns:a16="http://schemas.microsoft.com/office/drawing/2014/main" id="{46DE2214-DDF6-ECF3-16FC-E42E717B852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99369" y="2067167"/>
            <a:ext cx="353490" cy="353490"/>
          </a:xfrm>
          <a:prstGeom prst="rect">
            <a:avLst/>
          </a:prstGeom>
        </p:spPr>
      </p:pic>
      <p:pic>
        <p:nvPicPr>
          <p:cNvPr id="18" name="Graphique 17" descr="Utilisateurs contour">
            <a:extLst>
              <a:ext uri="{FF2B5EF4-FFF2-40B4-BE49-F238E27FC236}">
                <a16:creationId xmlns:a16="http://schemas.microsoft.com/office/drawing/2014/main" id="{73DA8BA0-792F-9689-038A-56D4C16813A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99368" y="2420657"/>
            <a:ext cx="353491" cy="353491"/>
          </a:xfrm>
          <a:prstGeom prst="rect">
            <a:avLst/>
          </a:prstGeom>
        </p:spPr>
      </p:pic>
      <p:sp>
        <p:nvSpPr>
          <p:cNvPr id="22" name="ZoneTexte 21">
            <a:extLst>
              <a:ext uri="{FF2B5EF4-FFF2-40B4-BE49-F238E27FC236}">
                <a16:creationId xmlns:a16="http://schemas.microsoft.com/office/drawing/2014/main" id="{905372CD-927B-20C7-7F02-932DD8106D7D}"/>
              </a:ext>
            </a:extLst>
          </p:cNvPr>
          <p:cNvSpPr txBox="1"/>
          <p:nvPr/>
        </p:nvSpPr>
        <p:spPr>
          <a:xfrm>
            <a:off x="1324988" y="2104494"/>
            <a:ext cx="6936616" cy="276999"/>
          </a:xfrm>
          <a:prstGeom prst="rect">
            <a:avLst/>
          </a:prstGeom>
          <a:noFill/>
        </p:spPr>
        <p:txBody>
          <a:bodyPr wrap="square">
            <a:spAutoFit/>
          </a:bodyPr>
          <a:lstStyle/>
          <a:p>
            <a:pPr algn="just"/>
            <a:r>
              <a:rPr lang="fr-FR" sz="1200"/>
              <a:t>Public cible : </a:t>
            </a:r>
            <a:r>
              <a:rPr lang="fr-FR" sz="1200" i="1"/>
              <a:t>grand public (habitants, usagers de votre arrondissement)</a:t>
            </a:r>
          </a:p>
        </p:txBody>
      </p:sp>
      <p:sp>
        <p:nvSpPr>
          <p:cNvPr id="24" name="ZoneTexte 23">
            <a:extLst>
              <a:ext uri="{FF2B5EF4-FFF2-40B4-BE49-F238E27FC236}">
                <a16:creationId xmlns:a16="http://schemas.microsoft.com/office/drawing/2014/main" id="{873FD815-33E8-784D-12C2-346627BB8E2A}"/>
              </a:ext>
            </a:extLst>
          </p:cNvPr>
          <p:cNvSpPr txBox="1"/>
          <p:nvPr/>
        </p:nvSpPr>
        <p:spPr>
          <a:xfrm>
            <a:off x="1324988" y="1688903"/>
            <a:ext cx="2561377" cy="276999"/>
          </a:xfrm>
          <a:prstGeom prst="rect">
            <a:avLst/>
          </a:prstGeom>
          <a:noFill/>
        </p:spPr>
        <p:txBody>
          <a:bodyPr wrap="square">
            <a:spAutoFit/>
          </a:bodyPr>
          <a:lstStyle/>
          <a:p>
            <a:r>
              <a:rPr lang="fr-FR" sz="1200"/>
              <a:t>Date : </a:t>
            </a:r>
            <a:r>
              <a:rPr lang="fr-FR" sz="1200" i="1"/>
              <a:t>à définir par vos soins </a:t>
            </a:r>
          </a:p>
        </p:txBody>
      </p:sp>
      <p:sp>
        <p:nvSpPr>
          <p:cNvPr id="26" name="ZoneTexte 25">
            <a:extLst>
              <a:ext uri="{FF2B5EF4-FFF2-40B4-BE49-F238E27FC236}">
                <a16:creationId xmlns:a16="http://schemas.microsoft.com/office/drawing/2014/main" id="{CAEB7378-CD92-7C02-414B-26E914CD49CA}"/>
              </a:ext>
            </a:extLst>
          </p:cNvPr>
          <p:cNvSpPr txBox="1"/>
          <p:nvPr/>
        </p:nvSpPr>
        <p:spPr>
          <a:xfrm>
            <a:off x="1324988" y="2458902"/>
            <a:ext cx="4941148" cy="276999"/>
          </a:xfrm>
          <a:prstGeom prst="rect">
            <a:avLst/>
          </a:prstGeom>
          <a:noFill/>
        </p:spPr>
        <p:txBody>
          <a:bodyPr wrap="square">
            <a:spAutoFit/>
          </a:bodyPr>
          <a:lstStyle/>
          <a:p>
            <a:r>
              <a:rPr lang="fr-FR" sz="1200"/>
              <a:t>Nombre de participants estimé :  </a:t>
            </a:r>
            <a:r>
              <a:rPr lang="fr-FR" sz="1200" i="1"/>
              <a:t>env. une trentaine </a:t>
            </a:r>
          </a:p>
        </p:txBody>
      </p:sp>
      <p:pic>
        <p:nvPicPr>
          <p:cNvPr id="28" name="Graphique 27" descr="Chronomètre contour">
            <a:extLst>
              <a:ext uri="{FF2B5EF4-FFF2-40B4-BE49-F238E27FC236}">
                <a16:creationId xmlns:a16="http://schemas.microsoft.com/office/drawing/2014/main" id="{06D48769-3B94-93D7-75AD-B4FE2FB16AA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92342" y="1236767"/>
            <a:ext cx="353491" cy="353491"/>
          </a:xfrm>
          <a:prstGeom prst="rect">
            <a:avLst/>
          </a:prstGeom>
        </p:spPr>
      </p:pic>
      <p:sp>
        <p:nvSpPr>
          <p:cNvPr id="30" name="Rectangle : coins arrondis 29">
            <a:extLst>
              <a:ext uri="{FF2B5EF4-FFF2-40B4-BE49-F238E27FC236}">
                <a16:creationId xmlns:a16="http://schemas.microsoft.com/office/drawing/2014/main" id="{B983B944-8793-31D6-85F3-42859EE4A336}"/>
              </a:ext>
            </a:extLst>
          </p:cNvPr>
          <p:cNvSpPr/>
          <p:nvPr/>
        </p:nvSpPr>
        <p:spPr>
          <a:xfrm>
            <a:off x="702474" y="1196271"/>
            <a:ext cx="6376239" cy="1623346"/>
          </a:xfrm>
          <a:prstGeom prst="roundRect">
            <a:avLst/>
          </a:prstGeom>
          <a:noFill/>
          <a:ln w="3175">
            <a:solidFill>
              <a:srgbClr val="E94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77877B51-67C4-783E-0467-BA6E4A98A281}"/>
              </a:ext>
            </a:extLst>
          </p:cNvPr>
          <p:cNvSpPr txBox="1"/>
          <p:nvPr/>
        </p:nvSpPr>
        <p:spPr>
          <a:xfrm>
            <a:off x="791864" y="3441786"/>
            <a:ext cx="4041444" cy="307777"/>
          </a:xfrm>
          <a:prstGeom prst="rect">
            <a:avLst/>
          </a:prstGeom>
          <a:solidFill>
            <a:srgbClr val="035FCC"/>
          </a:solidFill>
        </p:spPr>
        <p:txBody>
          <a:bodyPr wrap="square" rtlCol="0">
            <a:spAutoFit/>
          </a:bodyPr>
          <a:lstStyle/>
          <a:p>
            <a:r>
              <a:rPr lang="fr-FR" sz="1400" b="1">
                <a:solidFill>
                  <a:schemeClr val="bg1"/>
                </a:solidFill>
              </a:rPr>
              <a:t>1. </a:t>
            </a:r>
            <a:r>
              <a:rPr lang="fr-FR" sz="1100">
                <a:solidFill>
                  <a:schemeClr val="bg1"/>
                </a:solidFill>
              </a:rPr>
              <a:t>Accueil et information lors d’un moment convivial</a:t>
            </a:r>
          </a:p>
        </p:txBody>
      </p:sp>
      <p:sp>
        <p:nvSpPr>
          <p:cNvPr id="38" name="ZoneTexte 37">
            <a:extLst>
              <a:ext uri="{FF2B5EF4-FFF2-40B4-BE49-F238E27FC236}">
                <a16:creationId xmlns:a16="http://schemas.microsoft.com/office/drawing/2014/main" id="{66401F09-1F44-3EE4-59A5-2605BDD7243D}"/>
              </a:ext>
            </a:extLst>
          </p:cNvPr>
          <p:cNvSpPr txBox="1"/>
          <p:nvPr/>
        </p:nvSpPr>
        <p:spPr>
          <a:xfrm>
            <a:off x="783978" y="3824186"/>
            <a:ext cx="1989039" cy="307777"/>
          </a:xfrm>
          <a:prstGeom prst="rect">
            <a:avLst/>
          </a:prstGeom>
          <a:solidFill>
            <a:srgbClr val="52AE32"/>
          </a:solidFill>
        </p:spPr>
        <p:txBody>
          <a:bodyPr wrap="square" rtlCol="0">
            <a:spAutoFit/>
          </a:bodyPr>
          <a:lstStyle/>
          <a:p>
            <a:r>
              <a:rPr lang="fr-FR" sz="1400" b="1">
                <a:solidFill>
                  <a:schemeClr val="bg1"/>
                </a:solidFill>
              </a:rPr>
              <a:t>2</a:t>
            </a:r>
            <a:r>
              <a:rPr lang="fr-FR" sz="1200" b="1">
                <a:solidFill>
                  <a:schemeClr val="bg1"/>
                </a:solidFill>
              </a:rPr>
              <a:t>. </a:t>
            </a:r>
            <a:r>
              <a:rPr lang="fr-FR" sz="1100">
                <a:solidFill>
                  <a:schemeClr val="bg1"/>
                </a:solidFill>
              </a:rPr>
              <a:t>Introduction du sujet</a:t>
            </a:r>
          </a:p>
        </p:txBody>
      </p:sp>
      <p:sp>
        <p:nvSpPr>
          <p:cNvPr id="41" name="ZoneTexte 40">
            <a:extLst>
              <a:ext uri="{FF2B5EF4-FFF2-40B4-BE49-F238E27FC236}">
                <a16:creationId xmlns:a16="http://schemas.microsoft.com/office/drawing/2014/main" id="{8837DB24-C3B9-2831-482C-4DD7D744379D}"/>
              </a:ext>
            </a:extLst>
          </p:cNvPr>
          <p:cNvSpPr txBox="1"/>
          <p:nvPr/>
        </p:nvSpPr>
        <p:spPr>
          <a:xfrm>
            <a:off x="783978" y="4176581"/>
            <a:ext cx="2697473" cy="307777"/>
          </a:xfrm>
          <a:prstGeom prst="rect">
            <a:avLst/>
          </a:prstGeom>
          <a:solidFill>
            <a:srgbClr val="DFA300"/>
          </a:solidFill>
        </p:spPr>
        <p:txBody>
          <a:bodyPr wrap="square" rtlCol="0">
            <a:spAutoFit/>
          </a:bodyPr>
          <a:lstStyle/>
          <a:p>
            <a:r>
              <a:rPr lang="fr-FR" sz="1400" b="1">
                <a:solidFill>
                  <a:schemeClr val="bg1"/>
                </a:solidFill>
              </a:rPr>
              <a:t>3. </a:t>
            </a:r>
            <a:r>
              <a:rPr lang="fr-FR" sz="1100">
                <a:solidFill>
                  <a:schemeClr val="bg1"/>
                </a:solidFill>
              </a:rPr>
              <a:t>Partage du bilan à mi-parcours</a:t>
            </a:r>
          </a:p>
        </p:txBody>
      </p:sp>
      <p:sp>
        <p:nvSpPr>
          <p:cNvPr id="47" name="ZoneTexte 46">
            <a:extLst>
              <a:ext uri="{FF2B5EF4-FFF2-40B4-BE49-F238E27FC236}">
                <a16:creationId xmlns:a16="http://schemas.microsoft.com/office/drawing/2014/main" id="{9083BB0C-A68C-F52C-3CD5-FD84416E74A8}"/>
              </a:ext>
            </a:extLst>
          </p:cNvPr>
          <p:cNvSpPr txBox="1"/>
          <p:nvPr/>
        </p:nvSpPr>
        <p:spPr>
          <a:xfrm>
            <a:off x="783979" y="4541293"/>
            <a:ext cx="2933256" cy="307777"/>
          </a:xfrm>
          <a:prstGeom prst="rect">
            <a:avLst/>
          </a:prstGeom>
          <a:solidFill>
            <a:srgbClr val="E84124"/>
          </a:solidFill>
        </p:spPr>
        <p:txBody>
          <a:bodyPr wrap="square" rtlCol="0">
            <a:spAutoFit/>
          </a:bodyPr>
          <a:lstStyle/>
          <a:p>
            <a:r>
              <a:rPr lang="fr-FR" sz="1400">
                <a:solidFill>
                  <a:schemeClr val="bg1"/>
                </a:solidFill>
              </a:rPr>
              <a:t>4. </a:t>
            </a:r>
            <a:r>
              <a:rPr lang="fr-FR" sz="1100">
                <a:solidFill>
                  <a:schemeClr val="bg1"/>
                </a:solidFill>
              </a:rPr>
              <a:t>Questionnement des participants</a:t>
            </a:r>
          </a:p>
        </p:txBody>
      </p:sp>
      <p:sp>
        <p:nvSpPr>
          <p:cNvPr id="53" name="ZoneTexte 52">
            <a:extLst>
              <a:ext uri="{FF2B5EF4-FFF2-40B4-BE49-F238E27FC236}">
                <a16:creationId xmlns:a16="http://schemas.microsoft.com/office/drawing/2014/main" id="{83A69FCC-8B31-9700-E2DA-D6386041E53C}"/>
              </a:ext>
            </a:extLst>
          </p:cNvPr>
          <p:cNvSpPr txBox="1"/>
          <p:nvPr/>
        </p:nvSpPr>
        <p:spPr>
          <a:xfrm>
            <a:off x="791864" y="4895700"/>
            <a:ext cx="2050727" cy="307777"/>
          </a:xfrm>
          <a:prstGeom prst="rect">
            <a:avLst/>
          </a:prstGeom>
          <a:solidFill>
            <a:srgbClr val="035FCC"/>
          </a:solidFill>
        </p:spPr>
        <p:txBody>
          <a:bodyPr wrap="square" rtlCol="0">
            <a:spAutoFit/>
          </a:bodyPr>
          <a:lstStyle/>
          <a:p>
            <a:r>
              <a:rPr lang="fr-FR" sz="1400" b="1">
                <a:solidFill>
                  <a:schemeClr val="bg1"/>
                </a:solidFill>
              </a:rPr>
              <a:t>5. </a:t>
            </a:r>
            <a:r>
              <a:rPr lang="fr-FR" sz="1100">
                <a:solidFill>
                  <a:schemeClr val="bg1"/>
                </a:solidFill>
              </a:rPr>
              <a:t>Echauffement créatif</a:t>
            </a:r>
          </a:p>
        </p:txBody>
      </p:sp>
      <p:sp>
        <p:nvSpPr>
          <p:cNvPr id="56" name="ZoneTexte 55">
            <a:extLst>
              <a:ext uri="{FF2B5EF4-FFF2-40B4-BE49-F238E27FC236}">
                <a16:creationId xmlns:a16="http://schemas.microsoft.com/office/drawing/2014/main" id="{1F3E370A-5EA3-BEB7-F4DE-3A4D638AEA97}"/>
              </a:ext>
            </a:extLst>
          </p:cNvPr>
          <p:cNvSpPr txBox="1"/>
          <p:nvPr/>
        </p:nvSpPr>
        <p:spPr>
          <a:xfrm>
            <a:off x="783978" y="5254662"/>
            <a:ext cx="2229631" cy="307777"/>
          </a:xfrm>
          <a:prstGeom prst="rect">
            <a:avLst/>
          </a:prstGeom>
          <a:solidFill>
            <a:srgbClr val="52AE32"/>
          </a:solidFill>
        </p:spPr>
        <p:txBody>
          <a:bodyPr wrap="square" rtlCol="0">
            <a:spAutoFit/>
          </a:bodyPr>
          <a:lstStyle/>
          <a:p>
            <a:r>
              <a:rPr lang="fr-FR" sz="1400" b="1">
                <a:solidFill>
                  <a:schemeClr val="bg1"/>
                </a:solidFill>
              </a:rPr>
              <a:t>6. </a:t>
            </a:r>
            <a:r>
              <a:rPr lang="fr-FR" sz="1100">
                <a:solidFill>
                  <a:schemeClr val="bg1"/>
                </a:solidFill>
              </a:rPr>
              <a:t>Poser la problématique</a:t>
            </a:r>
          </a:p>
        </p:txBody>
      </p:sp>
      <p:sp>
        <p:nvSpPr>
          <p:cNvPr id="59" name="ZoneTexte 58">
            <a:extLst>
              <a:ext uri="{FF2B5EF4-FFF2-40B4-BE49-F238E27FC236}">
                <a16:creationId xmlns:a16="http://schemas.microsoft.com/office/drawing/2014/main" id="{E7F4CB4E-ED17-347C-193F-D9E90228D551}"/>
              </a:ext>
            </a:extLst>
          </p:cNvPr>
          <p:cNvSpPr txBox="1"/>
          <p:nvPr/>
        </p:nvSpPr>
        <p:spPr>
          <a:xfrm>
            <a:off x="783978" y="5619374"/>
            <a:ext cx="2705360" cy="307777"/>
          </a:xfrm>
          <a:prstGeom prst="rect">
            <a:avLst/>
          </a:prstGeom>
          <a:solidFill>
            <a:srgbClr val="DFA300"/>
          </a:solidFill>
        </p:spPr>
        <p:txBody>
          <a:bodyPr wrap="square" rtlCol="0">
            <a:spAutoFit/>
          </a:bodyPr>
          <a:lstStyle/>
          <a:p>
            <a:r>
              <a:rPr lang="fr-FR" sz="1400">
                <a:solidFill>
                  <a:schemeClr val="bg1"/>
                </a:solidFill>
              </a:rPr>
              <a:t>7. </a:t>
            </a:r>
            <a:r>
              <a:rPr lang="fr-FR" sz="1100">
                <a:solidFill>
                  <a:schemeClr val="bg1"/>
                </a:solidFill>
              </a:rPr>
              <a:t>Créativité et production d’idées</a:t>
            </a:r>
          </a:p>
        </p:txBody>
      </p:sp>
      <p:sp>
        <p:nvSpPr>
          <p:cNvPr id="62" name="ZoneTexte 61">
            <a:extLst>
              <a:ext uri="{FF2B5EF4-FFF2-40B4-BE49-F238E27FC236}">
                <a16:creationId xmlns:a16="http://schemas.microsoft.com/office/drawing/2014/main" id="{033D5D88-D578-4E77-2B24-8A68DBF0DE2A}"/>
              </a:ext>
            </a:extLst>
          </p:cNvPr>
          <p:cNvSpPr txBox="1"/>
          <p:nvPr/>
        </p:nvSpPr>
        <p:spPr>
          <a:xfrm>
            <a:off x="4234539" y="4018936"/>
            <a:ext cx="6818357" cy="1754326"/>
          </a:xfrm>
          <a:prstGeom prst="rect">
            <a:avLst/>
          </a:prstGeom>
          <a:noFill/>
        </p:spPr>
        <p:txBody>
          <a:bodyPr wrap="square" rtlCol="0">
            <a:spAutoFit/>
          </a:bodyPr>
          <a:lstStyle/>
          <a:p>
            <a:r>
              <a:rPr lang="fr-FR" sz="1200" u="sng"/>
              <a:t>A noter </a:t>
            </a:r>
            <a:r>
              <a:rPr lang="fr-FR" sz="1200"/>
              <a:t>: Ce déroulé est une proposition pour vous aider à construire une animation en fonction de vos envies, la ou les thématique(s) choisie(s). Vous êtes tout à fait libre de choisir le format de votre évènement (atelier, tables rondes, stands, permanence…) </a:t>
            </a:r>
          </a:p>
          <a:p>
            <a:endParaRPr lang="fr-FR" sz="1200"/>
          </a:p>
          <a:p>
            <a:r>
              <a:rPr lang="fr-FR" sz="1200"/>
              <a:t>Par conséquent, vous pouvez suivre l’entièreté des étapes proposées ou bien choisir celle(s) qui vous paraisse(nt) le plus approprié à votre propre déroulé. </a:t>
            </a:r>
          </a:p>
          <a:p>
            <a:endParaRPr lang="fr-FR" sz="1200"/>
          </a:p>
          <a:p>
            <a:r>
              <a:rPr lang="fr-FR" sz="1200"/>
              <a:t>Si vous avez un doute et souhaitez de l’aide pour organiser votre temps d’échanges, n’hésitez pas à écrire à planclimatdeparis@paris.fr</a:t>
            </a:r>
          </a:p>
        </p:txBody>
      </p:sp>
      <p:grpSp>
        <p:nvGrpSpPr>
          <p:cNvPr id="2" name="Groupe 1">
            <a:extLst>
              <a:ext uri="{FF2B5EF4-FFF2-40B4-BE49-F238E27FC236}">
                <a16:creationId xmlns:a16="http://schemas.microsoft.com/office/drawing/2014/main" id="{157DEF09-0A8F-CEEF-E278-CE0C27B00916}"/>
              </a:ext>
            </a:extLst>
          </p:cNvPr>
          <p:cNvGrpSpPr/>
          <p:nvPr/>
        </p:nvGrpSpPr>
        <p:grpSpPr>
          <a:xfrm>
            <a:off x="8367612" y="540541"/>
            <a:ext cx="3248055" cy="3228903"/>
            <a:chOff x="5800762" y="3460458"/>
            <a:chExt cx="3351622" cy="3228903"/>
          </a:xfrm>
        </p:grpSpPr>
        <p:sp>
          <p:nvSpPr>
            <p:cNvPr id="8" name="Rectangle 7">
              <a:extLst>
                <a:ext uri="{FF2B5EF4-FFF2-40B4-BE49-F238E27FC236}">
                  <a16:creationId xmlns:a16="http://schemas.microsoft.com/office/drawing/2014/main" id="{392E46BD-9FAC-A593-8727-D1CBCC5A2EAE}"/>
                </a:ext>
              </a:extLst>
            </p:cNvPr>
            <p:cNvSpPr/>
            <p:nvPr/>
          </p:nvSpPr>
          <p:spPr>
            <a:xfrm>
              <a:off x="5986955" y="3786329"/>
              <a:ext cx="3165429" cy="2903032"/>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schemeClr val="bg1"/>
                </a:solidFill>
                <a:effectLst/>
                <a:uLnTx/>
                <a:uFillTx/>
                <a:latin typeface="Lato" panose="020F0502020204030203"/>
                <a:ea typeface="+mn-ea"/>
                <a:cs typeface="+mn-cs"/>
              </a:endParaRPr>
            </a:p>
            <a:p>
              <a:r>
                <a:rPr lang="fr-FR" sz="1000" b="1">
                  <a:solidFill>
                    <a:schemeClr val="bg1"/>
                  </a:solidFill>
                </a:rPr>
                <a:t>              Conseil : </a:t>
              </a:r>
              <a:endParaRPr lang="en-US" sz="1000">
                <a:solidFill>
                  <a:schemeClr val="bg1"/>
                </a:solidFill>
              </a:endParaRPr>
            </a:p>
            <a:p>
              <a:r>
                <a:rPr lang="fr-FR" sz="1000">
                  <a:solidFill>
                    <a:schemeClr val="bg1"/>
                  </a:solidFill>
                  <a:sym typeface="Wingdings" panose="05000000000000000000" pitchFamily="2" charset="2"/>
                </a:rPr>
                <a:t>           </a:t>
              </a:r>
              <a:r>
                <a:rPr lang="fr-FR" sz="1000">
                  <a:solidFill>
                    <a:schemeClr val="bg1"/>
                  </a:solidFill>
                </a:rPr>
                <a:t>Choisir un lieu atypique et/ou</a:t>
              </a:r>
            </a:p>
            <a:p>
              <a:r>
                <a:rPr lang="fr-FR" sz="1000">
                  <a:solidFill>
                    <a:schemeClr val="bg1"/>
                  </a:solidFill>
                </a:rPr>
                <a:t>      proposer une activité ludique en complément, pour faire venir le maximum de personnes. </a:t>
              </a:r>
            </a:p>
            <a:p>
              <a:endParaRPr lang="fr-FR" sz="1000">
                <a:solidFill>
                  <a:schemeClr val="bg1"/>
                </a:solidFill>
              </a:endParaRPr>
            </a:p>
            <a:p>
              <a:r>
                <a:rPr lang="fr-FR" sz="1000" b="1">
                  <a:solidFill>
                    <a:schemeClr val="bg1"/>
                  </a:solidFill>
                </a:rPr>
                <a:t>Astuces : </a:t>
              </a:r>
            </a:p>
            <a:p>
              <a:pPr marL="171450" indent="-171450">
                <a:buFont typeface="Wingdings" panose="05000000000000000000" pitchFamily="2" charset="2"/>
                <a:buChar char="à"/>
              </a:pPr>
              <a:r>
                <a:rPr lang="fr-FR" sz="1000">
                  <a:solidFill>
                    <a:schemeClr val="bg1"/>
                  </a:solidFill>
                </a:rPr>
                <a:t>Ouvrir un lieu habituellement fermé au grand public, et proposer à la fin de la rencontre une visite.</a:t>
              </a:r>
            </a:p>
            <a:p>
              <a:pPr marL="171450" indent="-171450">
                <a:buFont typeface="Wingdings" panose="05000000000000000000" pitchFamily="2" charset="2"/>
                <a:buChar char="à"/>
              </a:pPr>
              <a:r>
                <a:rPr lang="fr-FR" sz="1000">
                  <a:solidFill>
                    <a:schemeClr val="bg1"/>
                  </a:solidFill>
                </a:rPr>
                <a:t>Organiser l’évènement dans un musée par exemple.</a:t>
              </a:r>
            </a:p>
            <a:p>
              <a:pPr marL="171450" indent="-171450">
                <a:buFont typeface="Wingdings" panose="05000000000000000000" pitchFamily="2" charset="2"/>
                <a:buChar char="à"/>
              </a:pPr>
              <a:r>
                <a:rPr lang="fr-FR" sz="1000">
                  <a:solidFill>
                    <a:schemeClr val="bg1"/>
                  </a:solidFill>
                </a:rPr>
                <a:t>Organiser l’évènement dans un lieu ayant un lien avec la thématique Environnement/Climat.</a:t>
              </a:r>
            </a:p>
            <a:p>
              <a:pPr marL="171450" indent="-171450">
                <a:buFont typeface="Wingdings" panose="05000000000000000000" pitchFamily="2" charset="2"/>
                <a:buChar char="à"/>
              </a:pPr>
              <a:r>
                <a:rPr lang="fr-FR" sz="1000">
                  <a:solidFill>
                    <a:schemeClr val="bg1"/>
                  </a:solidFill>
                </a:rPr>
                <a:t>Organiser l’échange en marge d’un(e) autre évènement/activité (voir la slide dédiée)</a:t>
              </a:r>
            </a:p>
            <a:p>
              <a:pPr algn="just"/>
              <a:endParaRPr lang="fr-FR" sz="1100"/>
            </a:p>
          </p:txBody>
        </p:sp>
        <p:sp>
          <p:nvSpPr>
            <p:cNvPr id="9" name="Ellipse 8">
              <a:extLst>
                <a:ext uri="{FF2B5EF4-FFF2-40B4-BE49-F238E27FC236}">
                  <a16:creationId xmlns:a16="http://schemas.microsoft.com/office/drawing/2014/main" id="{E4B0BC75-ABF9-6907-A092-4056F782DE30}"/>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2" name="Graphique 11" descr="Lumières allumées contour">
            <a:extLst>
              <a:ext uri="{FF2B5EF4-FFF2-40B4-BE49-F238E27FC236}">
                <a16:creationId xmlns:a16="http://schemas.microsoft.com/office/drawing/2014/main" id="{17F48137-F91A-DB0E-EE1F-CBECE641B44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48167" y="620927"/>
            <a:ext cx="457909" cy="490969"/>
          </a:xfrm>
          <a:prstGeom prst="rect">
            <a:avLst/>
          </a:prstGeom>
        </p:spPr>
      </p:pic>
    </p:spTree>
    <p:extLst>
      <p:ext uri="{BB962C8B-B14F-4D97-AF65-F5344CB8AC3E}">
        <p14:creationId xmlns:p14="http://schemas.microsoft.com/office/powerpoint/2010/main" val="2293440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nvPr>
        </p:nvSpPr>
        <p:spPr/>
        <p:txBody>
          <a:bodyPr/>
          <a:lstStyle/>
          <a:p>
            <a:fld id="{975A587B-5814-4D9B-9598-FE9CB954CB01}" type="slidenum">
              <a:rPr lang="fr-FR" smtClean="0"/>
              <a:t>46</a:t>
            </a:fld>
            <a:endParaRPr lang="fr-F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0324" y="1119604"/>
            <a:ext cx="8175304" cy="3960000"/>
          </a:xfrm>
        </p:spPr>
        <p:txBody>
          <a:bodyPr/>
          <a:lstStyle/>
          <a:p>
            <a:r>
              <a:rPr lang="fr-FR" sz="1400" b="1">
                <a:solidFill>
                  <a:srgbClr val="035FCC"/>
                </a:solidFill>
              </a:rPr>
              <a:t>TEMPS 1 : </a:t>
            </a:r>
            <a:r>
              <a:rPr lang="fr-FR" sz="1400">
                <a:solidFill>
                  <a:srgbClr val="035FCC"/>
                </a:solidFill>
              </a:rPr>
              <a:t>ACCUEIL ET INFORMATION </a:t>
            </a:r>
          </a:p>
          <a:p>
            <a:endParaRPr lang="fr-FR" sz="1400" b="0"/>
          </a:p>
          <a:p>
            <a:r>
              <a:rPr lang="fr-FR" sz="1400" b="0" i="1"/>
              <a:t>Principe : déambulation et découverte des enjeux de la révision du Plan Climat </a:t>
            </a:r>
          </a:p>
          <a:p>
            <a:endParaRPr lang="fr-FR"/>
          </a:p>
          <a:p>
            <a:pPr marL="285750" indent="-285750">
              <a:buClr>
                <a:srgbClr val="035FCC"/>
              </a:buClr>
              <a:buFont typeface="Arial" panose="020B0604020202020204" pitchFamily="34" charset="0"/>
              <a:buChar char="•"/>
            </a:pPr>
            <a:r>
              <a:rPr lang="fr-FR" sz="1400" b="0"/>
              <a:t>les chiffres clés de la thématique pour la Ville de Paris et pour l’arrondissement</a:t>
            </a:r>
          </a:p>
          <a:p>
            <a:pPr marL="285750" indent="-285750">
              <a:buClr>
                <a:srgbClr val="035FCC"/>
              </a:buClr>
              <a:buFont typeface="Arial" panose="020B0604020202020204" pitchFamily="34" charset="0"/>
              <a:buChar char="•"/>
            </a:pPr>
            <a:r>
              <a:rPr lang="fr-FR"/>
              <a:t>les principes clés de la thématique</a:t>
            </a:r>
          </a:p>
          <a:p>
            <a:pPr marL="285750" indent="-285750">
              <a:buClr>
                <a:srgbClr val="035FCC"/>
              </a:buClr>
              <a:buFont typeface="Arial" panose="020B0604020202020204" pitchFamily="34" charset="0"/>
              <a:buChar char="•"/>
            </a:pPr>
            <a:r>
              <a:rPr lang="fr-FR" sz="1400" b="0"/>
              <a:t>l’état d’avancement des mesures engagées</a:t>
            </a:r>
          </a:p>
          <a:p>
            <a:pPr marL="285750" indent="-285750">
              <a:buClr>
                <a:srgbClr val="035FCC"/>
              </a:buClr>
              <a:buFont typeface="Arial" panose="020B0604020202020204" pitchFamily="34" charset="0"/>
              <a:buChar char="•"/>
            </a:pPr>
            <a:r>
              <a:rPr lang="fr-FR"/>
              <a:t>les réalisations notables sur la période 2018-2020</a:t>
            </a:r>
          </a:p>
          <a:p>
            <a:pPr marL="285750" indent="-285750">
              <a:buClr>
                <a:srgbClr val="035FCC"/>
              </a:buClr>
              <a:buFont typeface="Arial" panose="020B0604020202020204" pitchFamily="34" charset="0"/>
              <a:buChar char="•"/>
            </a:pPr>
            <a:r>
              <a:rPr lang="fr-FR" sz="1400" b="0"/>
              <a:t>les </a:t>
            </a:r>
            <a:r>
              <a:rPr lang="fr-FR"/>
              <a:t>actions reportées post 2020</a:t>
            </a:r>
          </a:p>
          <a:p>
            <a:pPr marL="285750" indent="-285750">
              <a:buClr>
                <a:srgbClr val="035FCC"/>
              </a:buClr>
              <a:buFont typeface="Arial" panose="020B0604020202020204" pitchFamily="34" charset="0"/>
              <a:buChar char="•"/>
            </a:pPr>
            <a:r>
              <a:rPr lang="fr-FR" sz="1400" b="0"/>
              <a:t>les actions engagées en 2021 et 2022 </a:t>
            </a:r>
          </a:p>
          <a:p>
            <a:endParaRPr lang="fr-FR"/>
          </a:p>
          <a:p>
            <a:endParaRPr lang="fr-FR" sz="1400" b="0"/>
          </a:p>
          <a:p>
            <a:endParaRPr lang="fr-FR"/>
          </a:p>
          <a:p>
            <a:endParaRPr lang="fr-FR" sz="1400" b="0"/>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Le déroulé de la rencontre</a:t>
            </a:r>
          </a:p>
        </p:txBody>
      </p:sp>
      <p:pic>
        <p:nvPicPr>
          <p:cNvPr id="11" name="Graphique 10" descr="Chronomètre avec un remplissage uni">
            <a:extLst>
              <a:ext uri="{FF2B5EF4-FFF2-40B4-BE49-F238E27FC236}">
                <a16:creationId xmlns:a16="http://schemas.microsoft.com/office/drawing/2014/main" id="{4D242AB4-F0E3-1763-ECAD-2ABE9F9F58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37725" y="577818"/>
            <a:ext cx="914400" cy="914400"/>
          </a:xfrm>
          <a:prstGeom prst="rect">
            <a:avLst/>
          </a:prstGeom>
        </p:spPr>
      </p:pic>
      <p:sp>
        <p:nvSpPr>
          <p:cNvPr id="12" name="Rectangle 11">
            <a:extLst>
              <a:ext uri="{FF2B5EF4-FFF2-40B4-BE49-F238E27FC236}">
                <a16:creationId xmlns:a16="http://schemas.microsoft.com/office/drawing/2014/main" id="{5D917F1F-7980-CAAD-591F-4107FEB7A1AD}"/>
              </a:ext>
            </a:extLst>
          </p:cNvPr>
          <p:cNvSpPr/>
          <p:nvPr/>
        </p:nvSpPr>
        <p:spPr>
          <a:xfrm>
            <a:off x="9794925" y="1002264"/>
            <a:ext cx="1901628" cy="22146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a:solidFill>
                  <a:srgbClr val="035FCC"/>
                </a:solidFill>
              </a:rPr>
              <a:t>Env. 15 mn</a:t>
            </a:r>
          </a:p>
        </p:txBody>
      </p:sp>
      <p:pic>
        <p:nvPicPr>
          <p:cNvPr id="8" name="Image 7">
            <a:extLst>
              <a:ext uri="{FF2B5EF4-FFF2-40B4-BE49-F238E27FC236}">
                <a16:creationId xmlns:a16="http://schemas.microsoft.com/office/drawing/2014/main" id="{59B7C909-17C6-37EF-03EB-3E0ACF2544A4}"/>
              </a:ext>
            </a:extLst>
          </p:cNvPr>
          <p:cNvPicPr>
            <a:picLocks noChangeAspect="1"/>
          </p:cNvPicPr>
          <p:nvPr/>
        </p:nvPicPr>
        <p:blipFill>
          <a:blip r:embed="rId4"/>
          <a:stretch>
            <a:fillRect/>
          </a:stretch>
        </p:blipFill>
        <p:spPr>
          <a:xfrm>
            <a:off x="1663082" y="4078705"/>
            <a:ext cx="2279372" cy="1788154"/>
          </a:xfrm>
          <a:prstGeom prst="rect">
            <a:avLst/>
          </a:prstGeom>
        </p:spPr>
      </p:pic>
      <p:pic>
        <p:nvPicPr>
          <p:cNvPr id="14" name="Image 13">
            <a:extLst>
              <a:ext uri="{FF2B5EF4-FFF2-40B4-BE49-F238E27FC236}">
                <a16:creationId xmlns:a16="http://schemas.microsoft.com/office/drawing/2014/main" id="{538DC603-B96F-9C76-7E60-9574A0081E41}"/>
              </a:ext>
            </a:extLst>
          </p:cNvPr>
          <p:cNvPicPr>
            <a:picLocks noChangeAspect="1"/>
          </p:cNvPicPr>
          <p:nvPr/>
        </p:nvPicPr>
        <p:blipFill>
          <a:blip r:embed="rId5"/>
          <a:stretch>
            <a:fillRect/>
          </a:stretch>
        </p:blipFill>
        <p:spPr>
          <a:xfrm>
            <a:off x="4594007" y="4143919"/>
            <a:ext cx="2279373" cy="1657726"/>
          </a:xfrm>
          <a:prstGeom prst="rect">
            <a:avLst/>
          </a:prstGeom>
        </p:spPr>
      </p:pic>
      <p:grpSp>
        <p:nvGrpSpPr>
          <p:cNvPr id="7" name="Groupe 6">
            <a:extLst>
              <a:ext uri="{FF2B5EF4-FFF2-40B4-BE49-F238E27FC236}">
                <a16:creationId xmlns:a16="http://schemas.microsoft.com/office/drawing/2014/main" id="{D7579D1F-A85B-93AD-9F55-9BA50EA6128B}"/>
              </a:ext>
            </a:extLst>
          </p:cNvPr>
          <p:cNvGrpSpPr/>
          <p:nvPr/>
        </p:nvGrpSpPr>
        <p:grpSpPr>
          <a:xfrm>
            <a:off x="8448499" y="1713712"/>
            <a:ext cx="3248054" cy="1741560"/>
            <a:chOff x="5800762" y="3460458"/>
            <a:chExt cx="3351621" cy="1741560"/>
          </a:xfrm>
        </p:grpSpPr>
        <p:sp>
          <p:nvSpPr>
            <p:cNvPr id="9" name="Rectangle 8">
              <a:extLst>
                <a:ext uri="{FF2B5EF4-FFF2-40B4-BE49-F238E27FC236}">
                  <a16:creationId xmlns:a16="http://schemas.microsoft.com/office/drawing/2014/main" id="{A202B41A-50FA-467D-E158-52F53924D143}"/>
                </a:ext>
              </a:extLst>
            </p:cNvPr>
            <p:cNvSpPr/>
            <p:nvPr/>
          </p:nvSpPr>
          <p:spPr>
            <a:xfrm>
              <a:off x="5986954" y="3786329"/>
              <a:ext cx="3165429" cy="1415689"/>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a:ln>
                  <a:noFill/>
                </a:ln>
                <a:solidFill>
                  <a:schemeClr val="bg1"/>
                </a:solidFill>
                <a:effectLst/>
                <a:uLnTx/>
                <a:uFillTx/>
                <a:latin typeface="Lato" panose="020F0502020204030203"/>
                <a:ea typeface="+mn-ea"/>
                <a:cs typeface="+mn-cs"/>
              </a:endParaRPr>
            </a:p>
            <a:p>
              <a:r>
                <a:rPr kumimoji="0" lang="fr-FR" sz="1000" b="1" i="0" u="none" strike="noStrike" kern="0" cap="all" spc="0" normalizeH="0" baseline="0" noProof="0">
                  <a:ln>
                    <a:noFill/>
                  </a:ln>
                  <a:solidFill>
                    <a:schemeClr val="bg1"/>
                  </a:solidFill>
                  <a:effectLst/>
                  <a:uLnTx/>
                  <a:uFillTx/>
                  <a:latin typeface="Lato" panose="020F0502020204030203"/>
                  <a:ea typeface="+mn-ea"/>
                  <a:cs typeface="+mn-cs"/>
                </a:rPr>
                <a:t>             </a:t>
              </a:r>
              <a:r>
                <a:rPr lang="fr-FR" sz="1000">
                  <a:solidFill>
                    <a:schemeClr val="bg1"/>
                  </a:solidFill>
                  <a:latin typeface="+mj-lt"/>
                  <a:sym typeface="Wingdings" panose="05000000000000000000" pitchFamily="2" charset="2"/>
                </a:rPr>
                <a:t> </a:t>
              </a:r>
              <a:r>
                <a:rPr lang="fr-FR" sz="1000">
                  <a:solidFill>
                    <a:schemeClr val="bg1"/>
                  </a:solidFill>
                  <a:latin typeface="+mj-lt"/>
                </a:rPr>
                <a:t>Nous vous conseillons de prévoir un</a:t>
              </a:r>
            </a:p>
            <a:p>
              <a:r>
                <a:rPr lang="fr-FR" sz="1000">
                  <a:solidFill>
                    <a:schemeClr val="bg1"/>
                  </a:solidFill>
                  <a:latin typeface="+mj-lt"/>
                </a:rPr>
                <a:t>         temps d’accueil sous la forme d’une exposition permettant à l’ensemble des participants de disposer d’un socle commun de connaissance.  </a:t>
              </a:r>
            </a:p>
            <a:p>
              <a:endParaRPr lang="fr-FR" sz="1000">
                <a:solidFill>
                  <a:schemeClr val="bg1"/>
                </a:solidFill>
                <a:latin typeface="+mj-lt"/>
              </a:endParaRPr>
            </a:p>
            <a:p>
              <a:r>
                <a:rPr lang="fr-FR" sz="1000">
                  <a:solidFill>
                    <a:schemeClr val="bg1"/>
                  </a:solidFill>
                  <a:latin typeface="+mj-lt"/>
                  <a:sym typeface="Wingdings" panose="05000000000000000000" pitchFamily="2" charset="2"/>
                </a:rPr>
                <a:t> </a:t>
              </a:r>
              <a:r>
                <a:rPr lang="fr-FR" sz="1000">
                  <a:solidFill>
                    <a:schemeClr val="bg1"/>
                  </a:solidFill>
                  <a:latin typeface="+mj-lt"/>
                </a:rPr>
                <a:t>Cette déambulation peut être couplée avec un accueil café. </a:t>
              </a:r>
            </a:p>
            <a:p>
              <a:endParaRPr lang="fr-FR" sz="1100"/>
            </a:p>
          </p:txBody>
        </p:sp>
        <p:sp>
          <p:nvSpPr>
            <p:cNvPr id="13" name="Ellipse 12">
              <a:extLst>
                <a:ext uri="{FF2B5EF4-FFF2-40B4-BE49-F238E27FC236}">
                  <a16:creationId xmlns:a16="http://schemas.microsoft.com/office/drawing/2014/main" id="{C941B23D-29A8-B110-5231-7CC0AC95DB83}"/>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6" name="Graphique 15" descr="Lumières allumées contour">
            <a:extLst>
              <a:ext uri="{FF2B5EF4-FFF2-40B4-BE49-F238E27FC236}">
                <a16:creationId xmlns:a16="http://schemas.microsoft.com/office/drawing/2014/main" id="{0D7ECFFD-6E96-4CE1-33A6-B98EFA94404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527462" y="1787606"/>
            <a:ext cx="457909" cy="490969"/>
          </a:xfrm>
          <a:prstGeom prst="rect">
            <a:avLst/>
          </a:prstGeom>
        </p:spPr>
      </p:pic>
      <p:grpSp>
        <p:nvGrpSpPr>
          <p:cNvPr id="17" name="Groupe 16">
            <a:extLst>
              <a:ext uri="{FF2B5EF4-FFF2-40B4-BE49-F238E27FC236}">
                <a16:creationId xmlns:a16="http://schemas.microsoft.com/office/drawing/2014/main" id="{5A470DCD-65C7-0914-D9E4-7FDD4E23A819}"/>
              </a:ext>
            </a:extLst>
          </p:cNvPr>
          <p:cNvGrpSpPr/>
          <p:nvPr/>
        </p:nvGrpSpPr>
        <p:grpSpPr>
          <a:xfrm>
            <a:off x="8448499" y="3576947"/>
            <a:ext cx="3250235" cy="1702210"/>
            <a:chOff x="5800762" y="3460458"/>
            <a:chExt cx="3255988" cy="1590400"/>
          </a:xfrm>
        </p:grpSpPr>
        <p:sp>
          <p:nvSpPr>
            <p:cNvPr id="18" name="Rectangle 17">
              <a:extLst>
                <a:ext uri="{FF2B5EF4-FFF2-40B4-BE49-F238E27FC236}">
                  <a16:creationId xmlns:a16="http://schemas.microsoft.com/office/drawing/2014/main" id="{93DA14DF-0197-6735-0B79-3B35774B9A3F}"/>
                </a:ext>
              </a:extLst>
            </p:cNvPr>
            <p:cNvSpPr/>
            <p:nvPr/>
          </p:nvSpPr>
          <p:spPr>
            <a:xfrm>
              <a:off x="5986955" y="3786330"/>
              <a:ext cx="3069795" cy="1264528"/>
            </a:xfrm>
            <a:prstGeom prst="rect">
              <a:avLst/>
            </a:prstGeom>
            <a:solidFill>
              <a:srgbClr val="035FCC"/>
            </a:solidFill>
            <a:ln w="12700" cap="flat" cmpd="sng" algn="ctr">
              <a:noFill/>
              <a:prstDash val="solid"/>
              <a:miter lim="800000"/>
            </a:ln>
            <a:effectLst/>
          </p:spPr>
          <p:txBody>
            <a:bodyPr rtlCol="0" anchor="ctr"/>
            <a:lstStyle/>
            <a:p>
              <a:r>
                <a:rPr lang="fr-FR" sz="900" b="1"/>
                <a:t>             </a:t>
              </a:r>
              <a:r>
                <a:rPr lang="fr-FR" sz="1000" b="1">
                  <a:solidFill>
                    <a:schemeClr val="bg1"/>
                  </a:solidFill>
                </a:rPr>
                <a:t>Les support du kit de communication</a:t>
              </a:r>
            </a:p>
            <a:p>
              <a:r>
                <a:rPr lang="fr-FR" sz="1000" b="1">
                  <a:solidFill>
                    <a:schemeClr val="bg1"/>
                  </a:solidFill>
                </a:rPr>
                <a:t>          sur lesquels s’appuyer :</a:t>
              </a:r>
              <a:endParaRPr lang="fr-FR" sz="900" b="1"/>
            </a:p>
            <a:p>
              <a:pPr marL="228600" indent="-228600">
                <a:buFont typeface="Arial" panose="020B0604020202020204" pitchFamily="34" charset="0"/>
                <a:buChar char="•"/>
              </a:pPr>
              <a:r>
                <a:rPr lang="fr-FR" sz="1000">
                  <a:solidFill>
                    <a:schemeClr val="bg1"/>
                  </a:solidFill>
                </a:rPr>
                <a:t>L’expo Plan Climat (2 jeux de bâches)</a:t>
              </a:r>
            </a:p>
            <a:p>
              <a:pPr marL="228600" indent="-228600">
                <a:buFont typeface="Arial" panose="020B0604020202020204" pitchFamily="34" charset="0"/>
                <a:buChar char="•"/>
              </a:pPr>
              <a:r>
                <a:rPr lang="fr-FR" sz="1000">
                  <a:solidFill>
                    <a:schemeClr val="bg1"/>
                  </a:solidFill>
                </a:rPr>
                <a:t>L’expo Kakémono : projection 2030, 2050, 2060 (2 jeux de kakémonos) </a:t>
              </a:r>
            </a:p>
            <a:p>
              <a:pPr marL="228600" indent="-228600">
                <a:buFont typeface="Arial" panose="020B0604020202020204" pitchFamily="34" charset="0"/>
                <a:buChar char="•"/>
              </a:pPr>
              <a:r>
                <a:rPr lang="fr-FR" sz="1000">
                  <a:solidFill>
                    <a:schemeClr val="bg1"/>
                  </a:solidFill>
                </a:rPr>
                <a:t>Infographie des systèmes </a:t>
              </a:r>
            </a:p>
            <a:p>
              <a:pPr marL="228600" indent="-228600">
                <a:buFont typeface="Arial" panose="020B0604020202020204" pitchFamily="34" charset="0"/>
                <a:buChar char="•"/>
              </a:pPr>
              <a:r>
                <a:rPr lang="fr-FR" sz="1000">
                  <a:solidFill>
                    <a:schemeClr val="bg1"/>
                  </a:solidFill>
                </a:rPr>
                <a:t>Les fiches thématiques</a:t>
              </a:r>
            </a:p>
            <a:p>
              <a:pPr marL="228600" indent="-228600">
                <a:buFont typeface="Arial" panose="020B0604020202020204" pitchFamily="34" charset="0"/>
                <a:buChar char="•"/>
              </a:pPr>
              <a:r>
                <a:rPr lang="fr-FR" sz="1000">
                  <a:solidFill>
                    <a:schemeClr val="bg1"/>
                  </a:solidFill>
                </a:rPr>
                <a:t>La fiche arrondissement </a:t>
              </a:r>
            </a:p>
          </p:txBody>
        </p:sp>
        <p:sp>
          <p:nvSpPr>
            <p:cNvPr id="19" name="Ellipse 18">
              <a:extLst>
                <a:ext uri="{FF2B5EF4-FFF2-40B4-BE49-F238E27FC236}">
                  <a16:creationId xmlns:a16="http://schemas.microsoft.com/office/drawing/2014/main" id="{DFB20852-ACE7-CE3C-3E6D-76C48D490E4F}"/>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0" name="Graphique 19" descr="Informations contour">
            <a:extLst>
              <a:ext uri="{FF2B5EF4-FFF2-40B4-BE49-F238E27FC236}">
                <a16:creationId xmlns:a16="http://schemas.microsoft.com/office/drawing/2014/main" id="{9A8B10D1-DF5F-659F-4F42-91CA7467630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92645" y="3636592"/>
            <a:ext cx="574874" cy="574874"/>
          </a:xfrm>
          <a:prstGeom prst="rect">
            <a:avLst/>
          </a:prstGeom>
        </p:spPr>
      </p:pic>
    </p:spTree>
    <p:extLst>
      <p:ext uri="{BB962C8B-B14F-4D97-AF65-F5344CB8AC3E}">
        <p14:creationId xmlns:p14="http://schemas.microsoft.com/office/powerpoint/2010/main" val="23916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9" name="Espace réservé du numéro de diapositive 8">
            <a:extLst>
              <a:ext uri="{FF2B5EF4-FFF2-40B4-BE49-F238E27FC236}">
                <a16:creationId xmlns:a16="http://schemas.microsoft.com/office/drawing/2014/main" id="{7E12C2F9-3993-F084-FB10-7857859F5693}"/>
              </a:ext>
            </a:extLst>
          </p:cNvPr>
          <p:cNvSpPr>
            <a:spLocks noGrp="1"/>
          </p:cNvSpPr>
          <p:nvPr>
            <p:ph type="sldNum" sz="quarter" idx="12"/>
          </p:nvPr>
        </p:nvSpPr>
        <p:spPr/>
        <p:txBody>
          <a:bodyPr/>
          <a:lstStyle/>
          <a:p>
            <a:fld id="{975A587B-5814-4D9B-9598-FE9CB954CB01}" type="slidenum">
              <a:rPr lang="fr-FR" smtClean="0"/>
              <a:t>47</a:t>
            </a:fld>
            <a:endParaRPr lang="fr-FR"/>
          </a:p>
        </p:txBody>
      </p:sp>
      <p:sp>
        <p:nvSpPr>
          <p:cNvPr id="30" name="Espace réservé du texte 4">
            <a:extLst>
              <a:ext uri="{FF2B5EF4-FFF2-40B4-BE49-F238E27FC236}">
                <a16:creationId xmlns:a16="http://schemas.microsoft.com/office/drawing/2014/main" id="{535392CE-18DD-2E65-5298-2949D423525A}"/>
              </a:ext>
            </a:extLst>
          </p:cNvPr>
          <p:cNvSpPr txBox="1">
            <a:spLocks/>
          </p:cNvSpPr>
          <p:nvPr/>
        </p:nvSpPr>
        <p:spPr>
          <a:xfrm>
            <a:off x="590324" y="1119604"/>
            <a:ext cx="10685504" cy="3960000"/>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a:solidFill>
                  <a:srgbClr val="52AE32"/>
                </a:solidFill>
              </a:rPr>
              <a:t>TEMPS 2 : </a:t>
            </a:r>
            <a:r>
              <a:rPr lang="fr-FR">
                <a:solidFill>
                  <a:srgbClr val="52AE32"/>
                </a:solidFill>
              </a:rPr>
              <a:t>INTRODUIRE LE SUJET </a:t>
            </a:r>
          </a:p>
          <a:p>
            <a:endParaRPr lang="fr-FR" i="1"/>
          </a:p>
          <a:p>
            <a:r>
              <a:rPr lang="fr-FR" i="1"/>
              <a:t>Vous pouvez vous aider des questions et éléments de réponse suivants. </a:t>
            </a:r>
          </a:p>
          <a:p>
            <a:endParaRPr lang="fr-FR" i="1"/>
          </a:p>
          <a:p>
            <a:r>
              <a:rPr lang="fr-FR" b="1"/>
              <a:t>Pourquoi avez-vous décidé d’organiser le débat ? </a:t>
            </a:r>
          </a:p>
          <a:p>
            <a:pPr marL="285750" indent="-285750">
              <a:buClr>
                <a:srgbClr val="52AE32"/>
              </a:buClr>
              <a:buFont typeface="Arial" panose="020B0604020202020204" pitchFamily="34" charset="0"/>
              <a:buChar char="•"/>
              <a:tabLst>
                <a:tab pos="297815" algn="l"/>
                <a:tab pos="298450" algn="l"/>
              </a:tabLst>
            </a:pPr>
            <a:r>
              <a:rPr lang="fr-FR"/>
              <a:t>Pour relever le défi climatique et participer à la révision du Plan Climat de Paris.</a:t>
            </a:r>
          </a:p>
          <a:p>
            <a:pPr marL="285750" indent="-285750">
              <a:buClr>
                <a:srgbClr val="52AE32"/>
              </a:buClr>
              <a:buFont typeface="Arial" panose="020B0604020202020204" pitchFamily="34" charset="0"/>
              <a:buChar char="•"/>
              <a:tabLst>
                <a:tab pos="297815" algn="l"/>
                <a:tab pos="298450" algn="l"/>
              </a:tabLst>
            </a:pPr>
            <a:r>
              <a:rPr lang="fr-FR"/>
              <a:t>Canicules, pluies torrentielles, orages violents, feux de forêts incontrôlables, les incidents climatiques que nous vivons montrent combien l’urgence climatique est déjà une réalité, à Paris comme partout dans le monde. La Ville de Paris est engagée depuis 15 ans, avec les Parisiennes et les Parisiens, dans une action ambitieuse et déterminée pour réduire les émissions de gaz à effet de serre et adapter son territoire aux conséquences du changement climatique.</a:t>
            </a:r>
          </a:p>
          <a:p>
            <a:pPr marL="285750" indent="-285750">
              <a:buClr>
                <a:srgbClr val="52AE32"/>
              </a:buClr>
              <a:buFont typeface="Arial" panose="020B0604020202020204" pitchFamily="34" charset="0"/>
              <a:buChar char="•"/>
              <a:tabLst>
                <a:tab pos="297815" algn="l"/>
                <a:tab pos="298450" algn="l"/>
              </a:tabLst>
            </a:pPr>
            <a:r>
              <a:rPr lang="fr-FR"/>
              <a:t>Objectifs : faire plus vite, plus local et plus juste dans notre arrondissement, pour atteindre la neutralité carbone d’ici à 2050. </a:t>
            </a:r>
          </a:p>
          <a:p>
            <a:pPr marL="285750" indent="-285750">
              <a:buFont typeface="Arial" panose="020B0604020202020204" pitchFamily="34" charset="0"/>
              <a:buChar char="•"/>
              <a:tabLst>
                <a:tab pos="297815" algn="l"/>
                <a:tab pos="298450" algn="l"/>
              </a:tabLst>
            </a:pPr>
            <a:endParaRPr lang="fr-FR"/>
          </a:p>
          <a:p>
            <a:r>
              <a:rPr lang="fr-FR" b="1"/>
              <a:t>Sur quoi porte-il ? </a:t>
            </a:r>
          </a:p>
          <a:p>
            <a:pPr marL="285750" indent="-285750">
              <a:buClr>
                <a:srgbClr val="52AE32"/>
              </a:buClr>
              <a:buFont typeface="Arial" panose="020B0604020202020204" pitchFamily="34" charset="0"/>
              <a:buChar char="•"/>
              <a:tabLst>
                <a:tab pos="297815" algn="l"/>
                <a:tab pos="298450" algn="l"/>
              </a:tabLst>
            </a:pPr>
            <a:r>
              <a:rPr lang="fr-FR"/>
              <a:t>Recueillir vos idées pour réduire nos émissions de gaz à effet de serre et adapter notre arrondissement aux conséquences du changement climatique.</a:t>
            </a:r>
          </a:p>
          <a:p>
            <a:pPr marL="285750" indent="-285750">
              <a:buFont typeface="Arial" panose="020B0604020202020204" pitchFamily="34" charset="0"/>
              <a:buChar char="•"/>
              <a:tabLst>
                <a:tab pos="297815" algn="l"/>
                <a:tab pos="298450" algn="l"/>
              </a:tabLst>
            </a:pPr>
            <a:endParaRPr lang="fr-FR"/>
          </a:p>
          <a:p>
            <a:endParaRPr lang="fr-FR"/>
          </a:p>
          <a:p>
            <a:endParaRPr lang="fr-FR"/>
          </a:p>
          <a:p>
            <a:endParaRPr lang="fr-FR"/>
          </a:p>
        </p:txBody>
      </p:sp>
      <p:sp>
        <p:nvSpPr>
          <p:cNvPr id="31" name="Titre 5">
            <a:extLst>
              <a:ext uri="{FF2B5EF4-FFF2-40B4-BE49-F238E27FC236}">
                <a16:creationId xmlns:a16="http://schemas.microsoft.com/office/drawing/2014/main" id="{B92004E2-13B2-9A5C-BABD-8F9AEB5AD32D}"/>
              </a:ext>
            </a:extLst>
          </p:cNvPr>
          <p:cNvSpPr>
            <a:spLocks noGrp="1"/>
          </p:cNvSpPr>
          <p:nvPr>
            <p:ph type="title"/>
          </p:nvPr>
        </p:nvSpPr>
        <p:spPr>
          <a:xfrm>
            <a:off x="590324" y="540541"/>
            <a:ext cx="10800000" cy="468000"/>
          </a:xfrm>
        </p:spPr>
        <p:txBody>
          <a:bodyPr/>
          <a:lstStyle/>
          <a:p>
            <a:r>
              <a:rPr lang="fr-FR"/>
              <a:t>Le déroulé de la rencontre</a:t>
            </a:r>
          </a:p>
        </p:txBody>
      </p:sp>
      <p:pic>
        <p:nvPicPr>
          <p:cNvPr id="32" name="Graphique 31" descr="Chronomètre avec un remplissage uni">
            <a:extLst>
              <a:ext uri="{FF2B5EF4-FFF2-40B4-BE49-F238E27FC236}">
                <a16:creationId xmlns:a16="http://schemas.microsoft.com/office/drawing/2014/main" id="{3B9C2151-662D-DB85-6296-9A3C9753D4F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12660" y="662404"/>
            <a:ext cx="914400" cy="914400"/>
          </a:xfrm>
          <a:prstGeom prst="rect">
            <a:avLst/>
          </a:prstGeom>
        </p:spPr>
      </p:pic>
      <p:sp>
        <p:nvSpPr>
          <p:cNvPr id="33" name="Rectangle 32">
            <a:extLst>
              <a:ext uri="{FF2B5EF4-FFF2-40B4-BE49-F238E27FC236}">
                <a16:creationId xmlns:a16="http://schemas.microsoft.com/office/drawing/2014/main" id="{F3EAB73F-3B5B-310F-83F8-ABFF2D44210B}"/>
              </a:ext>
            </a:extLst>
          </p:cNvPr>
          <p:cNvSpPr/>
          <p:nvPr/>
        </p:nvSpPr>
        <p:spPr>
          <a:xfrm>
            <a:off x="9969860" y="1086850"/>
            <a:ext cx="1901628" cy="22146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a:solidFill>
                  <a:srgbClr val="52AE32"/>
                </a:solidFill>
              </a:rPr>
              <a:t>Env. 5 mn</a:t>
            </a:r>
          </a:p>
        </p:txBody>
      </p:sp>
      <p:grpSp>
        <p:nvGrpSpPr>
          <p:cNvPr id="34" name="Groupe 33">
            <a:extLst>
              <a:ext uri="{FF2B5EF4-FFF2-40B4-BE49-F238E27FC236}">
                <a16:creationId xmlns:a16="http://schemas.microsoft.com/office/drawing/2014/main" id="{078C5E06-C394-2832-D4FE-B418AAB4D5AB}"/>
              </a:ext>
            </a:extLst>
          </p:cNvPr>
          <p:cNvGrpSpPr/>
          <p:nvPr/>
        </p:nvGrpSpPr>
        <p:grpSpPr>
          <a:xfrm>
            <a:off x="8353622" y="1569067"/>
            <a:ext cx="3248054" cy="1172758"/>
            <a:chOff x="5800762" y="3460458"/>
            <a:chExt cx="3351621" cy="1172758"/>
          </a:xfrm>
        </p:grpSpPr>
        <p:sp>
          <p:nvSpPr>
            <p:cNvPr id="35" name="Rectangle 34">
              <a:extLst>
                <a:ext uri="{FF2B5EF4-FFF2-40B4-BE49-F238E27FC236}">
                  <a16:creationId xmlns:a16="http://schemas.microsoft.com/office/drawing/2014/main" id="{DB03F913-EDEB-F15B-A096-D75D6EAB0062}"/>
                </a:ext>
              </a:extLst>
            </p:cNvPr>
            <p:cNvSpPr/>
            <p:nvPr/>
          </p:nvSpPr>
          <p:spPr>
            <a:xfrm>
              <a:off x="5986954" y="3786330"/>
              <a:ext cx="3165429" cy="846886"/>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a:ln>
                  <a:noFill/>
                </a:ln>
                <a:solidFill>
                  <a:schemeClr val="bg1"/>
                </a:solidFill>
                <a:effectLst/>
                <a:uLnTx/>
                <a:uFillTx/>
                <a:latin typeface="Lato" panose="020F0502020204030203"/>
                <a:ea typeface="+mn-ea"/>
                <a:cs typeface="+mn-cs"/>
              </a:endParaRPr>
            </a:p>
            <a:p>
              <a:r>
                <a:rPr kumimoji="0" lang="fr-FR" sz="1000" b="1" i="0" u="none" strike="noStrike" kern="0" cap="all" spc="0" normalizeH="0" baseline="0" noProof="0">
                  <a:ln>
                    <a:noFill/>
                  </a:ln>
                  <a:solidFill>
                    <a:schemeClr val="bg1"/>
                  </a:solidFill>
                  <a:effectLst/>
                  <a:uLnTx/>
                  <a:uFillTx/>
                  <a:latin typeface="Lato" panose="020F0502020204030203"/>
                  <a:ea typeface="+mn-ea"/>
                  <a:cs typeface="+mn-cs"/>
                </a:rPr>
                <a:t>             </a:t>
              </a:r>
              <a:r>
                <a:rPr lang="fr-FR" sz="1000">
                  <a:solidFill>
                    <a:schemeClr val="bg1"/>
                  </a:solidFill>
                  <a:latin typeface="+mj-lt"/>
                  <a:sym typeface="Wingdings" panose="05000000000000000000" pitchFamily="2" charset="2"/>
                </a:rPr>
                <a:t> Présentez les règles (distribution de la parole) et rôles de chacun (animateur(s), secrétaire de séance)</a:t>
              </a:r>
              <a:endParaRPr lang="fr-FR" sz="1000">
                <a:solidFill>
                  <a:schemeClr val="bg1"/>
                </a:solidFill>
                <a:latin typeface="+mj-lt"/>
              </a:endParaRPr>
            </a:p>
            <a:p>
              <a:endParaRPr lang="fr-FR" sz="1100"/>
            </a:p>
          </p:txBody>
        </p:sp>
        <p:sp>
          <p:nvSpPr>
            <p:cNvPr id="36" name="Ellipse 35">
              <a:extLst>
                <a:ext uri="{FF2B5EF4-FFF2-40B4-BE49-F238E27FC236}">
                  <a16:creationId xmlns:a16="http://schemas.microsoft.com/office/drawing/2014/main" id="{D1944A92-6210-218B-8E95-FFCFB53B537E}"/>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37" name="Graphique 36" descr="Lumières allumées contour">
            <a:extLst>
              <a:ext uri="{FF2B5EF4-FFF2-40B4-BE49-F238E27FC236}">
                <a16:creationId xmlns:a16="http://schemas.microsoft.com/office/drawing/2014/main" id="{13668E35-262A-1738-AED9-E9CFF1A53FE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434177" y="1649454"/>
            <a:ext cx="457909" cy="490969"/>
          </a:xfrm>
          <a:prstGeom prst="rect">
            <a:avLst/>
          </a:prstGeom>
        </p:spPr>
      </p:pic>
    </p:spTree>
    <p:extLst>
      <p:ext uri="{BB962C8B-B14F-4D97-AF65-F5344CB8AC3E}">
        <p14:creationId xmlns:p14="http://schemas.microsoft.com/office/powerpoint/2010/main" val="4076911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0324" y="1119604"/>
            <a:ext cx="7526154" cy="416418"/>
          </a:xfrm>
        </p:spPr>
        <p:txBody>
          <a:bodyPr/>
          <a:lstStyle/>
          <a:p>
            <a:r>
              <a:rPr lang="fr-FR" sz="1400" b="1">
                <a:solidFill>
                  <a:srgbClr val="DFA300"/>
                </a:solidFill>
              </a:rPr>
              <a:t>TEMPS 3 : </a:t>
            </a:r>
            <a:r>
              <a:rPr lang="fr-FR" sz="1400" b="0">
                <a:solidFill>
                  <a:srgbClr val="DFA300"/>
                </a:solidFill>
              </a:rPr>
              <a:t>PARTAGER LE BILAN À MI-PARCOURS DU PLAN CLIMAT 2018-2024</a:t>
            </a:r>
          </a:p>
          <a:p>
            <a:endParaRPr lang="fr-FR" sz="1400" b="0"/>
          </a:p>
          <a:p>
            <a:pPr marL="285750" indent="-285750">
              <a:buFont typeface="Arial" panose="020B0604020202020204" pitchFamily="34" charset="0"/>
              <a:buChar char="•"/>
              <a:tabLst>
                <a:tab pos="297815" algn="l"/>
                <a:tab pos="298450" algn="l"/>
              </a:tabLst>
            </a:pPr>
            <a:endParaRPr lang="fr-FR"/>
          </a:p>
          <a:p>
            <a:endParaRPr lang="fr-FR" sz="1400" b="0"/>
          </a:p>
          <a:p>
            <a:endParaRPr lang="fr-FR"/>
          </a:p>
          <a:p>
            <a:endParaRPr lang="fr-FR"/>
          </a:p>
          <a:p>
            <a:endParaRPr lang="fr-FR"/>
          </a:p>
          <a:p>
            <a:endParaRPr lang="fr-FR"/>
          </a:p>
          <a:p>
            <a:endParaRPr lang="fr-FR" sz="1400" b="0"/>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Le déroulé de la rencontre </a:t>
            </a:r>
          </a:p>
        </p:txBody>
      </p:sp>
      <p:pic>
        <p:nvPicPr>
          <p:cNvPr id="11" name="Graphique 10" descr="Chronomètre avec un remplissage uni">
            <a:extLst>
              <a:ext uri="{FF2B5EF4-FFF2-40B4-BE49-F238E27FC236}">
                <a16:creationId xmlns:a16="http://schemas.microsoft.com/office/drawing/2014/main" id="{4D242AB4-F0E3-1763-ECAD-2ABE9F9F58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48819" y="393199"/>
            <a:ext cx="914400" cy="914400"/>
          </a:xfrm>
          <a:prstGeom prst="rect">
            <a:avLst/>
          </a:prstGeom>
        </p:spPr>
      </p:pic>
      <p:sp>
        <p:nvSpPr>
          <p:cNvPr id="12" name="Rectangle 11">
            <a:extLst>
              <a:ext uri="{FF2B5EF4-FFF2-40B4-BE49-F238E27FC236}">
                <a16:creationId xmlns:a16="http://schemas.microsoft.com/office/drawing/2014/main" id="{5D917F1F-7980-CAAD-591F-4107FEB7A1AD}"/>
              </a:ext>
            </a:extLst>
          </p:cNvPr>
          <p:cNvSpPr/>
          <p:nvPr/>
        </p:nvSpPr>
        <p:spPr>
          <a:xfrm>
            <a:off x="9806019" y="817645"/>
            <a:ext cx="1901628" cy="22146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a:solidFill>
                  <a:srgbClr val="DFA300"/>
                </a:solidFill>
              </a:rPr>
              <a:t>Env. 20 mn</a:t>
            </a:r>
          </a:p>
        </p:txBody>
      </p:sp>
      <p:sp>
        <p:nvSpPr>
          <p:cNvPr id="4" name="Espace réservé du texte 4">
            <a:extLst>
              <a:ext uri="{FF2B5EF4-FFF2-40B4-BE49-F238E27FC236}">
                <a16:creationId xmlns:a16="http://schemas.microsoft.com/office/drawing/2014/main" id="{B21C946F-6444-0B5A-8938-23D6B9268CB3}"/>
              </a:ext>
            </a:extLst>
          </p:cNvPr>
          <p:cNvSpPr txBox="1">
            <a:spLocks/>
          </p:cNvSpPr>
          <p:nvPr/>
        </p:nvSpPr>
        <p:spPr>
          <a:xfrm>
            <a:off x="590324" y="4306660"/>
            <a:ext cx="8619664" cy="3960000"/>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a:solidFill>
                  <a:srgbClr val="E84124"/>
                </a:solidFill>
              </a:rPr>
              <a:t>TEMPS 4 : </a:t>
            </a:r>
            <a:r>
              <a:rPr lang="fr-FR">
                <a:solidFill>
                  <a:srgbClr val="E84124"/>
                </a:solidFill>
              </a:rPr>
              <a:t>QUESTIONNEMENT DES PARTICIPANTS</a:t>
            </a:r>
          </a:p>
          <a:p>
            <a:endParaRPr lang="fr-FR"/>
          </a:p>
          <a:p>
            <a:r>
              <a:rPr lang="fr-FR"/>
              <a:t>Quelles sont pour vous les thématiques prioritaires pour votre arrondissement ? </a:t>
            </a:r>
          </a:p>
          <a:p>
            <a:pPr marL="285750" indent="-285750">
              <a:buClr>
                <a:srgbClr val="E84124"/>
              </a:buClr>
              <a:buFont typeface="Arial" panose="020B0604020202020204" pitchFamily="34" charset="0"/>
              <a:buChar char="•"/>
            </a:pPr>
            <a:r>
              <a:rPr lang="fr-FR"/>
              <a:t>Sondage à main levée pour chaque thématique</a:t>
            </a:r>
          </a:p>
          <a:p>
            <a:pPr marL="285750" indent="-285750">
              <a:buClr>
                <a:srgbClr val="E84124"/>
              </a:buClr>
              <a:buFont typeface="Arial" panose="020B0604020202020204" pitchFamily="34" charset="0"/>
              <a:buChar char="•"/>
            </a:pPr>
            <a:r>
              <a:rPr lang="fr-FR"/>
              <a:t>Travail en sous-groupes pour les 3 thématiques classées prioritaires. Répartir les participants en petit groupe autour de tables (8 personnes par table maximum). </a:t>
            </a:r>
          </a:p>
          <a:p>
            <a:endParaRPr lang="fr-FR"/>
          </a:p>
          <a:p>
            <a:endParaRPr lang="fr-FR"/>
          </a:p>
        </p:txBody>
      </p:sp>
      <p:pic>
        <p:nvPicPr>
          <p:cNvPr id="7" name="Graphique 6" descr="Chronomètre avec un remplissage uni">
            <a:extLst>
              <a:ext uri="{FF2B5EF4-FFF2-40B4-BE49-F238E27FC236}">
                <a16:creationId xmlns:a16="http://schemas.microsoft.com/office/drawing/2014/main" id="{CCF4A673-24C7-F239-A9B2-5CDDBD3123C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13658" y="3854911"/>
            <a:ext cx="914400" cy="914400"/>
          </a:xfrm>
          <a:prstGeom prst="rect">
            <a:avLst/>
          </a:prstGeom>
        </p:spPr>
      </p:pic>
      <p:sp>
        <p:nvSpPr>
          <p:cNvPr id="8" name="Rectangle 7">
            <a:extLst>
              <a:ext uri="{FF2B5EF4-FFF2-40B4-BE49-F238E27FC236}">
                <a16:creationId xmlns:a16="http://schemas.microsoft.com/office/drawing/2014/main" id="{2181147E-599C-4F5B-7B86-F594B5B68E57}"/>
              </a:ext>
            </a:extLst>
          </p:cNvPr>
          <p:cNvSpPr/>
          <p:nvPr/>
        </p:nvSpPr>
        <p:spPr>
          <a:xfrm>
            <a:off x="9970858" y="4205497"/>
            <a:ext cx="1901628" cy="22146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a:solidFill>
                  <a:srgbClr val="E84124"/>
                </a:solidFill>
              </a:rPr>
              <a:t>Env. 5 mn</a:t>
            </a:r>
          </a:p>
        </p:txBody>
      </p:sp>
      <p:sp>
        <p:nvSpPr>
          <p:cNvPr id="9" name="Espace réservé du numéro de diapositive 8">
            <a:extLst>
              <a:ext uri="{FF2B5EF4-FFF2-40B4-BE49-F238E27FC236}">
                <a16:creationId xmlns:a16="http://schemas.microsoft.com/office/drawing/2014/main" id="{7E12C2F9-3993-F084-FB10-7857859F5693}"/>
              </a:ext>
            </a:extLst>
          </p:cNvPr>
          <p:cNvSpPr>
            <a:spLocks noGrp="1"/>
          </p:cNvSpPr>
          <p:nvPr>
            <p:ph type="sldNum" sz="quarter" idx="12"/>
          </p:nvPr>
        </p:nvSpPr>
        <p:spPr/>
        <p:txBody>
          <a:bodyPr/>
          <a:lstStyle/>
          <a:p>
            <a:fld id="{975A587B-5814-4D9B-9598-FE9CB954CB01}" type="slidenum">
              <a:rPr lang="fr-FR" smtClean="0"/>
              <a:t>48</a:t>
            </a:fld>
            <a:endParaRPr lang="fr-FR"/>
          </a:p>
        </p:txBody>
      </p:sp>
      <p:pic>
        <p:nvPicPr>
          <p:cNvPr id="15" name="Image 14">
            <a:extLst>
              <a:ext uri="{FF2B5EF4-FFF2-40B4-BE49-F238E27FC236}">
                <a16:creationId xmlns:a16="http://schemas.microsoft.com/office/drawing/2014/main" id="{89736AC7-A932-B1F4-8C4D-51D090C6F982}"/>
              </a:ext>
            </a:extLst>
          </p:cNvPr>
          <p:cNvPicPr>
            <a:picLocks noChangeAspect="1"/>
          </p:cNvPicPr>
          <p:nvPr/>
        </p:nvPicPr>
        <p:blipFill>
          <a:blip r:embed="rId6"/>
          <a:stretch>
            <a:fillRect/>
          </a:stretch>
        </p:blipFill>
        <p:spPr>
          <a:xfrm>
            <a:off x="1469438" y="2339827"/>
            <a:ext cx="1044603" cy="1409940"/>
          </a:xfrm>
          <a:prstGeom prst="rect">
            <a:avLst/>
          </a:prstGeom>
        </p:spPr>
      </p:pic>
      <p:pic>
        <p:nvPicPr>
          <p:cNvPr id="17" name="Image 16">
            <a:extLst>
              <a:ext uri="{FF2B5EF4-FFF2-40B4-BE49-F238E27FC236}">
                <a16:creationId xmlns:a16="http://schemas.microsoft.com/office/drawing/2014/main" id="{E67836B4-6B9B-A332-BA64-33E13506BF22}"/>
              </a:ext>
            </a:extLst>
          </p:cNvPr>
          <p:cNvPicPr>
            <a:picLocks noChangeAspect="1"/>
          </p:cNvPicPr>
          <p:nvPr/>
        </p:nvPicPr>
        <p:blipFill>
          <a:blip r:embed="rId7"/>
          <a:stretch>
            <a:fillRect/>
          </a:stretch>
        </p:blipFill>
        <p:spPr>
          <a:xfrm>
            <a:off x="3897272" y="2444865"/>
            <a:ext cx="1868070" cy="1387230"/>
          </a:xfrm>
          <a:prstGeom prst="rect">
            <a:avLst/>
          </a:prstGeom>
        </p:spPr>
      </p:pic>
      <p:grpSp>
        <p:nvGrpSpPr>
          <p:cNvPr id="13" name="Groupe 12">
            <a:extLst>
              <a:ext uri="{FF2B5EF4-FFF2-40B4-BE49-F238E27FC236}">
                <a16:creationId xmlns:a16="http://schemas.microsoft.com/office/drawing/2014/main" id="{2D5E817F-F2F4-1A9B-9899-33B3DA11775F}"/>
              </a:ext>
            </a:extLst>
          </p:cNvPr>
          <p:cNvGrpSpPr/>
          <p:nvPr/>
        </p:nvGrpSpPr>
        <p:grpSpPr>
          <a:xfrm>
            <a:off x="8546828" y="4808325"/>
            <a:ext cx="3001883" cy="1112900"/>
            <a:chOff x="5800762" y="3460458"/>
            <a:chExt cx="3097601" cy="1112900"/>
          </a:xfrm>
        </p:grpSpPr>
        <p:sp>
          <p:nvSpPr>
            <p:cNvPr id="14" name="Rectangle 13">
              <a:extLst>
                <a:ext uri="{FF2B5EF4-FFF2-40B4-BE49-F238E27FC236}">
                  <a16:creationId xmlns:a16="http://schemas.microsoft.com/office/drawing/2014/main" id="{114C6733-1DFE-F362-9A0F-681A2282C045}"/>
                </a:ext>
              </a:extLst>
            </p:cNvPr>
            <p:cNvSpPr/>
            <p:nvPr/>
          </p:nvSpPr>
          <p:spPr>
            <a:xfrm>
              <a:off x="5986954" y="3786330"/>
              <a:ext cx="2911409" cy="787028"/>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a:ln>
                  <a:noFill/>
                </a:ln>
                <a:solidFill>
                  <a:schemeClr val="bg1"/>
                </a:solidFill>
                <a:effectLst/>
                <a:uLnTx/>
                <a:uFillTx/>
                <a:latin typeface="Lato" panose="020F0502020204030203"/>
                <a:ea typeface="+mn-ea"/>
                <a:cs typeface="+mn-cs"/>
              </a:endParaRPr>
            </a:p>
            <a:p>
              <a:r>
                <a:rPr kumimoji="0" lang="fr-FR" sz="1000" b="1" i="0" u="none" strike="noStrike" kern="0" cap="all" spc="0" normalizeH="0" baseline="0" noProof="0">
                  <a:ln>
                    <a:noFill/>
                  </a:ln>
                  <a:solidFill>
                    <a:schemeClr val="bg1"/>
                  </a:solidFill>
                  <a:effectLst/>
                  <a:uLnTx/>
                  <a:uFillTx/>
                  <a:latin typeface="Lato" panose="020F0502020204030203"/>
                  <a:ea typeface="+mn-ea"/>
                  <a:cs typeface="+mn-cs"/>
                </a:rPr>
                <a:t>             </a:t>
              </a:r>
              <a:r>
                <a:rPr lang="fr-FR" sz="1000">
                  <a:solidFill>
                    <a:schemeClr val="bg1"/>
                  </a:solidFill>
                  <a:latin typeface="+mj-lt"/>
                  <a:sym typeface="Wingdings" panose="05000000000000000000" pitchFamily="2" charset="2"/>
                </a:rPr>
                <a:t> Déterminez le nombre de thématique en fonction du nombre de participants.</a:t>
              </a:r>
              <a:endParaRPr lang="fr-FR" sz="1000">
                <a:solidFill>
                  <a:schemeClr val="bg1"/>
                </a:solidFill>
                <a:latin typeface="+mj-lt"/>
              </a:endParaRPr>
            </a:p>
            <a:p>
              <a:endParaRPr lang="fr-FR" sz="1100"/>
            </a:p>
          </p:txBody>
        </p:sp>
        <p:sp>
          <p:nvSpPr>
            <p:cNvPr id="16" name="Ellipse 15">
              <a:extLst>
                <a:ext uri="{FF2B5EF4-FFF2-40B4-BE49-F238E27FC236}">
                  <a16:creationId xmlns:a16="http://schemas.microsoft.com/office/drawing/2014/main" id="{278B5DCA-77D3-D7B1-75A1-FEC81B6E7A32}"/>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8" name="Graphique 17" descr="Lumières allumées contour">
            <a:extLst>
              <a:ext uri="{FF2B5EF4-FFF2-40B4-BE49-F238E27FC236}">
                <a16:creationId xmlns:a16="http://schemas.microsoft.com/office/drawing/2014/main" id="{CF3C3C6E-5576-A01F-20F6-CDAEB251ECA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627384" y="4888712"/>
            <a:ext cx="457909" cy="490969"/>
          </a:xfrm>
          <a:prstGeom prst="rect">
            <a:avLst/>
          </a:prstGeom>
        </p:spPr>
      </p:pic>
      <p:sp>
        <p:nvSpPr>
          <p:cNvPr id="19" name="ZoneTexte 18">
            <a:extLst>
              <a:ext uri="{FF2B5EF4-FFF2-40B4-BE49-F238E27FC236}">
                <a16:creationId xmlns:a16="http://schemas.microsoft.com/office/drawing/2014/main" id="{62CAB12D-5E36-04E7-4940-DEC943CA20F8}"/>
              </a:ext>
            </a:extLst>
          </p:cNvPr>
          <p:cNvSpPr txBox="1"/>
          <p:nvPr/>
        </p:nvSpPr>
        <p:spPr>
          <a:xfrm>
            <a:off x="590324" y="1647016"/>
            <a:ext cx="6957391" cy="523220"/>
          </a:xfrm>
          <a:prstGeom prst="rect">
            <a:avLst/>
          </a:prstGeom>
          <a:noFill/>
        </p:spPr>
        <p:txBody>
          <a:bodyPr wrap="square" rtlCol="0">
            <a:spAutoFit/>
          </a:bodyPr>
          <a:lstStyle/>
          <a:p>
            <a:r>
              <a:rPr lang="fr-FR" sz="1400"/>
              <a:t>À l’échelle de Paris puis dans votre arrondissement pour les 8 thématiques.</a:t>
            </a:r>
          </a:p>
          <a:p>
            <a:endParaRPr lang="fr-FR" sz="1400"/>
          </a:p>
        </p:txBody>
      </p:sp>
      <p:grpSp>
        <p:nvGrpSpPr>
          <p:cNvPr id="20" name="Groupe 19">
            <a:extLst>
              <a:ext uri="{FF2B5EF4-FFF2-40B4-BE49-F238E27FC236}">
                <a16:creationId xmlns:a16="http://schemas.microsoft.com/office/drawing/2014/main" id="{0B7EF468-3B9B-094E-962D-6693629D0FC6}"/>
              </a:ext>
            </a:extLst>
          </p:cNvPr>
          <p:cNvGrpSpPr/>
          <p:nvPr/>
        </p:nvGrpSpPr>
        <p:grpSpPr>
          <a:xfrm>
            <a:off x="8508397" y="1099504"/>
            <a:ext cx="3001883" cy="1383368"/>
            <a:chOff x="5800762" y="3460458"/>
            <a:chExt cx="3097601" cy="1383368"/>
          </a:xfrm>
        </p:grpSpPr>
        <p:sp>
          <p:nvSpPr>
            <p:cNvPr id="21" name="Rectangle 20">
              <a:extLst>
                <a:ext uri="{FF2B5EF4-FFF2-40B4-BE49-F238E27FC236}">
                  <a16:creationId xmlns:a16="http://schemas.microsoft.com/office/drawing/2014/main" id="{A67B5936-FB27-E624-016F-4A2C6C62F68B}"/>
                </a:ext>
              </a:extLst>
            </p:cNvPr>
            <p:cNvSpPr/>
            <p:nvPr/>
          </p:nvSpPr>
          <p:spPr>
            <a:xfrm>
              <a:off x="5986954" y="3786329"/>
              <a:ext cx="2911409" cy="1057497"/>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a:ln>
                  <a:noFill/>
                </a:ln>
                <a:solidFill>
                  <a:schemeClr val="bg1"/>
                </a:solidFill>
                <a:effectLst/>
                <a:uLnTx/>
                <a:uFillTx/>
                <a:latin typeface="Lato" panose="020F0502020204030203"/>
                <a:ea typeface="+mn-ea"/>
                <a:cs typeface="+mn-cs"/>
              </a:endParaRPr>
            </a:p>
            <a:p>
              <a:r>
                <a:rPr kumimoji="0" lang="fr-FR" sz="1000" b="1" i="0" u="none" strike="noStrike" kern="0" cap="all" spc="0" normalizeH="0" baseline="0" noProof="0">
                  <a:ln>
                    <a:noFill/>
                  </a:ln>
                  <a:solidFill>
                    <a:schemeClr val="bg1"/>
                  </a:solidFill>
                  <a:effectLst/>
                  <a:uLnTx/>
                  <a:uFillTx/>
                  <a:latin typeface="Lato" panose="020F0502020204030203"/>
                  <a:ea typeface="+mn-ea"/>
                  <a:cs typeface="+mn-cs"/>
                </a:rPr>
                <a:t>             </a:t>
              </a:r>
              <a:r>
                <a:rPr lang="fr-FR" sz="1000">
                  <a:solidFill>
                    <a:schemeClr val="bg1"/>
                  </a:solidFill>
                  <a:latin typeface="+mj-lt"/>
                  <a:sym typeface="Wingdings" panose="05000000000000000000" pitchFamily="2" charset="2"/>
                </a:rPr>
                <a:t> Si vous avez une présentation projetée, vous pouvez utiliser les slides de la partie 2 du kit qui synthétisent chacune des thématiques. Vous pouvez aussi les utiliser comme pense-bête.</a:t>
              </a:r>
              <a:endParaRPr lang="fr-FR" sz="1000">
                <a:solidFill>
                  <a:schemeClr val="bg1"/>
                </a:solidFill>
                <a:latin typeface="+mj-lt"/>
              </a:endParaRPr>
            </a:p>
            <a:p>
              <a:endParaRPr lang="fr-FR" sz="1100"/>
            </a:p>
          </p:txBody>
        </p:sp>
        <p:sp>
          <p:nvSpPr>
            <p:cNvPr id="22" name="Ellipse 21">
              <a:extLst>
                <a:ext uri="{FF2B5EF4-FFF2-40B4-BE49-F238E27FC236}">
                  <a16:creationId xmlns:a16="http://schemas.microsoft.com/office/drawing/2014/main" id="{41134BD5-0DCF-0B1F-A136-64008B6E5EC6}"/>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3" name="Graphique 22" descr="Lumières allumées contour">
            <a:extLst>
              <a:ext uri="{FF2B5EF4-FFF2-40B4-BE49-F238E27FC236}">
                <a16:creationId xmlns:a16="http://schemas.microsoft.com/office/drawing/2014/main" id="{EB652CA2-0E86-980D-3A77-0D7937A2B15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588952" y="1179891"/>
            <a:ext cx="457909" cy="490969"/>
          </a:xfrm>
          <a:prstGeom prst="rect">
            <a:avLst/>
          </a:prstGeom>
        </p:spPr>
      </p:pic>
      <p:grpSp>
        <p:nvGrpSpPr>
          <p:cNvPr id="24" name="Groupe 23">
            <a:extLst>
              <a:ext uri="{FF2B5EF4-FFF2-40B4-BE49-F238E27FC236}">
                <a16:creationId xmlns:a16="http://schemas.microsoft.com/office/drawing/2014/main" id="{7D87D20E-718E-46F3-1111-EBD652487DF1}"/>
              </a:ext>
            </a:extLst>
          </p:cNvPr>
          <p:cNvGrpSpPr/>
          <p:nvPr/>
        </p:nvGrpSpPr>
        <p:grpSpPr>
          <a:xfrm>
            <a:off x="8494388" y="2499044"/>
            <a:ext cx="3015893" cy="1328102"/>
            <a:chOff x="5800762" y="3460458"/>
            <a:chExt cx="3021231" cy="1240866"/>
          </a:xfrm>
        </p:grpSpPr>
        <p:sp>
          <p:nvSpPr>
            <p:cNvPr id="25" name="Rectangle 24">
              <a:extLst>
                <a:ext uri="{FF2B5EF4-FFF2-40B4-BE49-F238E27FC236}">
                  <a16:creationId xmlns:a16="http://schemas.microsoft.com/office/drawing/2014/main" id="{1BC03A5A-FA2F-6254-7445-CB0714931576}"/>
                </a:ext>
              </a:extLst>
            </p:cNvPr>
            <p:cNvSpPr/>
            <p:nvPr/>
          </p:nvSpPr>
          <p:spPr>
            <a:xfrm>
              <a:off x="5986956" y="3786330"/>
              <a:ext cx="2835037" cy="914994"/>
            </a:xfrm>
            <a:prstGeom prst="rect">
              <a:avLst/>
            </a:prstGeom>
            <a:solidFill>
              <a:srgbClr val="035FCC"/>
            </a:solidFill>
            <a:ln w="12700" cap="flat" cmpd="sng" algn="ctr">
              <a:noFill/>
              <a:prstDash val="solid"/>
              <a:miter lim="800000"/>
            </a:ln>
            <a:effectLst/>
          </p:spPr>
          <p:txBody>
            <a:bodyPr rtlCol="0" anchor="ctr"/>
            <a:lstStyle/>
            <a:p>
              <a:r>
                <a:rPr lang="fr-FR" sz="900" b="1"/>
                <a:t>             </a:t>
              </a:r>
              <a:r>
                <a:rPr lang="fr-FR" sz="1000" b="1">
                  <a:solidFill>
                    <a:schemeClr val="bg1"/>
                  </a:solidFill>
                </a:rPr>
                <a:t>Les support du kit de </a:t>
              </a:r>
              <a:r>
                <a:rPr lang="fr-FR" sz="1000" b="1" err="1">
                  <a:solidFill>
                    <a:schemeClr val="bg1"/>
                  </a:solidFill>
                </a:rPr>
                <a:t>communica</a:t>
              </a:r>
              <a:r>
                <a:rPr lang="fr-FR" sz="1000" b="1">
                  <a:solidFill>
                    <a:schemeClr val="bg1"/>
                  </a:solidFill>
                </a:rPr>
                <a:t>-</a:t>
              </a:r>
            </a:p>
            <a:p>
              <a:r>
                <a:rPr lang="fr-FR" sz="1000" b="1">
                  <a:solidFill>
                    <a:schemeClr val="bg1"/>
                  </a:solidFill>
                </a:rPr>
                <a:t>        </a:t>
              </a:r>
              <a:r>
                <a:rPr lang="fr-FR" sz="1000" b="1" err="1">
                  <a:solidFill>
                    <a:schemeClr val="bg1"/>
                  </a:solidFill>
                </a:rPr>
                <a:t>tion</a:t>
              </a:r>
              <a:r>
                <a:rPr lang="fr-FR" sz="1000" b="1">
                  <a:solidFill>
                    <a:schemeClr val="bg1"/>
                  </a:solidFill>
                </a:rPr>
                <a:t> sur lesquels s’appuyer :</a:t>
              </a:r>
            </a:p>
            <a:p>
              <a:pPr marL="228600" indent="-228600">
                <a:buFont typeface="Arial" panose="020B0604020202020204" pitchFamily="34" charset="0"/>
                <a:buChar char="•"/>
              </a:pPr>
              <a:r>
                <a:rPr lang="fr-FR" sz="1000">
                  <a:solidFill>
                    <a:schemeClr val="bg1"/>
                  </a:solidFill>
                </a:rPr>
                <a:t>Les fiches thématiques en lien avec le débat</a:t>
              </a:r>
            </a:p>
            <a:p>
              <a:pPr marL="228600" indent="-228600">
                <a:buFont typeface="Arial" panose="020B0604020202020204" pitchFamily="34" charset="0"/>
                <a:buChar char="•"/>
              </a:pPr>
              <a:r>
                <a:rPr lang="fr-FR" sz="1000">
                  <a:solidFill>
                    <a:schemeClr val="bg1"/>
                  </a:solidFill>
                </a:rPr>
                <a:t>La fiche arrondissement </a:t>
              </a:r>
            </a:p>
          </p:txBody>
        </p:sp>
        <p:sp>
          <p:nvSpPr>
            <p:cNvPr id="26" name="Ellipse 25">
              <a:extLst>
                <a:ext uri="{FF2B5EF4-FFF2-40B4-BE49-F238E27FC236}">
                  <a16:creationId xmlns:a16="http://schemas.microsoft.com/office/drawing/2014/main" id="{B5970CE5-096F-FC45-6480-290869E54D5E}"/>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7" name="Graphique 26" descr="Informations contour">
            <a:extLst>
              <a:ext uri="{FF2B5EF4-FFF2-40B4-BE49-F238E27FC236}">
                <a16:creationId xmlns:a16="http://schemas.microsoft.com/office/drawing/2014/main" id="{1880FCE8-0461-FA35-FE9B-F901B8AAADA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538534" y="2558691"/>
            <a:ext cx="574874" cy="574874"/>
          </a:xfrm>
          <a:prstGeom prst="rect">
            <a:avLst/>
          </a:prstGeom>
        </p:spPr>
      </p:pic>
    </p:spTree>
    <p:extLst>
      <p:ext uri="{BB962C8B-B14F-4D97-AF65-F5344CB8AC3E}">
        <p14:creationId xmlns:p14="http://schemas.microsoft.com/office/powerpoint/2010/main" val="3041021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0324" y="1119604"/>
            <a:ext cx="10685504" cy="3960000"/>
          </a:xfrm>
        </p:spPr>
        <p:txBody>
          <a:bodyPr vert="horz" lIns="91440" tIns="45720" rIns="91440" bIns="45720" rtlCol="0" anchor="t">
            <a:noAutofit/>
          </a:bodyPr>
          <a:lstStyle/>
          <a:p>
            <a:r>
              <a:rPr lang="fr-FR" sz="1400" b="1">
                <a:solidFill>
                  <a:srgbClr val="035FCC"/>
                </a:solidFill>
              </a:rPr>
              <a:t>TEMPS </a:t>
            </a:r>
            <a:r>
              <a:rPr lang="fr-FR" b="1">
                <a:solidFill>
                  <a:srgbClr val="035FCC"/>
                </a:solidFill>
              </a:rPr>
              <a:t>5 </a:t>
            </a:r>
            <a:r>
              <a:rPr lang="fr-FR" sz="1400" b="1">
                <a:solidFill>
                  <a:srgbClr val="035FCC"/>
                </a:solidFill>
              </a:rPr>
              <a:t>: </a:t>
            </a:r>
            <a:r>
              <a:rPr lang="fr-FR">
                <a:solidFill>
                  <a:srgbClr val="035FCC"/>
                </a:solidFill>
              </a:rPr>
              <a:t>ÉCHAUFFEMENT CRÉATIF </a:t>
            </a:r>
            <a:endParaRPr lang="fr-FR" sz="1400" b="0">
              <a:solidFill>
                <a:srgbClr val="035FCC"/>
              </a:solidFill>
            </a:endParaRPr>
          </a:p>
          <a:p>
            <a:endParaRPr lang="fr-FR"/>
          </a:p>
          <a:p>
            <a:r>
              <a:rPr lang="fr-FR"/>
              <a:t>Citez en 15 secondes </a:t>
            </a:r>
          </a:p>
          <a:p>
            <a:pPr marL="285750" indent="-285750">
              <a:buClr>
                <a:srgbClr val="035FCC"/>
              </a:buClr>
              <a:buFont typeface="Arial" panose="020B0604020202020204" pitchFamily="34" charset="0"/>
              <a:buChar char="•"/>
            </a:pPr>
            <a:r>
              <a:rPr lang="fr-FR"/>
              <a:t>3 choses auxquelles vous pensez quand vous faites du vélo </a:t>
            </a:r>
          </a:p>
          <a:p>
            <a:pPr marL="285750" indent="-285750">
              <a:buClr>
                <a:srgbClr val="035FCC"/>
              </a:buClr>
              <a:buFont typeface="Arial" panose="020B0604020202020204" pitchFamily="34" charset="0"/>
              <a:buChar char="•"/>
            </a:pPr>
            <a:r>
              <a:rPr lang="fr-FR"/>
              <a:t>3 astuces quand vous avez trop chaud l’été</a:t>
            </a:r>
          </a:p>
          <a:p>
            <a:pPr marL="285750" indent="-285750">
              <a:buClr>
                <a:srgbClr val="035FCC"/>
              </a:buClr>
              <a:buFont typeface="Arial" panose="020B0604020202020204" pitchFamily="34" charset="0"/>
              <a:buChar char="•"/>
            </a:pPr>
            <a:r>
              <a:rPr lang="fr-FR"/>
              <a:t>3 idées sur l’alimentation bio </a:t>
            </a:r>
          </a:p>
          <a:p>
            <a:endParaRPr lang="fr-FR"/>
          </a:p>
          <a:p>
            <a:endParaRPr lang="fr-FR" sz="1400" b="0"/>
          </a:p>
          <a:p>
            <a:endParaRPr lang="fr-FR"/>
          </a:p>
          <a:p>
            <a:endParaRPr lang="fr-FR" sz="1400" b="0"/>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Le déroulé de la rencontre</a:t>
            </a:r>
          </a:p>
        </p:txBody>
      </p:sp>
      <p:pic>
        <p:nvPicPr>
          <p:cNvPr id="11" name="Graphique 10" descr="Chronomètre avec un remplissage uni">
            <a:extLst>
              <a:ext uri="{FF2B5EF4-FFF2-40B4-BE49-F238E27FC236}">
                <a16:creationId xmlns:a16="http://schemas.microsoft.com/office/drawing/2014/main" id="{4D242AB4-F0E3-1763-ECAD-2ABE9F9F58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60996" y="655897"/>
            <a:ext cx="914400" cy="914400"/>
          </a:xfrm>
          <a:prstGeom prst="rect">
            <a:avLst/>
          </a:prstGeom>
        </p:spPr>
      </p:pic>
      <p:sp>
        <p:nvSpPr>
          <p:cNvPr id="12" name="Rectangle 11">
            <a:extLst>
              <a:ext uri="{FF2B5EF4-FFF2-40B4-BE49-F238E27FC236}">
                <a16:creationId xmlns:a16="http://schemas.microsoft.com/office/drawing/2014/main" id="{5D917F1F-7980-CAAD-591F-4107FEB7A1AD}"/>
              </a:ext>
            </a:extLst>
          </p:cNvPr>
          <p:cNvSpPr/>
          <p:nvPr/>
        </p:nvSpPr>
        <p:spPr>
          <a:xfrm>
            <a:off x="9818196" y="1080343"/>
            <a:ext cx="1901628" cy="22146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a:solidFill>
                  <a:srgbClr val="035FCC"/>
                </a:solidFill>
              </a:rPr>
              <a:t>Env. 5 mn</a:t>
            </a:r>
          </a:p>
        </p:txBody>
      </p:sp>
      <p:sp>
        <p:nvSpPr>
          <p:cNvPr id="4" name="Espace réservé du texte 4">
            <a:extLst>
              <a:ext uri="{FF2B5EF4-FFF2-40B4-BE49-F238E27FC236}">
                <a16:creationId xmlns:a16="http://schemas.microsoft.com/office/drawing/2014/main" id="{B21C946F-6444-0B5A-8938-23D6B9268CB3}"/>
              </a:ext>
            </a:extLst>
          </p:cNvPr>
          <p:cNvSpPr txBox="1">
            <a:spLocks/>
          </p:cNvSpPr>
          <p:nvPr/>
        </p:nvSpPr>
        <p:spPr>
          <a:xfrm>
            <a:off x="590324" y="3240735"/>
            <a:ext cx="10685504" cy="3960000"/>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a:solidFill>
                  <a:srgbClr val="52AE32"/>
                </a:solidFill>
              </a:rPr>
              <a:t>TEMPS 6 : </a:t>
            </a:r>
            <a:r>
              <a:rPr lang="fr-FR">
                <a:solidFill>
                  <a:srgbClr val="52AE32"/>
                </a:solidFill>
              </a:rPr>
              <a:t>POSER LA PROBLÉMATIQUE </a:t>
            </a:r>
          </a:p>
          <a:p>
            <a:endParaRPr lang="fr-FR"/>
          </a:p>
          <a:p>
            <a:r>
              <a:rPr lang="fr-FR" b="1"/>
              <a:t>Quels enjeux pour le climat en 2030 dans notre arrondissement ? </a:t>
            </a:r>
          </a:p>
          <a:p>
            <a:endParaRPr lang="fr-FR"/>
          </a:p>
          <a:p>
            <a:r>
              <a:rPr lang="fr-FR" i="1"/>
              <a:t>Exemple type pour la table « Énergie »</a:t>
            </a:r>
          </a:p>
          <a:p>
            <a:pPr marL="285750" indent="-285750">
              <a:buClr>
                <a:srgbClr val="52AE32"/>
              </a:buClr>
              <a:buFont typeface="Arial" panose="020B0604020202020204" pitchFamily="34" charset="0"/>
              <a:buChar char="•"/>
            </a:pPr>
            <a:r>
              <a:rPr lang="fr-FR"/>
              <a:t>Réfléchir aux enjeux de l’énergie sur l’arrondissement</a:t>
            </a:r>
          </a:p>
          <a:p>
            <a:pPr marL="285750" indent="-285750">
              <a:buClr>
                <a:srgbClr val="52AE32"/>
              </a:buClr>
              <a:buFont typeface="Arial" panose="020B0604020202020204" pitchFamily="34" charset="0"/>
              <a:buChar char="•"/>
            </a:pPr>
            <a:r>
              <a:rPr lang="fr-FR"/>
              <a:t>Réflexion individuelle : 1 enjeu = 1 post-it</a:t>
            </a:r>
          </a:p>
          <a:p>
            <a:pPr marL="285750" indent="-285750">
              <a:buClr>
                <a:srgbClr val="52AE32"/>
              </a:buClr>
              <a:buFont typeface="Arial" panose="020B0604020202020204" pitchFamily="34" charset="0"/>
              <a:buChar char="•"/>
            </a:pPr>
            <a:r>
              <a:rPr lang="fr-FR"/>
              <a:t>Coller tous les post-it sur une grande feuille kraft et échanges autour des enjeux </a:t>
            </a:r>
          </a:p>
          <a:p>
            <a:endParaRPr lang="fr-FR"/>
          </a:p>
          <a:p>
            <a:endParaRPr lang="fr-FR"/>
          </a:p>
        </p:txBody>
      </p:sp>
      <p:pic>
        <p:nvPicPr>
          <p:cNvPr id="7" name="Graphique 6" descr="Chronomètre avec un remplissage uni">
            <a:extLst>
              <a:ext uri="{FF2B5EF4-FFF2-40B4-BE49-F238E27FC236}">
                <a16:creationId xmlns:a16="http://schemas.microsoft.com/office/drawing/2014/main" id="{CCF4A673-24C7-F239-A9B2-5CDDBD3123C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360996" y="2790043"/>
            <a:ext cx="914400" cy="914400"/>
          </a:xfrm>
          <a:prstGeom prst="rect">
            <a:avLst/>
          </a:prstGeom>
        </p:spPr>
      </p:pic>
      <p:sp>
        <p:nvSpPr>
          <p:cNvPr id="8" name="Rectangle 7">
            <a:extLst>
              <a:ext uri="{FF2B5EF4-FFF2-40B4-BE49-F238E27FC236}">
                <a16:creationId xmlns:a16="http://schemas.microsoft.com/office/drawing/2014/main" id="{2181147E-599C-4F5B-7B86-F594B5B68E57}"/>
              </a:ext>
            </a:extLst>
          </p:cNvPr>
          <p:cNvSpPr/>
          <p:nvPr/>
        </p:nvSpPr>
        <p:spPr>
          <a:xfrm>
            <a:off x="9818196" y="3215325"/>
            <a:ext cx="1901628" cy="22146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a:solidFill>
                  <a:srgbClr val="52AE32"/>
                </a:solidFill>
              </a:rPr>
              <a:t>Env. 10 mn</a:t>
            </a:r>
          </a:p>
        </p:txBody>
      </p:sp>
      <p:sp>
        <p:nvSpPr>
          <p:cNvPr id="2" name="Espace réservé du numéro de diapositive 1">
            <a:extLst>
              <a:ext uri="{FF2B5EF4-FFF2-40B4-BE49-F238E27FC236}">
                <a16:creationId xmlns:a16="http://schemas.microsoft.com/office/drawing/2014/main" id="{395B4685-7A06-62E1-9906-72BC0FF2DF64}"/>
              </a:ext>
            </a:extLst>
          </p:cNvPr>
          <p:cNvSpPr>
            <a:spLocks noGrp="1"/>
          </p:cNvSpPr>
          <p:nvPr>
            <p:ph type="sldNum" sz="quarter" idx="12"/>
          </p:nvPr>
        </p:nvSpPr>
        <p:spPr/>
        <p:txBody>
          <a:bodyPr/>
          <a:lstStyle/>
          <a:p>
            <a:fld id="{975A587B-5814-4D9B-9598-FE9CB954CB01}" type="slidenum">
              <a:rPr lang="fr-FR" smtClean="0"/>
              <a:t>49</a:t>
            </a:fld>
            <a:endParaRPr lang="fr-FR"/>
          </a:p>
        </p:txBody>
      </p:sp>
      <p:grpSp>
        <p:nvGrpSpPr>
          <p:cNvPr id="17" name="Groupe 16">
            <a:extLst>
              <a:ext uri="{FF2B5EF4-FFF2-40B4-BE49-F238E27FC236}">
                <a16:creationId xmlns:a16="http://schemas.microsoft.com/office/drawing/2014/main" id="{94A99E4C-CEBC-C3B1-F33D-17C5AA7C3F44}"/>
              </a:ext>
            </a:extLst>
          </p:cNvPr>
          <p:cNvGrpSpPr/>
          <p:nvPr/>
        </p:nvGrpSpPr>
        <p:grpSpPr>
          <a:xfrm>
            <a:off x="8333201" y="4118379"/>
            <a:ext cx="3268475" cy="1263179"/>
            <a:chOff x="5800762" y="3460458"/>
            <a:chExt cx="3021231" cy="1180208"/>
          </a:xfrm>
        </p:grpSpPr>
        <p:sp>
          <p:nvSpPr>
            <p:cNvPr id="18" name="Rectangle 17">
              <a:extLst>
                <a:ext uri="{FF2B5EF4-FFF2-40B4-BE49-F238E27FC236}">
                  <a16:creationId xmlns:a16="http://schemas.microsoft.com/office/drawing/2014/main" id="{C4FF5AF1-FD82-349C-CA3E-9B3CFE5146FE}"/>
                </a:ext>
              </a:extLst>
            </p:cNvPr>
            <p:cNvSpPr/>
            <p:nvPr/>
          </p:nvSpPr>
          <p:spPr>
            <a:xfrm>
              <a:off x="5986956" y="3786329"/>
              <a:ext cx="2835037" cy="854337"/>
            </a:xfrm>
            <a:prstGeom prst="rect">
              <a:avLst/>
            </a:prstGeom>
            <a:solidFill>
              <a:srgbClr val="035FCC"/>
            </a:solidFill>
            <a:ln w="12700" cap="flat" cmpd="sng" algn="ctr">
              <a:noFill/>
              <a:prstDash val="solid"/>
              <a:miter lim="800000"/>
            </a:ln>
            <a:effectLst/>
          </p:spPr>
          <p:txBody>
            <a:bodyPr rtlCol="0" anchor="ctr"/>
            <a:lstStyle/>
            <a:p>
              <a:r>
                <a:rPr lang="fr-FR" sz="900" b="1"/>
                <a:t>             </a:t>
              </a:r>
              <a:r>
                <a:rPr lang="fr-FR" sz="1000" b="1">
                  <a:solidFill>
                    <a:schemeClr val="bg1"/>
                  </a:solidFill>
                </a:rPr>
                <a:t>Le support du kit de concertation sur</a:t>
              </a:r>
            </a:p>
            <a:p>
              <a:r>
                <a:rPr lang="fr-FR" sz="1000" b="1">
                  <a:solidFill>
                    <a:schemeClr val="bg1"/>
                  </a:solidFill>
                </a:rPr>
                <a:t>          lequel s’appuyer :</a:t>
              </a:r>
            </a:p>
            <a:p>
              <a:pPr marL="228600" indent="-228600">
                <a:buFont typeface="Arial" panose="020B0604020202020204" pitchFamily="34" charset="0"/>
                <a:buChar char="•"/>
              </a:pPr>
              <a:r>
                <a:rPr lang="fr-FR" sz="1000">
                  <a:solidFill>
                    <a:schemeClr val="bg1"/>
                  </a:solidFill>
                </a:rPr>
                <a:t>La fiche de contribution adaptable en fonction de l’évènement organisé </a:t>
              </a:r>
            </a:p>
          </p:txBody>
        </p:sp>
        <p:sp>
          <p:nvSpPr>
            <p:cNvPr id="19" name="Ellipse 18">
              <a:extLst>
                <a:ext uri="{FF2B5EF4-FFF2-40B4-BE49-F238E27FC236}">
                  <a16:creationId xmlns:a16="http://schemas.microsoft.com/office/drawing/2014/main" id="{E7D29A58-DF15-8F3F-781B-CB1D81C8B237}"/>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0" name="Graphique 19" descr="Informations contour">
            <a:extLst>
              <a:ext uri="{FF2B5EF4-FFF2-40B4-BE49-F238E27FC236}">
                <a16:creationId xmlns:a16="http://schemas.microsoft.com/office/drawing/2014/main" id="{07EB2AC0-4E21-5618-A2A8-B58BBD0DBD5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377347" y="4178027"/>
            <a:ext cx="623020" cy="574874"/>
          </a:xfrm>
          <a:prstGeom prst="rect">
            <a:avLst/>
          </a:prstGeom>
        </p:spPr>
      </p:pic>
    </p:spTree>
    <p:extLst>
      <p:ext uri="{BB962C8B-B14F-4D97-AF65-F5344CB8AC3E}">
        <p14:creationId xmlns:p14="http://schemas.microsoft.com/office/powerpoint/2010/main" val="273343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5</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La feuille de route pour réviser le Plan Climat</a:t>
            </a:r>
          </a:p>
        </p:txBody>
      </p:sp>
      <p:grpSp>
        <p:nvGrpSpPr>
          <p:cNvPr id="7" name="Groupe 6">
            <a:extLst>
              <a:ext uri="{FF2B5EF4-FFF2-40B4-BE49-F238E27FC236}">
                <a16:creationId xmlns:a16="http://schemas.microsoft.com/office/drawing/2014/main" id="{4F209E7A-38B6-4E98-E4D7-938A99AA9F74}"/>
              </a:ext>
            </a:extLst>
          </p:cNvPr>
          <p:cNvGrpSpPr/>
          <p:nvPr/>
        </p:nvGrpSpPr>
        <p:grpSpPr>
          <a:xfrm>
            <a:off x="8050930" y="4243706"/>
            <a:ext cx="3353870" cy="1709352"/>
            <a:chOff x="5800762" y="3460458"/>
            <a:chExt cx="3353870" cy="1709352"/>
          </a:xfrm>
        </p:grpSpPr>
        <p:sp>
          <p:nvSpPr>
            <p:cNvPr id="9" name="Rectangle 8">
              <a:extLst>
                <a:ext uri="{FF2B5EF4-FFF2-40B4-BE49-F238E27FC236}">
                  <a16:creationId xmlns:a16="http://schemas.microsoft.com/office/drawing/2014/main" id="{9A0979ED-15B1-E8C2-40DB-2D03988072A0}"/>
                </a:ext>
              </a:extLst>
            </p:cNvPr>
            <p:cNvSpPr/>
            <p:nvPr/>
          </p:nvSpPr>
          <p:spPr>
            <a:xfrm>
              <a:off x="5986955" y="3786329"/>
              <a:ext cx="3167677" cy="1383481"/>
            </a:xfrm>
            <a:prstGeom prst="rect">
              <a:avLst/>
            </a:prstGeom>
            <a:solidFill>
              <a:srgbClr val="52AE32"/>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algn="just"/>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0">
                  <a:solidFill>
                    <a:schemeClr val="bg1"/>
                  </a:solidFill>
                </a:rPr>
                <a:t>La procédure de révision du Plan Climat de la Ville de Paris devra suivre plusieurs étapes avant d’être approuvé dans sa version finale. Cette révision constitue une opportunité de concertation et de mobilisation du territoire pour aboutir à un projet pleinement en phase avec les attentes et les aspirations des citoyens et des acteurs.</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0" name="Ellipse 9">
              <a:extLst>
                <a:ext uri="{FF2B5EF4-FFF2-40B4-BE49-F238E27FC236}">
                  <a16:creationId xmlns:a16="http://schemas.microsoft.com/office/drawing/2014/main" id="{88C1825F-B6F4-1F3E-79A5-DCC52F5CE5C6}"/>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1" name="Graphique 10" descr="Informations contour">
              <a:extLst>
                <a:ext uri="{FF2B5EF4-FFF2-40B4-BE49-F238E27FC236}">
                  <a16:creationId xmlns:a16="http://schemas.microsoft.com/office/drawing/2014/main" id="{8159D36F-4A16-BA20-C90C-1D54A913BE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25731" y="3485427"/>
              <a:ext cx="588819" cy="588819"/>
            </a:xfrm>
            <a:prstGeom prst="rect">
              <a:avLst/>
            </a:prstGeom>
          </p:spPr>
        </p:pic>
      </p:grpSp>
      <p:graphicFrame>
        <p:nvGraphicFramePr>
          <p:cNvPr id="12" name="Tableau 7">
            <a:extLst>
              <a:ext uri="{FF2B5EF4-FFF2-40B4-BE49-F238E27FC236}">
                <a16:creationId xmlns:a16="http://schemas.microsoft.com/office/drawing/2014/main" id="{8068776D-1FE1-3BE4-4802-E5DBD500CB8D}"/>
              </a:ext>
            </a:extLst>
          </p:cNvPr>
          <p:cNvGraphicFramePr>
            <a:graphicFrameLocks noGrp="1"/>
          </p:cNvGraphicFramePr>
          <p:nvPr>
            <p:extLst>
              <p:ext uri="{D42A27DB-BD31-4B8C-83A1-F6EECF244321}">
                <p14:modId xmlns:p14="http://schemas.microsoft.com/office/powerpoint/2010/main" val="4148544354"/>
              </p:ext>
            </p:extLst>
          </p:nvPr>
        </p:nvGraphicFramePr>
        <p:xfrm>
          <a:off x="723332" y="1307427"/>
          <a:ext cx="10945559" cy="349407"/>
        </p:xfrm>
        <a:graphic>
          <a:graphicData uri="http://schemas.openxmlformats.org/drawingml/2006/table">
            <a:tbl>
              <a:tblPr firstRow="1" bandRow="1">
                <a:tableStyleId>{5C22544A-7EE6-4342-B048-85BDC9FD1C3A}</a:tableStyleId>
              </a:tblPr>
              <a:tblGrid>
                <a:gridCol w="507181">
                  <a:extLst>
                    <a:ext uri="{9D8B030D-6E8A-4147-A177-3AD203B41FA5}">
                      <a16:colId xmlns:a16="http://schemas.microsoft.com/office/drawing/2014/main" val="2223183753"/>
                    </a:ext>
                  </a:extLst>
                </a:gridCol>
                <a:gridCol w="664523">
                  <a:extLst>
                    <a:ext uri="{9D8B030D-6E8A-4147-A177-3AD203B41FA5}">
                      <a16:colId xmlns:a16="http://schemas.microsoft.com/office/drawing/2014/main" val="271040893"/>
                    </a:ext>
                  </a:extLst>
                </a:gridCol>
                <a:gridCol w="481077">
                  <a:extLst>
                    <a:ext uri="{9D8B030D-6E8A-4147-A177-3AD203B41FA5}">
                      <a16:colId xmlns:a16="http://schemas.microsoft.com/office/drawing/2014/main" val="1851711246"/>
                    </a:ext>
                  </a:extLst>
                </a:gridCol>
                <a:gridCol w="569274">
                  <a:extLst>
                    <a:ext uri="{9D8B030D-6E8A-4147-A177-3AD203B41FA5}">
                      <a16:colId xmlns:a16="http://schemas.microsoft.com/office/drawing/2014/main" val="475539368"/>
                    </a:ext>
                  </a:extLst>
                </a:gridCol>
                <a:gridCol w="545219">
                  <a:extLst>
                    <a:ext uri="{9D8B030D-6E8A-4147-A177-3AD203B41FA5}">
                      <a16:colId xmlns:a16="http://schemas.microsoft.com/office/drawing/2014/main" val="3324169112"/>
                    </a:ext>
                  </a:extLst>
                </a:gridCol>
                <a:gridCol w="545219">
                  <a:extLst>
                    <a:ext uri="{9D8B030D-6E8A-4147-A177-3AD203B41FA5}">
                      <a16:colId xmlns:a16="http://schemas.microsoft.com/office/drawing/2014/main" val="1547251163"/>
                    </a:ext>
                  </a:extLst>
                </a:gridCol>
                <a:gridCol w="545219">
                  <a:extLst>
                    <a:ext uri="{9D8B030D-6E8A-4147-A177-3AD203B41FA5}">
                      <a16:colId xmlns:a16="http://schemas.microsoft.com/office/drawing/2014/main" val="3293814362"/>
                    </a:ext>
                  </a:extLst>
                </a:gridCol>
                <a:gridCol w="545219">
                  <a:extLst>
                    <a:ext uri="{9D8B030D-6E8A-4147-A177-3AD203B41FA5}">
                      <a16:colId xmlns:a16="http://schemas.microsoft.com/office/drawing/2014/main" val="2811281695"/>
                    </a:ext>
                  </a:extLst>
                </a:gridCol>
                <a:gridCol w="545219">
                  <a:extLst>
                    <a:ext uri="{9D8B030D-6E8A-4147-A177-3AD203B41FA5}">
                      <a16:colId xmlns:a16="http://schemas.microsoft.com/office/drawing/2014/main" val="1306434793"/>
                    </a:ext>
                  </a:extLst>
                </a:gridCol>
                <a:gridCol w="545219">
                  <a:extLst>
                    <a:ext uri="{9D8B030D-6E8A-4147-A177-3AD203B41FA5}">
                      <a16:colId xmlns:a16="http://schemas.microsoft.com/office/drawing/2014/main" val="3101354102"/>
                    </a:ext>
                  </a:extLst>
                </a:gridCol>
                <a:gridCol w="545219">
                  <a:extLst>
                    <a:ext uri="{9D8B030D-6E8A-4147-A177-3AD203B41FA5}">
                      <a16:colId xmlns:a16="http://schemas.microsoft.com/office/drawing/2014/main" val="2190832320"/>
                    </a:ext>
                  </a:extLst>
                </a:gridCol>
                <a:gridCol w="545219">
                  <a:extLst>
                    <a:ext uri="{9D8B030D-6E8A-4147-A177-3AD203B41FA5}">
                      <a16:colId xmlns:a16="http://schemas.microsoft.com/office/drawing/2014/main" val="3580106017"/>
                    </a:ext>
                  </a:extLst>
                </a:gridCol>
                <a:gridCol w="545219">
                  <a:extLst>
                    <a:ext uri="{9D8B030D-6E8A-4147-A177-3AD203B41FA5}">
                      <a16:colId xmlns:a16="http://schemas.microsoft.com/office/drawing/2014/main" val="2682639083"/>
                    </a:ext>
                  </a:extLst>
                </a:gridCol>
                <a:gridCol w="545219">
                  <a:extLst>
                    <a:ext uri="{9D8B030D-6E8A-4147-A177-3AD203B41FA5}">
                      <a16:colId xmlns:a16="http://schemas.microsoft.com/office/drawing/2014/main" val="1325347143"/>
                    </a:ext>
                  </a:extLst>
                </a:gridCol>
                <a:gridCol w="545219">
                  <a:extLst>
                    <a:ext uri="{9D8B030D-6E8A-4147-A177-3AD203B41FA5}">
                      <a16:colId xmlns:a16="http://schemas.microsoft.com/office/drawing/2014/main" val="3841245943"/>
                    </a:ext>
                  </a:extLst>
                </a:gridCol>
                <a:gridCol w="545219">
                  <a:extLst>
                    <a:ext uri="{9D8B030D-6E8A-4147-A177-3AD203B41FA5}">
                      <a16:colId xmlns:a16="http://schemas.microsoft.com/office/drawing/2014/main" val="3541254163"/>
                    </a:ext>
                  </a:extLst>
                </a:gridCol>
                <a:gridCol w="545219">
                  <a:extLst>
                    <a:ext uri="{9D8B030D-6E8A-4147-A177-3AD203B41FA5}">
                      <a16:colId xmlns:a16="http://schemas.microsoft.com/office/drawing/2014/main" val="781130145"/>
                    </a:ext>
                  </a:extLst>
                </a:gridCol>
                <a:gridCol w="545219">
                  <a:extLst>
                    <a:ext uri="{9D8B030D-6E8A-4147-A177-3AD203B41FA5}">
                      <a16:colId xmlns:a16="http://schemas.microsoft.com/office/drawing/2014/main" val="730884579"/>
                    </a:ext>
                  </a:extLst>
                </a:gridCol>
                <a:gridCol w="545219">
                  <a:extLst>
                    <a:ext uri="{9D8B030D-6E8A-4147-A177-3AD203B41FA5}">
                      <a16:colId xmlns:a16="http://schemas.microsoft.com/office/drawing/2014/main" val="1062719906"/>
                    </a:ext>
                  </a:extLst>
                </a:gridCol>
                <a:gridCol w="545219">
                  <a:extLst>
                    <a:ext uri="{9D8B030D-6E8A-4147-A177-3AD203B41FA5}">
                      <a16:colId xmlns:a16="http://schemas.microsoft.com/office/drawing/2014/main" val="3580622631"/>
                    </a:ext>
                  </a:extLst>
                </a:gridCol>
              </a:tblGrid>
              <a:tr h="349407">
                <a:tc>
                  <a:txBody>
                    <a:bodyPr/>
                    <a:lstStyle/>
                    <a:p>
                      <a:pPr algn="ctr"/>
                      <a:r>
                        <a:rPr lang="fr-FR" sz="1100">
                          <a:solidFill>
                            <a:schemeClr val="bg1"/>
                          </a:solidFill>
                          <a:latin typeface="Oswald" panose="00000500000000000000" pitchFamily="2" charset="0"/>
                        </a:rPr>
                        <a:t>Sept.</a:t>
                      </a:r>
                    </a:p>
                  </a:txBody>
                  <a:tcPr marL="86199" marR="86199" marT="43100" marB="43100" anchor="ctr">
                    <a:lnL w="12700" cap="flat" cmpd="sng" algn="ctr">
                      <a:solidFill>
                        <a:schemeClr val="accent1">
                          <a:lumMod val="20000"/>
                          <a:lumOff val="80000"/>
                        </a:schemeClr>
                      </a:solidFill>
                      <a:prstDash val="solid"/>
                      <a:round/>
                      <a:headEnd type="none" w="med" len="med"/>
                      <a:tailEnd type="none" w="med" len="med"/>
                    </a:lnL>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Oct.</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Nov.</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Déc.</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Janv.</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Fév.</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Mars</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Avril</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Mai</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Juin </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Juill.</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Août</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Sept.</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Oct.</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Nov.</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Déc.</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Janv.</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Fév.</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Mars</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tc>
                  <a:txBody>
                    <a:bodyPr/>
                    <a:lstStyle/>
                    <a:p>
                      <a:pPr algn="ctr"/>
                      <a:r>
                        <a:rPr lang="fr-FR" sz="1100">
                          <a:solidFill>
                            <a:schemeClr val="bg1"/>
                          </a:solidFill>
                          <a:latin typeface="Oswald" panose="00000500000000000000" pitchFamily="2" charset="0"/>
                        </a:rPr>
                        <a:t>Avril</a:t>
                      </a:r>
                    </a:p>
                  </a:txBody>
                  <a:tcPr marL="86199" marR="86199" marT="43100" marB="43100" anchor="ct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71F32"/>
                    </a:solidFill>
                  </a:tcPr>
                </a:tc>
                <a:extLst>
                  <a:ext uri="{0D108BD9-81ED-4DB2-BD59-A6C34878D82A}">
                    <a16:rowId xmlns:a16="http://schemas.microsoft.com/office/drawing/2014/main" val="937111759"/>
                  </a:ext>
                </a:extLst>
              </a:tr>
            </a:tbl>
          </a:graphicData>
        </a:graphic>
      </p:graphicFrame>
      <p:sp>
        <p:nvSpPr>
          <p:cNvPr id="13" name="Espace réservé du texte 7">
            <a:extLst>
              <a:ext uri="{FF2B5EF4-FFF2-40B4-BE49-F238E27FC236}">
                <a16:creationId xmlns:a16="http://schemas.microsoft.com/office/drawing/2014/main" id="{10F3447F-069C-E99D-28D1-A9C6FA8B7C7E}"/>
              </a:ext>
            </a:extLst>
          </p:cNvPr>
          <p:cNvSpPr txBox="1">
            <a:spLocks/>
          </p:cNvSpPr>
          <p:nvPr>
            <p:custDataLst>
              <p:tags r:id="rId4"/>
            </p:custDataLst>
          </p:nvPr>
        </p:nvSpPr>
        <p:spPr>
          <a:xfrm>
            <a:off x="639164" y="6992037"/>
            <a:ext cx="11002572" cy="3960000"/>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050"/>
          </a:p>
        </p:txBody>
      </p:sp>
      <p:sp>
        <p:nvSpPr>
          <p:cNvPr id="14" name="ZoneTexte 13">
            <a:extLst>
              <a:ext uri="{FF2B5EF4-FFF2-40B4-BE49-F238E27FC236}">
                <a16:creationId xmlns:a16="http://schemas.microsoft.com/office/drawing/2014/main" id="{B231F134-91CB-7ED9-882E-D4C3F47DFBCC}"/>
              </a:ext>
            </a:extLst>
          </p:cNvPr>
          <p:cNvSpPr txBox="1"/>
          <p:nvPr/>
        </p:nvSpPr>
        <p:spPr>
          <a:xfrm>
            <a:off x="723332" y="1917440"/>
            <a:ext cx="2196000" cy="360000"/>
          </a:xfrm>
          <a:prstGeom prst="rect">
            <a:avLst/>
          </a:prstGeom>
          <a:solidFill>
            <a:srgbClr val="E84124"/>
          </a:solidFill>
          <a:ln w="4266" cap="flat">
            <a:noFill/>
            <a:prstDash val="solid"/>
            <a:miter/>
          </a:ln>
        </p:spPr>
        <p:txBody>
          <a:bodyPr wrap="square" rtlCol="0">
            <a:spAutoFit/>
          </a:bodyPr>
          <a:lstStyle/>
          <a:p>
            <a:pPr algn="ctr"/>
            <a:r>
              <a:rPr lang="fr-FR" sz="900" b="1">
                <a:solidFill>
                  <a:schemeClr val="bg1"/>
                </a:solidFill>
              </a:rPr>
              <a:t>Concertation préalable </a:t>
            </a:r>
          </a:p>
          <a:p>
            <a:pPr algn="ctr"/>
            <a:endParaRPr lang="fr-FR" sz="943" b="1">
              <a:solidFill>
                <a:schemeClr val="bg1"/>
              </a:solidFill>
            </a:endParaRPr>
          </a:p>
        </p:txBody>
      </p:sp>
      <p:pic>
        <p:nvPicPr>
          <p:cNvPr id="16" name="Graphique 15" descr="Livre fermé contour">
            <a:extLst>
              <a:ext uri="{FF2B5EF4-FFF2-40B4-BE49-F238E27FC236}">
                <a16:creationId xmlns:a16="http://schemas.microsoft.com/office/drawing/2014/main" id="{2EE10F84-2787-D3A3-E327-5F874C4A9CF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945641" y="2585174"/>
            <a:ext cx="531730" cy="531730"/>
          </a:xfrm>
          <a:prstGeom prst="rect">
            <a:avLst/>
          </a:prstGeom>
        </p:spPr>
      </p:pic>
      <p:sp>
        <p:nvSpPr>
          <p:cNvPr id="18" name="ZoneTexte 17">
            <a:extLst>
              <a:ext uri="{FF2B5EF4-FFF2-40B4-BE49-F238E27FC236}">
                <a16:creationId xmlns:a16="http://schemas.microsoft.com/office/drawing/2014/main" id="{0095ED95-7E95-754E-10B0-BF9BA60C0233}"/>
              </a:ext>
            </a:extLst>
          </p:cNvPr>
          <p:cNvSpPr txBox="1"/>
          <p:nvPr/>
        </p:nvSpPr>
        <p:spPr>
          <a:xfrm>
            <a:off x="1788443" y="3114218"/>
            <a:ext cx="3084394" cy="447430"/>
          </a:xfrm>
          <a:prstGeom prst="rect">
            <a:avLst/>
          </a:prstGeom>
          <a:noFill/>
        </p:spPr>
        <p:txBody>
          <a:bodyPr wrap="square" rtlCol="0">
            <a:spAutoFit/>
          </a:bodyPr>
          <a:lstStyle>
            <a:defPPr>
              <a:defRPr lang="fr-FR"/>
            </a:defPPr>
            <a:lvl1pPr marL="12700" marR="5080">
              <a:lnSpc>
                <a:spcPct val="153300"/>
              </a:lnSpc>
              <a:spcBef>
                <a:spcPts val="100"/>
              </a:spcBef>
              <a:tabLst>
                <a:tab pos="297815" algn="l"/>
                <a:tab pos="298450" algn="l"/>
              </a:tabLst>
              <a:defRPr sz="800">
                <a:latin typeface="+mj-lt"/>
              </a:defRPr>
            </a:lvl1pPr>
          </a:lstStyle>
          <a:p>
            <a:pPr algn="ctr"/>
            <a:r>
              <a:rPr lang="fr-FR" dirty="0"/>
              <a:t>Publication d’un </a:t>
            </a:r>
            <a:r>
              <a:rPr lang="fr-FR" dirty="0">
                <a:solidFill>
                  <a:srgbClr val="E84124"/>
                </a:solidFill>
              </a:rPr>
              <a:t>livre blanc </a:t>
            </a:r>
            <a:r>
              <a:rPr lang="fr-FR" dirty="0"/>
              <a:t>consignant l’ensemble des contributions issues de la concertation</a:t>
            </a:r>
          </a:p>
        </p:txBody>
      </p:sp>
      <p:sp>
        <p:nvSpPr>
          <p:cNvPr id="19" name="ZoneTexte 18">
            <a:extLst>
              <a:ext uri="{FF2B5EF4-FFF2-40B4-BE49-F238E27FC236}">
                <a16:creationId xmlns:a16="http://schemas.microsoft.com/office/drawing/2014/main" id="{C37808BF-9002-7517-5143-7E318B0CD80C}"/>
              </a:ext>
            </a:extLst>
          </p:cNvPr>
          <p:cNvSpPr txBox="1"/>
          <p:nvPr/>
        </p:nvSpPr>
        <p:spPr>
          <a:xfrm>
            <a:off x="723332" y="1067984"/>
            <a:ext cx="2160000" cy="180000"/>
          </a:xfrm>
          <a:prstGeom prst="rect">
            <a:avLst/>
          </a:prstGeom>
          <a:solidFill>
            <a:schemeClr val="accent6">
              <a:lumMod val="20000"/>
              <a:lumOff val="80000"/>
            </a:schemeClr>
          </a:solidFill>
          <a:ln w="4266" cap="flat">
            <a:noFill/>
            <a:prstDash val="solid"/>
            <a:miter/>
          </a:ln>
        </p:spPr>
        <p:txBody>
          <a:bodyPr wrap="square" rtlCol="0">
            <a:spAutoFit/>
          </a:bodyPr>
          <a:lstStyle/>
          <a:p>
            <a:pPr algn="ctr"/>
            <a:r>
              <a:rPr lang="fr-FR" sz="943" b="1">
                <a:solidFill>
                  <a:srgbClr val="071F32"/>
                </a:solidFill>
              </a:rPr>
              <a:t>2022</a:t>
            </a:r>
          </a:p>
          <a:p>
            <a:pPr algn="ctr"/>
            <a:endParaRPr lang="fr-FR" sz="943" b="1">
              <a:solidFill>
                <a:srgbClr val="071F32"/>
              </a:solidFill>
            </a:endParaRPr>
          </a:p>
        </p:txBody>
      </p:sp>
      <p:sp>
        <p:nvSpPr>
          <p:cNvPr id="22" name="ZoneTexte 21">
            <a:extLst>
              <a:ext uri="{FF2B5EF4-FFF2-40B4-BE49-F238E27FC236}">
                <a16:creationId xmlns:a16="http://schemas.microsoft.com/office/drawing/2014/main" id="{2BDF3483-B9B5-5DB9-05E6-81BD7F37C7A4}"/>
              </a:ext>
            </a:extLst>
          </p:cNvPr>
          <p:cNvSpPr txBox="1"/>
          <p:nvPr/>
        </p:nvSpPr>
        <p:spPr>
          <a:xfrm>
            <a:off x="2945642" y="1067984"/>
            <a:ext cx="6480000" cy="180000"/>
          </a:xfrm>
          <a:prstGeom prst="rect">
            <a:avLst/>
          </a:prstGeom>
          <a:solidFill>
            <a:schemeClr val="accent6">
              <a:lumMod val="20000"/>
              <a:lumOff val="80000"/>
            </a:schemeClr>
          </a:solidFill>
          <a:ln w="4266" cap="flat">
            <a:noFill/>
            <a:prstDash val="solid"/>
            <a:miter/>
          </a:ln>
        </p:spPr>
        <p:txBody>
          <a:bodyPr wrap="square" rtlCol="0">
            <a:spAutoFit/>
          </a:bodyPr>
          <a:lstStyle/>
          <a:p>
            <a:pPr algn="ctr"/>
            <a:r>
              <a:rPr lang="fr-FR" sz="943" b="1">
                <a:solidFill>
                  <a:srgbClr val="071F32"/>
                </a:solidFill>
              </a:rPr>
              <a:t>2023</a:t>
            </a:r>
          </a:p>
          <a:p>
            <a:pPr algn="ctr"/>
            <a:endParaRPr lang="fr-FR" sz="943" b="1">
              <a:solidFill>
                <a:srgbClr val="071F32"/>
              </a:solidFill>
            </a:endParaRPr>
          </a:p>
        </p:txBody>
      </p:sp>
      <p:sp>
        <p:nvSpPr>
          <p:cNvPr id="23" name="ZoneTexte 22">
            <a:extLst>
              <a:ext uri="{FF2B5EF4-FFF2-40B4-BE49-F238E27FC236}">
                <a16:creationId xmlns:a16="http://schemas.microsoft.com/office/drawing/2014/main" id="{56D958A9-453D-D217-DDA4-EEAC5D2378DB}"/>
              </a:ext>
            </a:extLst>
          </p:cNvPr>
          <p:cNvSpPr txBox="1"/>
          <p:nvPr/>
        </p:nvSpPr>
        <p:spPr>
          <a:xfrm>
            <a:off x="9491458" y="1071924"/>
            <a:ext cx="2160000" cy="180000"/>
          </a:xfrm>
          <a:prstGeom prst="rect">
            <a:avLst/>
          </a:prstGeom>
          <a:solidFill>
            <a:schemeClr val="accent6">
              <a:lumMod val="20000"/>
              <a:lumOff val="80000"/>
            </a:schemeClr>
          </a:solidFill>
          <a:ln w="4266" cap="flat">
            <a:noFill/>
            <a:prstDash val="solid"/>
            <a:miter/>
          </a:ln>
        </p:spPr>
        <p:txBody>
          <a:bodyPr wrap="square" rtlCol="0">
            <a:spAutoFit/>
          </a:bodyPr>
          <a:lstStyle/>
          <a:p>
            <a:pPr algn="ctr"/>
            <a:r>
              <a:rPr lang="fr-FR" sz="943" b="1">
                <a:solidFill>
                  <a:srgbClr val="071F32"/>
                </a:solidFill>
              </a:rPr>
              <a:t>2024</a:t>
            </a:r>
          </a:p>
          <a:p>
            <a:pPr algn="ctr"/>
            <a:endParaRPr lang="fr-FR" sz="943" b="1">
              <a:solidFill>
                <a:srgbClr val="071F32"/>
              </a:solidFill>
            </a:endParaRPr>
          </a:p>
        </p:txBody>
      </p:sp>
      <p:sp>
        <p:nvSpPr>
          <p:cNvPr id="25" name="ZoneTexte 24">
            <a:extLst>
              <a:ext uri="{FF2B5EF4-FFF2-40B4-BE49-F238E27FC236}">
                <a16:creationId xmlns:a16="http://schemas.microsoft.com/office/drawing/2014/main" id="{12EA7002-5A3D-4A3B-4F49-2E184FBE8E9A}"/>
              </a:ext>
            </a:extLst>
          </p:cNvPr>
          <p:cNvSpPr txBox="1"/>
          <p:nvPr/>
        </p:nvSpPr>
        <p:spPr>
          <a:xfrm>
            <a:off x="4045459" y="1894178"/>
            <a:ext cx="1654756" cy="360000"/>
          </a:xfrm>
          <a:prstGeom prst="rect">
            <a:avLst/>
          </a:prstGeom>
          <a:solidFill>
            <a:srgbClr val="E84124"/>
          </a:solidFill>
          <a:ln w="4266" cap="flat">
            <a:noFill/>
            <a:prstDash val="solid"/>
            <a:miter/>
          </a:ln>
        </p:spPr>
        <p:txBody>
          <a:bodyPr wrap="square" rtlCol="0">
            <a:spAutoFit/>
          </a:bodyPr>
          <a:lstStyle/>
          <a:p>
            <a:pPr algn="ctr"/>
            <a:r>
              <a:rPr lang="fr-FR" sz="900" b="1" dirty="0">
                <a:solidFill>
                  <a:schemeClr val="bg1"/>
                </a:solidFill>
              </a:rPr>
              <a:t>Rédaction de l’avant-projet</a:t>
            </a:r>
          </a:p>
          <a:p>
            <a:pPr algn="ctr"/>
            <a:endParaRPr lang="fr-FR" sz="943" b="1" dirty="0">
              <a:solidFill>
                <a:schemeClr val="bg1"/>
              </a:solidFill>
            </a:endParaRPr>
          </a:p>
        </p:txBody>
      </p:sp>
      <p:pic>
        <p:nvPicPr>
          <p:cNvPr id="29" name="Graphique 28" descr="Réussite du groupe contour">
            <a:extLst>
              <a:ext uri="{FF2B5EF4-FFF2-40B4-BE49-F238E27FC236}">
                <a16:creationId xmlns:a16="http://schemas.microsoft.com/office/drawing/2014/main" id="{5BC9E116-5D08-1C9D-DEB3-B3D48A2C763F}"/>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529196" y="3642168"/>
            <a:ext cx="611875" cy="611875"/>
          </a:xfrm>
          <a:prstGeom prst="rect">
            <a:avLst/>
          </a:prstGeom>
        </p:spPr>
      </p:pic>
      <p:sp>
        <p:nvSpPr>
          <p:cNvPr id="30" name="ZoneTexte 29">
            <a:extLst>
              <a:ext uri="{FF2B5EF4-FFF2-40B4-BE49-F238E27FC236}">
                <a16:creationId xmlns:a16="http://schemas.microsoft.com/office/drawing/2014/main" id="{21C38D02-8E62-6226-0086-0F7C60A744BD}"/>
              </a:ext>
            </a:extLst>
          </p:cNvPr>
          <p:cNvSpPr txBox="1"/>
          <p:nvPr/>
        </p:nvSpPr>
        <p:spPr>
          <a:xfrm>
            <a:off x="6795483" y="1894177"/>
            <a:ext cx="1493257" cy="360000"/>
          </a:xfrm>
          <a:prstGeom prst="rect">
            <a:avLst/>
          </a:prstGeom>
          <a:solidFill>
            <a:srgbClr val="E84124"/>
          </a:solidFill>
          <a:ln w="4266" cap="flat">
            <a:noFill/>
            <a:prstDash val="solid"/>
            <a:miter/>
          </a:ln>
        </p:spPr>
        <p:txBody>
          <a:bodyPr wrap="square" rtlCol="0">
            <a:spAutoFit/>
          </a:bodyPr>
          <a:lstStyle/>
          <a:p>
            <a:pPr algn="ctr"/>
            <a:r>
              <a:rPr lang="fr-FR" sz="943" b="1">
                <a:solidFill>
                  <a:schemeClr val="bg1"/>
                </a:solidFill>
              </a:rPr>
              <a:t>Evaluation de l’avant-projet</a:t>
            </a:r>
          </a:p>
          <a:p>
            <a:pPr algn="ctr"/>
            <a:endParaRPr lang="fr-FR" sz="943" b="1">
              <a:solidFill>
                <a:schemeClr val="bg1"/>
              </a:solidFill>
            </a:endParaRPr>
          </a:p>
        </p:txBody>
      </p:sp>
      <p:sp>
        <p:nvSpPr>
          <p:cNvPr id="31" name="ZoneTexte 30">
            <a:extLst>
              <a:ext uri="{FF2B5EF4-FFF2-40B4-BE49-F238E27FC236}">
                <a16:creationId xmlns:a16="http://schemas.microsoft.com/office/drawing/2014/main" id="{7E093EE8-8912-86EB-CD63-5B844D1B08FC}"/>
              </a:ext>
            </a:extLst>
          </p:cNvPr>
          <p:cNvSpPr txBox="1"/>
          <p:nvPr/>
        </p:nvSpPr>
        <p:spPr>
          <a:xfrm>
            <a:off x="8411571" y="1901776"/>
            <a:ext cx="1079888" cy="360000"/>
          </a:xfrm>
          <a:prstGeom prst="rect">
            <a:avLst/>
          </a:prstGeom>
          <a:solidFill>
            <a:srgbClr val="E84124"/>
          </a:solidFill>
          <a:ln w="4266" cap="flat">
            <a:noFill/>
            <a:prstDash val="solid"/>
            <a:miter/>
          </a:ln>
        </p:spPr>
        <p:txBody>
          <a:bodyPr wrap="square" rtlCol="0">
            <a:spAutoFit/>
          </a:bodyPr>
          <a:lstStyle/>
          <a:p>
            <a:pPr algn="ctr"/>
            <a:r>
              <a:rPr lang="fr-FR" sz="943" b="1">
                <a:solidFill>
                  <a:schemeClr val="bg1"/>
                </a:solidFill>
              </a:rPr>
              <a:t>Soumission de l’avant projet </a:t>
            </a:r>
          </a:p>
          <a:p>
            <a:pPr algn="ctr"/>
            <a:endParaRPr lang="fr-FR" sz="943" b="1">
              <a:solidFill>
                <a:schemeClr val="bg1"/>
              </a:solidFill>
            </a:endParaRPr>
          </a:p>
        </p:txBody>
      </p:sp>
      <p:sp>
        <p:nvSpPr>
          <p:cNvPr id="32" name="ZoneTexte 31">
            <a:extLst>
              <a:ext uri="{FF2B5EF4-FFF2-40B4-BE49-F238E27FC236}">
                <a16:creationId xmlns:a16="http://schemas.microsoft.com/office/drawing/2014/main" id="{907CBB2A-DFC1-5602-E549-081B6E458199}"/>
              </a:ext>
            </a:extLst>
          </p:cNvPr>
          <p:cNvSpPr txBox="1"/>
          <p:nvPr/>
        </p:nvSpPr>
        <p:spPr>
          <a:xfrm>
            <a:off x="632891" y="2312068"/>
            <a:ext cx="2250441" cy="635815"/>
          </a:xfrm>
          <a:prstGeom prst="rect">
            <a:avLst/>
          </a:prstGeom>
          <a:noFill/>
        </p:spPr>
        <p:txBody>
          <a:bodyPr wrap="square" rtlCol="0">
            <a:spAutoFit/>
          </a:bodyPr>
          <a:lstStyle/>
          <a:p>
            <a:pPr marL="12700" marR="5080">
              <a:lnSpc>
                <a:spcPct val="153300"/>
              </a:lnSpc>
              <a:spcBef>
                <a:spcPts val="100"/>
              </a:spcBef>
              <a:tabLst>
                <a:tab pos="297815" algn="l"/>
                <a:tab pos="298450" algn="l"/>
              </a:tabLst>
            </a:pPr>
            <a:r>
              <a:rPr lang="fr-FR" sz="800">
                <a:latin typeface="+mj-lt"/>
              </a:rPr>
              <a:t>nourrie par les conclusions et pistes de réflexion établies par </a:t>
            </a:r>
            <a:r>
              <a:rPr lang="fr-FR" sz="800">
                <a:solidFill>
                  <a:srgbClr val="E84124"/>
                </a:solidFill>
                <a:latin typeface="+mj-lt"/>
              </a:rPr>
              <a:t>le bilan à mi-parcours</a:t>
            </a:r>
            <a:r>
              <a:rPr lang="fr-FR" sz="800">
                <a:latin typeface="+mj-lt"/>
              </a:rPr>
              <a:t> réalisé en 2022</a:t>
            </a:r>
          </a:p>
        </p:txBody>
      </p:sp>
      <p:sp>
        <p:nvSpPr>
          <p:cNvPr id="33" name="ZoneTexte 32">
            <a:extLst>
              <a:ext uri="{FF2B5EF4-FFF2-40B4-BE49-F238E27FC236}">
                <a16:creationId xmlns:a16="http://schemas.microsoft.com/office/drawing/2014/main" id="{6C40EB88-C57C-07B5-1C9F-E196547CB501}"/>
              </a:ext>
            </a:extLst>
          </p:cNvPr>
          <p:cNvSpPr txBox="1"/>
          <p:nvPr/>
        </p:nvSpPr>
        <p:spPr>
          <a:xfrm>
            <a:off x="2412681" y="4221679"/>
            <a:ext cx="3084394" cy="635815"/>
          </a:xfrm>
          <a:prstGeom prst="rect">
            <a:avLst/>
          </a:prstGeom>
          <a:noFill/>
        </p:spPr>
        <p:txBody>
          <a:bodyPr wrap="square" rtlCol="0">
            <a:spAutoFit/>
          </a:bodyPr>
          <a:lstStyle>
            <a:defPPr>
              <a:defRPr lang="fr-FR"/>
            </a:defPPr>
            <a:lvl1pPr marL="12700" marR="5080">
              <a:lnSpc>
                <a:spcPct val="153300"/>
              </a:lnSpc>
              <a:spcBef>
                <a:spcPts val="100"/>
              </a:spcBef>
              <a:tabLst>
                <a:tab pos="297815" algn="l"/>
                <a:tab pos="298450" algn="l"/>
              </a:tabLst>
              <a:defRPr sz="800">
                <a:latin typeface="+mj-lt"/>
              </a:defRPr>
            </a:lvl1pPr>
          </a:lstStyle>
          <a:p>
            <a:pPr marR="5080" algn="ctr">
              <a:lnSpc>
                <a:spcPct val="153300"/>
              </a:lnSpc>
              <a:spcBef>
                <a:spcPts val="100"/>
              </a:spcBef>
              <a:tabLst>
                <a:tab pos="297815" algn="l"/>
                <a:tab pos="298450" algn="l"/>
              </a:tabLst>
            </a:pPr>
            <a:r>
              <a:rPr lang="fr-FR">
                <a:latin typeface="+mj-lt"/>
              </a:rPr>
              <a:t>les propositions du Livre Blanc sont soumises à une </a:t>
            </a:r>
            <a:r>
              <a:rPr lang="fr-FR" b="1">
                <a:solidFill>
                  <a:srgbClr val="E84124"/>
                </a:solidFill>
                <a:latin typeface="+mj-lt"/>
              </a:rPr>
              <a:t>Votation Citoyenne </a:t>
            </a:r>
            <a:r>
              <a:rPr lang="fr-FR">
                <a:latin typeface="+mj-lt"/>
              </a:rPr>
              <a:t>qui déterminera la priorisation qu’il conviendra de donner aux différentes actions</a:t>
            </a:r>
          </a:p>
        </p:txBody>
      </p:sp>
      <p:sp>
        <p:nvSpPr>
          <p:cNvPr id="34" name="ZoneTexte 33">
            <a:extLst>
              <a:ext uri="{FF2B5EF4-FFF2-40B4-BE49-F238E27FC236}">
                <a16:creationId xmlns:a16="http://schemas.microsoft.com/office/drawing/2014/main" id="{40D4E76A-89E3-FB13-06DD-D3A9C0121E38}"/>
              </a:ext>
            </a:extLst>
          </p:cNvPr>
          <p:cNvSpPr txBox="1"/>
          <p:nvPr/>
        </p:nvSpPr>
        <p:spPr>
          <a:xfrm>
            <a:off x="5301541" y="3788778"/>
            <a:ext cx="2250441" cy="259045"/>
          </a:xfrm>
          <a:prstGeom prst="rect">
            <a:avLst/>
          </a:prstGeom>
          <a:noFill/>
        </p:spPr>
        <p:txBody>
          <a:bodyPr wrap="square" rtlCol="0">
            <a:spAutoFit/>
          </a:bodyPr>
          <a:lstStyle/>
          <a:p>
            <a:pPr marL="12700" marR="5080" algn="ctr">
              <a:lnSpc>
                <a:spcPct val="153300"/>
              </a:lnSpc>
              <a:spcBef>
                <a:spcPts val="100"/>
              </a:spcBef>
              <a:tabLst>
                <a:tab pos="297815" algn="l"/>
                <a:tab pos="298450" algn="l"/>
              </a:tabLst>
            </a:pPr>
            <a:r>
              <a:rPr lang="fr-FR" sz="800">
                <a:latin typeface="+mj-lt"/>
              </a:rPr>
              <a:t>Présentation au </a:t>
            </a:r>
            <a:r>
              <a:rPr lang="fr-FR" sz="800">
                <a:solidFill>
                  <a:srgbClr val="E84124"/>
                </a:solidFill>
                <a:latin typeface="+mj-lt"/>
              </a:rPr>
              <a:t>Conseil de Paris</a:t>
            </a:r>
          </a:p>
        </p:txBody>
      </p:sp>
      <p:pic>
        <p:nvPicPr>
          <p:cNvPr id="36" name="Graphique 35" descr="Réunion contour">
            <a:extLst>
              <a:ext uri="{FF2B5EF4-FFF2-40B4-BE49-F238E27FC236}">
                <a16:creationId xmlns:a16="http://schemas.microsoft.com/office/drawing/2014/main" id="{0D58949B-CA90-0507-D12B-2CEB82C6E39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103099" y="3202349"/>
            <a:ext cx="647326" cy="647326"/>
          </a:xfrm>
          <a:prstGeom prst="rect">
            <a:avLst/>
          </a:prstGeom>
        </p:spPr>
      </p:pic>
      <p:sp>
        <p:nvSpPr>
          <p:cNvPr id="38" name="ZoneTexte 37">
            <a:extLst>
              <a:ext uri="{FF2B5EF4-FFF2-40B4-BE49-F238E27FC236}">
                <a16:creationId xmlns:a16="http://schemas.microsoft.com/office/drawing/2014/main" id="{996D391D-2880-E9DF-A2E2-03DE771232F6}"/>
              </a:ext>
            </a:extLst>
          </p:cNvPr>
          <p:cNvSpPr txBox="1"/>
          <p:nvPr/>
        </p:nvSpPr>
        <p:spPr>
          <a:xfrm>
            <a:off x="6716035" y="2261776"/>
            <a:ext cx="1772871" cy="1012585"/>
          </a:xfrm>
          <a:prstGeom prst="rect">
            <a:avLst/>
          </a:prstGeom>
          <a:noFill/>
        </p:spPr>
        <p:txBody>
          <a:bodyPr wrap="square" rtlCol="0">
            <a:spAutoFit/>
          </a:bodyPr>
          <a:lstStyle>
            <a:defPPr>
              <a:defRPr lang="fr-FR"/>
            </a:defPPr>
            <a:lvl1pPr marL="12700" marR="5080" algn="ctr">
              <a:lnSpc>
                <a:spcPct val="153300"/>
              </a:lnSpc>
              <a:spcBef>
                <a:spcPts val="100"/>
              </a:spcBef>
              <a:tabLst>
                <a:tab pos="297815" algn="l"/>
                <a:tab pos="298450" algn="l"/>
              </a:tabLst>
              <a:defRPr sz="800">
                <a:latin typeface="+mj-lt"/>
              </a:defRPr>
            </a:lvl1pPr>
          </a:lstStyle>
          <a:p>
            <a:pPr algn="l">
              <a:spcBef>
                <a:spcPts val="0"/>
              </a:spcBef>
            </a:pPr>
            <a:r>
              <a:rPr lang="fr-FR"/>
              <a:t>par l’Autorité environnementale et transmission </a:t>
            </a:r>
            <a:r>
              <a:rPr lang="fr-FR">
                <a:solidFill>
                  <a:srgbClr val="E84124"/>
                </a:solidFill>
              </a:rPr>
              <a:t>pour avis </a:t>
            </a:r>
            <a:r>
              <a:rPr lang="fr-FR"/>
              <a:t>à Métropole du Grand Paris, la Région Île-de-France et l’Etat</a:t>
            </a:r>
          </a:p>
        </p:txBody>
      </p:sp>
      <p:sp>
        <p:nvSpPr>
          <p:cNvPr id="40" name="ZoneTexte 39">
            <a:extLst>
              <a:ext uri="{FF2B5EF4-FFF2-40B4-BE49-F238E27FC236}">
                <a16:creationId xmlns:a16="http://schemas.microsoft.com/office/drawing/2014/main" id="{50443A9D-00DC-8F21-5213-217CF70F1E68}"/>
              </a:ext>
            </a:extLst>
          </p:cNvPr>
          <p:cNvSpPr txBox="1"/>
          <p:nvPr/>
        </p:nvSpPr>
        <p:spPr>
          <a:xfrm>
            <a:off x="8544967" y="2255628"/>
            <a:ext cx="1493257" cy="1012585"/>
          </a:xfrm>
          <a:prstGeom prst="rect">
            <a:avLst/>
          </a:prstGeom>
          <a:noFill/>
        </p:spPr>
        <p:txBody>
          <a:bodyPr wrap="square" rtlCol="0">
            <a:spAutoFit/>
          </a:bodyPr>
          <a:lstStyle>
            <a:defPPr>
              <a:defRPr lang="fr-FR"/>
            </a:defPPr>
            <a:lvl1pPr marL="12700" marR="5080">
              <a:lnSpc>
                <a:spcPct val="153300"/>
              </a:lnSpc>
              <a:spcBef>
                <a:spcPts val="0"/>
              </a:spcBef>
              <a:tabLst>
                <a:tab pos="297815" algn="l"/>
                <a:tab pos="298450" algn="l"/>
              </a:tabLst>
              <a:defRPr sz="800">
                <a:latin typeface="+mj-lt"/>
              </a:defRPr>
            </a:lvl1pPr>
          </a:lstStyle>
          <a:p>
            <a:r>
              <a:rPr lang="fr-FR"/>
              <a:t>enrichi des avis formulés par les partenaires à une </a:t>
            </a:r>
            <a:r>
              <a:rPr lang="fr-FR">
                <a:solidFill>
                  <a:srgbClr val="E84124"/>
                </a:solidFill>
              </a:rPr>
              <a:t>Consultation Publique officielle </a:t>
            </a:r>
            <a:r>
              <a:rPr lang="fr-FR"/>
              <a:t>auprès des citoyens de Paris</a:t>
            </a:r>
          </a:p>
        </p:txBody>
      </p:sp>
      <p:pic>
        <p:nvPicPr>
          <p:cNvPr id="44" name="Graphique 43" descr="Poignée de main contour">
            <a:extLst>
              <a:ext uri="{FF2B5EF4-FFF2-40B4-BE49-F238E27FC236}">
                <a16:creationId xmlns:a16="http://schemas.microsoft.com/office/drawing/2014/main" id="{A1C09798-91CE-6035-8184-BA4E019AA301}"/>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0561145" y="3228397"/>
            <a:ext cx="761650" cy="761650"/>
          </a:xfrm>
          <a:prstGeom prst="rect">
            <a:avLst/>
          </a:prstGeom>
        </p:spPr>
      </p:pic>
      <p:sp>
        <p:nvSpPr>
          <p:cNvPr id="45" name="ZoneTexte 44">
            <a:extLst>
              <a:ext uri="{FF2B5EF4-FFF2-40B4-BE49-F238E27FC236}">
                <a16:creationId xmlns:a16="http://schemas.microsoft.com/office/drawing/2014/main" id="{FACEC3D3-5E9C-BC3B-044B-941A2D30A4D0}"/>
              </a:ext>
            </a:extLst>
          </p:cNvPr>
          <p:cNvSpPr txBox="1"/>
          <p:nvPr/>
        </p:nvSpPr>
        <p:spPr>
          <a:xfrm>
            <a:off x="9927675" y="3818582"/>
            <a:ext cx="2250441" cy="259045"/>
          </a:xfrm>
          <a:prstGeom prst="rect">
            <a:avLst/>
          </a:prstGeom>
          <a:noFill/>
        </p:spPr>
        <p:txBody>
          <a:bodyPr wrap="square" rtlCol="0">
            <a:spAutoFit/>
          </a:bodyPr>
          <a:lstStyle/>
          <a:p>
            <a:pPr marL="12700" marR="5080" algn="ctr">
              <a:lnSpc>
                <a:spcPct val="153300"/>
              </a:lnSpc>
              <a:spcBef>
                <a:spcPts val="100"/>
              </a:spcBef>
              <a:tabLst>
                <a:tab pos="297815" algn="l"/>
                <a:tab pos="298450" algn="l"/>
              </a:tabLst>
            </a:pPr>
            <a:r>
              <a:rPr lang="fr-FR" sz="800">
                <a:solidFill>
                  <a:srgbClr val="E84124"/>
                </a:solidFill>
                <a:latin typeface="+mj-lt"/>
              </a:rPr>
              <a:t>Adoption</a:t>
            </a:r>
            <a:r>
              <a:rPr lang="fr-FR" sz="800">
                <a:latin typeface="+mj-lt"/>
              </a:rPr>
              <a:t> du nouveau Plan Climat</a:t>
            </a:r>
          </a:p>
        </p:txBody>
      </p:sp>
    </p:spTree>
    <p:extLst>
      <p:ext uri="{BB962C8B-B14F-4D97-AF65-F5344CB8AC3E}">
        <p14:creationId xmlns:p14="http://schemas.microsoft.com/office/powerpoint/2010/main" val="4244123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0324" y="1119604"/>
            <a:ext cx="7724828" cy="3960000"/>
          </a:xfrm>
        </p:spPr>
        <p:txBody>
          <a:bodyPr vert="horz" lIns="91440" tIns="45720" rIns="91440" bIns="45720" rtlCol="0" anchor="t">
            <a:noAutofit/>
          </a:bodyPr>
          <a:lstStyle/>
          <a:p>
            <a:r>
              <a:rPr lang="fr-FR" sz="1400" b="1">
                <a:solidFill>
                  <a:srgbClr val="DFA300"/>
                </a:solidFill>
              </a:rPr>
              <a:t>TEMPS </a:t>
            </a:r>
            <a:r>
              <a:rPr lang="fr-FR" b="1">
                <a:solidFill>
                  <a:srgbClr val="DFA300"/>
                </a:solidFill>
              </a:rPr>
              <a:t>7</a:t>
            </a:r>
            <a:r>
              <a:rPr lang="fr-FR" sz="1400" b="1">
                <a:solidFill>
                  <a:srgbClr val="DFA300"/>
                </a:solidFill>
              </a:rPr>
              <a:t> : </a:t>
            </a:r>
            <a:r>
              <a:rPr lang="fr-FR">
                <a:solidFill>
                  <a:srgbClr val="DFA300"/>
                </a:solidFill>
              </a:rPr>
              <a:t>CRÉATIVITÉ ET PRODUCTIONS D’IDÉES </a:t>
            </a:r>
            <a:endParaRPr lang="fr-FR" sz="1400" b="0">
              <a:solidFill>
                <a:srgbClr val="DFA300"/>
              </a:solidFill>
            </a:endParaRPr>
          </a:p>
          <a:p>
            <a:endParaRPr lang="fr-FR" b="1"/>
          </a:p>
          <a:p>
            <a:r>
              <a:rPr lang="fr-FR" b="1"/>
              <a:t>Quelles solutions pour le climat en 2030 ? </a:t>
            </a:r>
            <a:endParaRPr lang="fr-FR"/>
          </a:p>
          <a:p>
            <a:endParaRPr lang="fr-FR" i="1"/>
          </a:p>
          <a:p>
            <a:r>
              <a:rPr lang="fr-FR"/>
              <a:t>Proposer de travailler sur une liste de solutions et les approfondir.</a:t>
            </a:r>
          </a:p>
          <a:p>
            <a:endParaRPr lang="fr-FR"/>
          </a:p>
          <a:p>
            <a:pPr>
              <a:tabLst>
                <a:tab pos="297815" algn="l"/>
                <a:tab pos="298450" algn="l"/>
              </a:tabLst>
            </a:pPr>
            <a:r>
              <a:rPr lang="fr-FR"/>
              <a:t>Relier les enjeux identifiés par les participants aux solutions proposées par la Ville/Mairie d’arrondissement.</a:t>
            </a:r>
          </a:p>
          <a:p>
            <a:pPr>
              <a:tabLst>
                <a:tab pos="297815" algn="l"/>
                <a:tab pos="298450" algn="l"/>
              </a:tabLst>
            </a:pPr>
            <a:endParaRPr lang="fr-FR"/>
          </a:p>
          <a:p>
            <a:pPr>
              <a:tabLst>
                <a:tab pos="297815" algn="l"/>
                <a:tab pos="298450" algn="l"/>
              </a:tabLst>
            </a:pPr>
            <a:r>
              <a:rPr lang="fr-FR" i="1"/>
              <a:t>Exemple pour la thématique Énergie </a:t>
            </a:r>
          </a:p>
          <a:p>
            <a:pPr>
              <a:tabLst>
                <a:tab pos="297815" algn="l"/>
                <a:tab pos="298450" algn="l"/>
              </a:tabLst>
            </a:pPr>
            <a:r>
              <a:rPr lang="fr-FR" i="1"/>
              <a:t>Brainstorming autour de ces solutions :</a:t>
            </a:r>
          </a:p>
          <a:p>
            <a:pPr marL="285750" indent="-285750">
              <a:buClr>
                <a:srgbClr val="DFA300"/>
              </a:buClr>
              <a:buFont typeface="Arial" panose="020B0604020202020204" pitchFamily="34" charset="0"/>
              <a:buChar char="•"/>
              <a:tabLst>
                <a:tab pos="297815" algn="l"/>
                <a:tab pos="298450" algn="l"/>
              </a:tabLst>
            </a:pPr>
            <a:r>
              <a:rPr lang="fr-FR"/>
              <a:t>Comment faire pour encourager les initiatives citoyennes de production d’énergie renouvelable (citer un exemple dans l’arrondissement) ?</a:t>
            </a:r>
          </a:p>
          <a:p>
            <a:pPr marL="285750" indent="-285750">
              <a:buClr>
                <a:srgbClr val="DFA300"/>
              </a:buClr>
              <a:buFont typeface="Arial" panose="020B0604020202020204" pitchFamily="34" charset="0"/>
              <a:buChar char="•"/>
              <a:tabLst>
                <a:tab pos="297815" algn="l"/>
                <a:tab pos="298450" algn="l"/>
              </a:tabLst>
            </a:pPr>
            <a:r>
              <a:rPr lang="fr-FR"/>
              <a:t>Comment faire pour développer les centrales solaires ?</a:t>
            </a:r>
          </a:p>
          <a:p>
            <a:pPr marL="285750" indent="-285750">
              <a:buClr>
                <a:srgbClr val="DFA300"/>
              </a:buClr>
              <a:buFont typeface="Arial" panose="020B0604020202020204" pitchFamily="34" charset="0"/>
              <a:buChar char="•"/>
              <a:tabLst>
                <a:tab pos="297815" algn="l"/>
                <a:tab pos="298450" algn="l"/>
              </a:tabLst>
            </a:pPr>
            <a:r>
              <a:rPr lang="fr-FR"/>
              <a:t>Comment faire pour adapter les toits en zinc au réchauffement climatique ?</a:t>
            </a:r>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Le déroulé de la rencontre</a:t>
            </a:r>
          </a:p>
        </p:txBody>
      </p:sp>
      <p:pic>
        <p:nvPicPr>
          <p:cNvPr id="11" name="Graphique 10" descr="Chronomètre avec un remplissage uni">
            <a:extLst>
              <a:ext uri="{FF2B5EF4-FFF2-40B4-BE49-F238E27FC236}">
                <a16:creationId xmlns:a16="http://schemas.microsoft.com/office/drawing/2014/main" id="{4D242AB4-F0E3-1763-ECAD-2ABE9F9F589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13395" y="516018"/>
            <a:ext cx="914400" cy="914400"/>
          </a:xfrm>
          <a:prstGeom prst="rect">
            <a:avLst/>
          </a:prstGeom>
        </p:spPr>
      </p:pic>
      <p:sp>
        <p:nvSpPr>
          <p:cNvPr id="12" name="Rectangle 11">
            <a:extLst>
              <a:ext uri="{FF2B5EF4-FFF2-40B4-BE49-F238E27FC236}">
                <a16:creationId xmlns:a16="http://schemas.microsoft.com/office/drawing/2014/main" id="{5D917F1F-7980-CAAD-591F-4107FEB7A1AD}"/>
              </a:ext>
            </a:extLst>
          </p:cNvPr>
          <p:cNvSpPr/>
          <p:nvPr/>
        </p:nvSpPr>
        <p:spPr>
          <a:xfrm>
            <a:off x="9670595" y="940464"/>
            <a:ext cx="1901628" cy="22146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a:solidFill>
                  <a:srgbClr val="DFA300"/>
                </a:solidFill>
              </a:rPr>
              <a:t>Env. 45 mn</a:t>
            </a:r>
          </a:p>
        </p:txBody>
      </p:sp>
      <p:sp>
        <p:nvSpPr>
          <p:cNvPr id="4" name="Espace réservé du numéro de diapositive 3">
            <a:extLst>
              <a:ext uri="{FF2B5EF4-FFF2-40B4-BE49-F238E27FC236}">
                <a16:creationId xmlns:a16="http://schemas.microsoft.com/office/drawing/2014/main" id="{EB37B0F9-03BE-360F-879B-2D63F0571374}"/>
              </a:ext>
            </a:extLst>
          </p:cNvPr>
          <p:cNvSpPr>
            <a:spLocks noGrp="1"/>
          </p:cNvSpPr>
          <p:nvPr>
            <p:ph type="sldNum" sz="quarter" idx="12"/>
          </p:nvPr>
        </p:nvSpPr>
        <p:spPr/>
        <p:txBody>
          <a:bodyPr/>
          <a:lstStyle/>
          <a:p>
            <a:fld id="{975A587B-5814-4D9B-9598-FE9CB954CB01}" type="slidenum">
              <a:rPr lang="fr-FR" smtClean="0"/>
              <a:t>50</a:t>
            </a:fld>
            <a:endParaRPr lang="fr-FR"/>
          </a:p>
        </p:txBody>
      </p:sp>
      <p:grpSp>
        <p:nvGrpSpPr>
          <p:cNvPr id="13" name="Groupe 12">
            <a:extLst>
              <a:ext uri="{FF2B5EF4-FFF2-40B4-BE49-F238E27FC236}">
                <a16:creationId xmlns:a16="http://schemas.microsoft.com/office/drawing/2014/main" id="{D0794904-E4DB-A892-C9A2-0E6D895F4A37}"/>
              </a:ext>
            </a:extLst>
          </p:cNvPr>
          <p:cNvGrpSpPr/>
          <p:nvPr/>
        </p:nvGrpSpPr>
        <p:grpSpPr>
          <a:xfrm>
            <a:off x="8395708" y="1430418"/>
            <a:ext cx="3248054" cy="1863183"/>
            <a:chOff x="5800762" y="3460458"/>
            <a:chExt cx="3351621" cy="1863183"/>
          </a:xfrm>
        </p:grpSpPr>
        <p:sp>
          <p:nvSpPr>
            <p:cNvPr id="14" name="Rectangle 13">
              <a:extLst>
                <a:ext uri="{FF2B5EF4-FFF2-40B4-BE49-F238E27FC236}">
                  <a16:creationId xmlns:a16="http://schemas.microsoft.com/office/drawing/2014/main" id="{630A94FA-F82F-10DB-60D9-91565EB012E4}"/>
                </a:ext>
              </a:extLst>
            </p:cNvPr>
            <p:cNvSpPr/>
            <p:nvPr/>
          </p:nvSpPr>
          <p:spPr>
            <a:xfrm>
              <a:off x="5986954" y="3786329"/>
              <a:ext cx="3165429" cy="1537312"/>
            </a:xfrm>
            <a:prstGeom prst="rect">
              <a:avLst/>
            </a:prstGeom>
            <a:solidFill>
              <a:srgbClr val="52AE32"/>
            </a:solidFill>
            <a:ln w="12700" cap="flat" cmpd="sng" algn="ctr">
              <a:noFill/>
              <a:prstDash val="solid"/>
              <a:miter lim="800000"/>
            </a:ln>
            <a:effectLst/>
          </p:spPr>
          <p:txBody>
            <a:bodyPr rtlCol="0" anchor="ctr"/>
            <a:lstStyle/>
            <a:p>
              <a:r>
                <a:rPr lang="fr-FR" sz="1000" b="1" kern="0">
                  <a:solidFill>
                    <a:schemeClr val="bg1"/>
                  </a:solidFill>
                  <a:latin typeface="Lato" panose="020F0502020204030203"/>
                </a:rPr>
                <a:t>           </a:t>
              </a:r>
              <a:r>
                <a:rPr kumimoji="0" lang="fr-FR" sz="1000" b="1" i="0" u="none" strike="noStrike" kern="0" cap="all" spc="0" normalizeH="0" baseline="0" noProof="0">
                  <a:ln>
                    <a:noFill/>
                  </a:ln>
                  <a:solidFill>
                    <a:schemeClr val="bg1"/>
                  </a:solidFill>
                  <a:effectLst/>
                  <a:uLnTx/>
                  <a:uFillTx/>
                  <a:latin typeface="Lato" panose="020F0502020204030203"/>
                  <a:ea typeface="+mn-ea"/>
                  <a:cs typeface="+mn-cs"/>
                </a:rPr>
                <a:t>   </a:t>
              </a:r>
              <a:r>
                <a:rPr lang="fr-FR" sz="1000">
                  <a:solidFill>
                    <a:schemeClr val="bg1"/>
                  </a:solidFill>
                  <a:latin typeface="+mj-lt"/>
                  <a:sym typeface="Wingdings" panose="05000000000000000000" pitchFamily="2" charset="2"/>
                </a:rPr>
                <a:t></a:t>
              </a:r>
              <a:r>
                <a:rPr lang="fr-FR" sz="1100">
                  <a:latin typeface="+mj-lt"/>
                </a:rPr>
                <a:t> </a:t>
              </a:r>
              <a:r>
                <a:rPr lang="fr-FR" sz="1000">
                  <a:solidFill>
                    <a:schemeClr val="bg1"/>
                  </a:solidFill>
                  <a:latin typeface="+mj-lt"/>
                </a:rPr>
                <a:t>Attention ! Cette étape nécessite une préparation en interne pour être en mesure de proposer des solutions relativement concrètes et adaptées pour votre arrondissement. </a:t>
              </a:r>
            </a:p>
            <a:p>
              <a:r>
                <a:rPr lang="fr-FR" sz="1000">
                  <a:solidFill>
                    <a:schemeClr val="bg1"/>
                  </a:solidFill>
                  <a:latin typeface="+mj-lt"/>
                  <a:sym typeface="Wingdings" panose="05000000000000000000" pitchFamily="2" charset="2"/>
                </a:rPr>
                <a:t> Vous pouvez également vous appuyez sur les questions proposées pour chacune des thématiques dans la partie 2 du kit. </a:t>
              </a:r>
              <a:endParaRPr lang="fr-FR" sz="1100">
                <a:solidFill>
                  <a:schemeClr val="bg1"/>
                </a:solidFill>
              </a:endParaRPr>
            </a:p>
          </p:txBody>
        </p:sp>
        <p:sp>
          <p:nvSpPr>
            <p:cNvPr id="15" name="Ellipse 14">
              <a:extLst>
                <a:ext uri="{FF2B5EF4-FFF2-40B4-BE49-F238E27FC236}">
                  <a16:creationId xmlns:a16="http://schemas.microsoft.com/office/drawing/2014/main" id="{75B6D4DC-8777-F855-0CD6-34E18CC2DF88}"/>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6" name="Graphique 15" descr="Lumières allumées contour">
            <a:extLst>
              <a:ext uri="{FF2B5EF4-FFF2-40B4-BE49-F238E27FC236}">
                <a16:creationId xmlns:a16="http://schemas.microsoft.com/office/drawing/2014/main" id="{14223AF1-8911-D81C-80D0-1D13542BB09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476263" y="1510805"/>
            <a:ext cx="457909" cy="490969"/>
          </a:xfrm>
          <a:prstGeom prst="rect">
            <a:avLst/>
          </a:prstGeom>
        </p:spPr>
      </p:pic>
      <p:grpSp>
        <p:nvGrpSpPr>
          <p:cNvPr id="17" name="Groupe 16">
            <a:extLst>
              <a:ext uri="{FF2B5EF4-FFF2-40B4-BE49-F238E27FC236}">
                <a16:creationId xmlns:a16="http://schemas.microsoft.com/office/drawing/2014/main" id="{FDAF0105-BD63-F51A-E646-F1AD0412C42B}"/>
              </a:ext>
            </a:extLst>
          </p:cNvPr>
          <p:cNvGrpSpPr/>
          <p:nvPr/>
        </p:nvGrpSpPr>
        <p:grpSpPr>
          <a:xfrm>
            <a:off x="8375287" y="3429001"/>
            <a:ext cx="3268475" cy="1224424"/>
            <a:chOff x="5800762" y="3460458"/>
            <a:chExt cx="3021231" cy="1143998"/>
          </a:xfrm>
        </p:grpSpPr>
        <p:sp>
          <p:nvSpPr>
            <p:cNvPr id="18" name="Rectangle 17">
              <a:extLst>
                <a:ext uri="{FF2B5EF4-FFF2-40B4-BE49-F238E27FC236}">
                  <a16:creationId xmlns:a16="http://schemas.microsoft.com/office/drawing/2014/main" id="{55F115AC-D6D7-A36A-B4B5-1CC802624705}"/>
                </a:ext>
              </a:extLst>
            </p:cNvPr>
            <p:cNvSpPr/>
            <p:nvPr/>
          </p:nvSpPr>
          <p:spPr>
            <a:xfrm>
              <a:off x="5986956" y="3786329"/>
              <a:ext cx="2835037" cy="818127"/>
            </a:xfrm>
            <a:prstGeom prst="rect">
              <a:avLst/>
            </a:prstGeom>
            <a:solidFill>
              <a:srgbClr val="035FCC"/>
            </a:solidFill>
            <a:ln w="12700" cap="flat" cmpd="sng" algn="ctr">
              <a:noFill/>
              <a:prstDash val="solid"/>
              <a:miter lim="800000"/>
            </a:ln>
            <a:effectLst/>
          </p:spPr>
          <p:txBody>
            <a:bodyPr rtlCol="0" anchor="ctr"/>
            <a:lstStyle/>
            <a:p>
              <a:r>
                <a:rPr lang="fr-FR" sz="900" b="1"/>
                <a:t>             </a:t>
              </a:r>
              <a:r>
                <a:rPr lang="fr-FR" sz="1000" b="1">
                  <a:solidFill>
                    <a:schemeClr val="bg1"/>
                  </a:solidFill>
                </a:rPr>
                <a:t>Le support du kit de concertation sur</a:t>
              </a:r>
            </a:p>
            <a:p>
              <a:r>
                <a:rPr lang="fr-FR" sz="1000" b="1">
                  <a:solidFill>
                    <a:schemeClr val="bg1"/>
                  </a:solidFill>
                </a:rPr>
                <a:t>          lequel s’appuyer :</a:t>
              </a:r>
            </a:p>
            <a:p>
              <a:pPr marL="228600" indent="-228600">
                <a:buFont typeface="Arial" panose="020B0604020202020204" pitchFamily="34" charset="0"/>
                <a:buChar char="•"/>
              </a:pPr>
              <a:r>
                <a:rPr lang="fr-FR" sz="1000">
                  <a:solidFill>
                    <a:schemeClr val="bg1"/>
                  </a:solidFill>
                </a:rPr>
                <a:t>La fiche de contribution adaptable en fonction de l’évènement organisé </a:t>
              </a:r>
            </a:p>
          </p:txBody>
        </p:sp>
        <p:sp>
          <p:nvSpPr>
            <p:cNvPr id="19" name="Ellipse 18">
              <a:extLst>
                <a:ext uri="{FF2B5EF4-FFF2-40B4-BE49-F238E27FC236}">
                  <a16:creationId xmlns:a16="http://schemas.microsoft.com/office/drawing/2014/main" id="{6C550057-FEE1-84DC-7FCD-5C5ACDE00C0E}"/>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0" name="Graphique 19" descr="Informations contour">
            <a:extLst>
              <a:ext uri="{FF2B5EF4-FFF2-40B4-BE49-F238E27FC236}">
                <a16:creationId xmlns:a16="http://schemas.microsoft.com/office/drawing/2014/main" id="{465F479F-02C1-F2B9-ACD9-F6481AD89B6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19433" y="3488647"/>
            <a:ext cx="623020" cy="574874"/>
          </a:xfrm>
          <a:prstGeom prst="rect">
            <a:avLst/>
          </a:prstGeom>
        </p:spPr>
      </p:pic>
    </p:spTree>
    <p:extLst>
      <p:ext uri="{BB962C8B-B14F-4D97-AF65-F5344CB8AC3E}">
        <p14:creationId xmlns:p14="http://schemas.microsoft.com/office/powerpoint/2010/main" val="4145939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nvPr>
        </p:nvSpPr>
        <p:spPr/>
        <p:txBody>
          <a:bodyPr/>
          <a:lstStyle/>
          <a:p>
            <a:r>
              <a:rPr lang="fr-FR"/>
              <a:t>Kit de concertation – Révision du Plan Climat | Septembre – Décembre 2022|</a:t>
            </a:r>
          </a:p>
        </p:txBody>
      </p:sp>
      <p:sp>
        <p:nvSpPr>
          <p:cNvPr id="5" name="Espace réservé du texte 4">
            <a:extLst>
              <a:ext uri="{FF2B5EF4-FFF2-40B4-BE49-F238E27FC236}">
                <a16:creationId xmlns:a16="http://schemas.microsoft.com/office/drawing/2014/main" id="{2FD6A940-872D-CA8C-3589-BF06CE202450}"/>
              </a:ext>
            </a:extLst>
          </p:cNvPr>
          <p:cNvSpPr>
            <a:spLocks noGrp="1"/>
          </p:cNvSpPr>
          <p:nvPr>
            <p:ph type="body" sz="quarter" idx="13"/>
          </p:nvPr>
        </p:nvSpPr>
        <p:spPr>
          <a:xfrm>
            <a:off x="590324" y="1119604"/>
            <a:ext cx="10685504" cy="3960000"/>
          </a:xfrm>
        </p:spPr>
        <p:txBody>
          <a:bodyPr vert="horz" lIns="91440" tIns="45720" rIns="91440" bIns="45720" rtlCol="0" anchor="t">
            <a:noAutofit/>
          </a:bodyPr>
          <a:lstStyle/>
          <a:p>
            <a:r>
              <a:rPr lang="fr-FR"/>
              <a:t>Votre arrondissement organise un évènement particulier et un stand sera dédié à l'enjeu de la révision du Plan Climat ? Quelques conseils pour organiser un échange hors les murs lors d'un temps informel. </a:t>
            </a:r>
          </a:p>
          <a:p>
            <a:endParaRPr lang="fr-FR"/>
          </a:p>
          <a:p>
            <a:r>
              <a:rPr lang="fr-FR"/>
              <a:t>Les étapes : </a:t>
            </a:r>
          </a:p>
          <a:p>
            <a:pPr marL="342900" indent="-342900">
              <a:buClr>
                <a:srgbClr val="E94250"/>
              </a:buClr>
              <a:buFont typeface="+mj-lt"/>
              <a:buAutoNum type="arabicPeriod"/>
            </a:pPr>
            <a:r>
              <a:rPr lang="fr-FR"/>
              <a:t>Choisissez-la ou les thématique(s) de votre choix</a:t>
            </a:r>
          </a:p>
          <a:p>
            <a:pPr marL="342900" indent="-342900">
              <a:buClr>
                <a:srgbClr val="E94250"/>
              </a:buClr>
              <a:buFont typeface="+mj-lt"/>
              <a:buAutoNum type="arabicPeriod"/>
            </a:pPr>
            <a:r>
              <a:rPr lang="fr-FR"/>
              <a:t>Posez la problématique de votre choix en lien avec la thématique choisie </a:t>
            </a:r>
          </a:p>
          <a:p>
            <a:pPr marL="342900" indent="-342900">
              <a:buClr>
                <a:srgbClr val="E94250"/>
              </a:buClr>
              <a:buFont typeface="+mj-lt"/>
              <a:buAutoNum type="arabicPeriod"/>
            </a:pPr>
            <a:r>
              <a:rPr lang="fr-FR"/>
              <a:t>Mettez à disposition la documentation nécessaire (cf. les supports du kit de communication)</a:t>
            </a:r>
          </a:p>
          <a:p>
            <a:pPr marL="342900" indent="-342900">
              <a:buClr>
                <a:srgbClr val="E94250"/>
              </a:buClr>
              <a:buFont typeface="+mj-lt"/>
              <a:buAutoNum type="arabicPeriod"/>
            </a:pPr>
            <a:r>
              <a:rPr lang="fr-FR"/>
              <a:t>Proposez aux passants de travailler sur une liste de solution à partir d'un mur d'expression (1 idée = un post-it)</a:t>
            </a:r>
          </a:p>
          <a:p>
            <a:pPr marL="342900" indent="-342900">
              <a:buClr>
                <a:srgbClr val="E94250"/>
              </a:buClr>
              <a:buFont typeface="+mj-lt"/>
              <a:buAutoNum type="arabicPeriod"/>
            </a:pPr>
            <a:r>
              <a:rPr lang="fr-FR"/>
              <a:t>Donnez la possibilité de prioriser les solutions par des vignettes de couleurs (1 gommette = 1 like)</a:t>
            </a:r>
          </a:p>
          <a:p>
            <a:pPr marL="342900" indent="-342900">
              <a:buClr>
                <a:srgbClr val="E94250"/>
              </a:buClr>
              <a:buFont typeface="+mj-lt"/>
              <a:buAutoNum type="arabicPeriod"/>
            </a:pPr>
            <a:r>
              <a:rPr lang="fr-FR"/>
              <a:t>Laissez le mur d'expression visible pour attiser la curiosité des passants </a:t>
            </a:r>
            <a:endParaRPr lang="fr-FR" b="0"/>
          </a:p>
          <a:p>
            <a:pPr marL="285750" lvl="1" indent="0">
              <a:buClr>
                <a:srgbClr val="071F32"/>
              </a:buClr>
              <a:buNone/>
            </a:pPr>
            <a:endParaRPr lang="fr-FR" b="0"/>
          </a:p>
          <a:p>
            <a:pPr marL="285750" indent="-285750">
              <a:buChar char="•"/>
            </a:pPr>
            <a:endParaRPr lang="fr-FR"/>
          </a:p>
          <a:p>
            <a:pPr marL="285750" indent="-285750">
              <a:buChar char="•"/>
            </a:pPr>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nvPr>
        </p:nvSpPr>
        <p:spPr/>
        <p:txBody>
          <a:bodyPr/>
          <a:lstStyle/>
          <a:p>
            <a:r>
              <a:rPr lang="fr-FR"/>
              <a:t>Une rencontre hors les murs </a:t>
            </a:r>
          </a:p>
        </p:txBody>
      </p:sp>
      <p:sp>
        <p:nvSpPr>
          <p:cNvPr id="4" name="Espace réservé du numéro de diapositive 3">
            <a:extLst>
              <a:ext uri="{FF2B5EF4-FFF2-40B4-BE49-F238E27FC236}">
                <a16:creationId xmlns:a16="http://schemas.microsoft.com/office/drawing/2014/main" id="{EB37B0F9-03BE-360F-879B-2D63F0571374}"/>
              </a:ext>
            </a:extLst>
          </p:cNvPr>
          <p:cNvSpPr>
            <a:spLocks noGrp="1"/>
          </p:cNvSpPr>
          <p:nvPr>
            <p:ph type="sldNum" sz="quarter" idx="12"/>
          </p:nvPr>
        </p:nvSpPr>
        <p:spPr/>
        <p:txBody>
          <a:bodyPr/>
          <a:lstStyle/>
          <a:p>
            <a:fld id="{975A587B-5814-4D9B-9598-FE9CB954CB01}" type="slidenum">
              <a:rPr lang="fr-FR" smtClean="0"/>
              <a:t>51</a:t>
            </a:fld>
            <a:endParaRPr lang="fr-FR"/>
          </a:p>
        </p:txBody>
      </p:sp>
      <p:grpSp>
        <p:nvGrpSpPr>
          <p:cNvPr id="7" name="Groupe 6">
            <a:extLst>
              <a:ext uri="{FF2B5EF4-FFF2-40B4-BE49-F238E27FC236}">
                <a16:creationId xmlns:a16="http://schemas.microsoft.com/office/drawing/2014/main" id="{A2110C32-AA92-1B62-3D59-399AA5E181C8}"/>
              </a:ext>
            </a:extLst>
          </p:cNvPr>
          <p:cNvGrpSpPr/>
          <p:nvPr/>
        </p:nvGrpSpPr>
        <p:grpSpPr>
          <a:xfrm>
            <a:off x="8863897" y="4278575"/>
            <a:ext cx="2728999" cy="964628"/>
            <a:chOff x="5800762" y="3460458"/>
            <a:chExt cx="2816016" cy="964628"/>
          </a:xfrm>
        </p:grpSpPr>
        <p:sp>
          <p:nvSpPr>
            <p:cNvPr id="8" name="Rectangle 7">
              <a:extLst>
                <a:ext uri="{FF2B5EF4-FFF2-40B4-BE49-F238E27FC236}">
                  <a16:creationId xmlns:a16="http://schemas.microsoft.com/office/drawing/2014/main" id="{961835D5-3B5B-6ECE-8875-DBD781943CC5}"/>
                </a:ext>
              </a:extLst>
            </p:cNvPr>
            <p:cNvSpPr/>
            <p:nvPr/>
          </p:nvSpPr>
          <p:spPr>
            <a:xfrm>
              <a:off x="5986954" y="3786329"/>
              <a:ext cx="2629824" cy="638757"/>
            </a:xfrm>
            <a:prstGeom prst="rect">
              <a:avLst/>
            </a:prstGeom>
            <a:solidFill>
              <a:srgbClr val="52AE32"/>
            </a:solidFill>
            <a:ln w="12700" cap="flat" cmpd="sng" algn="ctr">
              <a:noFill/>
              <a:prstDash val="solid"/>
              <a:miter lim="800000"/>
            </a:ln>
            <a:effectLst/>
          </p:spPr>
          <p:txBody>
            <a:bodyPr rtlCol="0" anchor="ctr"/>
            <a:lstStyle/>
            <a:p>
              <a:pPr marL="0" marR="0" lvl="0" indent="0" algn="just" defTabSz="1042873"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a:ln>
                  <a:noFill/>
                </a:ln>
                <a:solidFill>
                  <a:schemeClr val="bg1"/>
                </a:solidFill>
                <a:effectLst/>
                <a:uLnTx/>
                <a:uFillTx/>
                <a:latin typeface="Lato" panose="020F0502020204030203"/>
                <a:ea typeface="+mn-ea"/>
                <a:cs typeface="+mn-cs"/>
              </a:endParaRPr>
            </a:p>
            <a:p>
              <a:r>
                <a:rPr kumimoji="0" lang="fr-FR" sz="1000" b="1" i="0" u="none" strike="noStrike" kern="0" cap="all" spc="0" normalizeH="0" baseline="0" noProof="0">
                  <a:ln>
                    <a:noFill/>
                  </a:ln>
                  <a:solidFill>
                    <a:schemeClr val="bg1"/>
                  </a:solidFill>
                  <a:effectLst/>
                  <a:uLnTx/>
                  <a:uFillTx/>
                  <a:latin typeface="Lato" panose="020F0502020204030203"/>
                  <a:ea typeface="+mn-ea"/>
                  <a:cs typeface="+mn-cs"/>
                </a:rPr>
                <a:t>             </a:t>
              </a:r>
              <a:r>
                <a:rPr lang="fr-FR" sz="1000">
                  <a:solidFill>
                    <a:schemeClr val="bg1"/>
                  </a:solidFill>
                  <a:latin typeface="+mj-lt"/>
                  <a:sym typeface="Wingdings" panose="05000000000000000000" pitchFamily="2" charset="2"/>
                </a:rPr>
                <a:t> N’oubliez pas de prendre</a:t>
              </a:r>
            </a:p>
            <a:p>
              <a:r>
                <a:rPr lang="fr-FR" sz="1000">
                  <a:solidFill>
                    <a:schemeClr val="bg1"/>
                  </a:solidFill>
                  <a:latin typeface="+mj-lt"/>
                  <a:sym typeface="Wingdings" panose="05000000000000000000" pitchFamily="2" charset="2"/>
                </a:rPr>
                <a:t>        des photos du mur pour garder une trace de l’évènement.</a:t>
              </a:r>
              <a:endParaRPr lang="fr-FR" sz="1000">
                <a:solidFill>
                  <a:schemeClr val="bg1"/>
                </a:solidFill>
                <a:latin typeface="+mj-lt"/>
              </a:endParaRPr>
            </a:p>
            <a:p>
              <a:endParaRPr lang="fr-FR" sz="1100"/>
            </a:p>
          </p:txBody>
        </p:sp>
        <p:sp>
          <p:nvSpPr>
            <p:cNvPr id="9" name="Ellipse 8">
              <a:extLst>
                <a:ext uri="{FF2B5EF4-FFF2-40B4-BE49-F238E27FC236}">
                  <a16:creationId xmlns:a16="http://schemas.microsoft.com/office/drawing/2014/main" id="{BE9C9747-5C81-A783-4991-03E6BBC7C25C}"/>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1" name="Graphique 10" descr="Lumières allumées contour">
            <a:extLst>
              <a:ext uri="{FF2B5EF4-FFF2-40B4-BE49-F238E27FC236}">
                <a16:creationId xmlns:a16="http://schemas.microsoft.com/office/drawing/2014/main" id="{0F7F99D0-34A7-2EE6-435B-4AD309FB03D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944453" y="4358962"/>
            <a:ext cx="457909" cy="490969"/>
          </a:xfrm>
          <a:prstGeom prst="rect">
            <a:avLst/>
          </a:prstGeom>
        </p:spPr>
      </p:pic>
    </p:spTree>
    <p:extLst>
      <p:ext uri="{BB962C8B-B14F-4D97-AF65-F5344CB8AC3E}">
        <p14:creationId xmlns:p14="http://schemas.microsoft.com/office/powerpoint/2010/main" val="355699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6</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Les ambitions du Plan Climat de la Ville de Paris</a:t>
            </a:r>
          </a:p>
        </p:txBody>
      </p:sp>
      <p:grpSp>
        <p:nvGrpSpPr>
          <p:cNvPr id="7" name="Groupe 6">
            <a:extLst>
              <a:ext uri="{FF2B5EF4-FFF2-40B4-BE49-F238E27FC236}">
                <a16:creationId xmlns:a16="http://schemas.microsoft.com/office/drawing/2014/main" id="{3E9D8BC6-C08C-CFFF-E279-E5416AB1B5A3}"/>
              </a:ext>
            </a:extLst>
          </p:cNvPr>
          <p:cNvGrpSpPr/>
          <p:nvPr/>
        </p:nvGrpSpPr>
        <p:grpSpPr>
          <a:xfrm>
            <a:off x="7908038" y="774541"/>
            <a:ext cx="3353870" cy="2080881"/>
            <a:chOff x="5800762" y="3460458"/>
            <a:chExt cx="3353870" cy="2080881"/>
          </a:xfrm>
        </p:grpSpPr>
        <p:sp>
          <p:nvSpPr>
            <p:cNvPr id="10" name="Rectangle 9">
              <a:extLst>
                <a:ext uri="{FF2B5EF4-FFF2-40B4-BE49-F238E27FC236}">
                  <a16:creationId xmlns:a16="http://schemas.microsoft.com/office/drawing/2014/main" id="{387A1FF9-0EFC-7F7D-B7B8-A6C754E5C341}"/>
                </a:ext>
              </a:extLst>
            </p:cNvPr>
            <p:cNvSpPr/>
            <p:nvPr/>
          </p:nvSpPr>
          <p:spPr>
            <a:xfrm>
              <a:off x="5986955" y="3786329"/>
              <a:ext cx="3167677" cy="1755010"/>
            </a:xfrm>
            <a:prstGeom prst="rect">
              <a:avLst/>
            </a:prstGeom>
            <a:solidFill>
              <a:srgbClr val="52AE32"/>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1">
                  <a:solidFill>
                    <a:schemeClr val="bg1"/>
                  </a:solidFill>
                  <a:latin typeface="+mj-lt"/>
                </a:rPr>
                <a:t>Le changement climatique est l’un des plus grands défis auxquels l’humanité est confrontée, mais c’est aussi une opportunité pour nous mobiliser et changer nos manières de vivre, de produire, de nous déplacer et de consommer. Pour engager dès maintenant les transformations nécessaires, les Villes ont un rôle décisif à jouer – un rôle de coordination, de mobilisation, de mise en cohérence des actions locales – pour créer dès aujourd’hui une dynamique vertueuse.</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2" name="Ellipse 11">
              <a:extLst>
                <a:ext uri="{FF2B5EF4-FFF2-40B4-BE49-F238E27FC236}">
                  <a16:creationId xmlns:a16="http://schemas.microsoft.com/office/drawing/2014/main" id="{E02028BD-EEBA-DF8F-90B0-EC726D90D86E}"/>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4" name="Graphique 13" descr="Informations contour">
              <a:extLst>
                <a:ext uri="{FF2B5EF4-FFF2-40B4-BE49-F238E27FC236}">
                  <a16:creationId xmlns:a16="http://schemas.microsoft.com/office/drawing/2014/main" id="{BAA8CE08-A053-5FB0-E50E-BFAAD682B1A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25731" y="3485427"/>
              <a:ext cx="588819" cy="588819"/>
            </a:xfrm>
            <a:prstGeom prst="rect">
              <a:avLst/>
            </a:prstGeom>
          </p:spPr>
        </p:pic>
      </p:grpSp>
      <p:grpSp>
        <p:nvGrpSpPr>
          <p:cNvPr id="34" name="Groupe 33">
            <a:extLst>
              <a:ext uri="{FF2B5EF4-FFF2-40B4-BE49-F238E27FC236}">
                <a16:creationId xmlns:a16="http://schemas.microsoft.com/office/drawing/2014/main" id="{E30DD35B-B30F-99E8-EE62-1562AFB5015E}"/>
              </a:ext>
            </a:extLst>
          </p:cNvPr>
          <p:cNvGrpSpPr/>
          <p:nvPr/>
        </p:nvGrpSpPr>
        <p:grpSpPr>
          <a:xfrm>
            <a:off x="7933007" y="2929424"/>
            <a:ext cx="3353870" cy="1169454"/>
            <a:chOff x="7933007" y="2929424"/>
            <a:chExt cx="3353870" cy="1169454"/>
          </a:xfrm>
        </p:grpSpPr>
        <p:grpSp>
          <p:nvGrpSpPr>
            <p:cNvPr id="19" name="Groupe 18">
              <a:extLst>
                <a:ext uri="{FF2B5EF4-FFF2-40B4-BE49-F238E27FC236}">
                  <a16:creationId xmlns:a16="http://schemas.microsoft.com/office/drawing/2014/main" id="{A365B08C-AEF8-29A2-8983-1F2433CDD417}"/>
                </a:ext>
              </a:extLst>
            </p:cNvPr>
            <p:cNvGrpSpPr/>
            <p:nvPr/>
          </p:nvGrpSpPr>
          <p:grpSpPr>
            <a:xfrm>
              <a:off x="7933007" y="2929424"/>
              <a:ext cx="3353870" cy="1169454"/>
              <a:chOff x="5800762" y="3460458"/>
              <a:chExt cx="3353870" cy="1169454"/>
            </a:xfrm>
          </p:grpSpPr>
          <p:sp>
            <p:nvSpPr>
              <p:cNvPr id="20" name="Rectangle 19">
                <a:extLst>
                  <a:ext uri="{FF2B5EF4-FFF2-40B4-BE49-F238E27FC236}">
                    <a16:creationId xmlns:a16="http://schemas.microsoft.com/office/drawing/2014/main" id="{0A9BCC57-45FA-6DD6-9652-F81D9F42896B}"/>
                  </a:ext>
                </a:extLst>
              </p:cNvPr>
              <p:cNvSpPr/>
              <p:nvPr/>
            </p:nvSpPr>
            <p:spPr>
              <a:xfrm>
                <a:off x="5986955" y="3786329"/>
                <a:ext cx="3167677" cy="843583"/>
              </a:xfrm>
              <a:prstGeom prst="rect">
                <a:avLst/>
              </a:prstGeom>
              <a:solidFill>
                <a:srgbClr val="035FCC"/>
              </a:solidFill>
              <a:ln w="12700" cap="flat" cmpd="sng" algn="ctr">
                <a:noFill/>
                <a:prstDash val="solid"/>
                <a:miter lim="800000"/>
              </a:ln>
              <a:effectLst/>
            </p:spPr>
            <p:txBody>
              <a:bodyPr rtlCol="0" anchor="ctr"/>
              <a:lstStyle/>
              <a:p>
                <a:endParaRPr lang="fr-FR" sz="900" b="1">
                  <a:solidFill>
                    <a:schemeClr val="bg1"/>
                  </a:solidFill>
                  <a:latin typeface="+mj-lt"/>
                </a:endParaRPr>
              </a:p>
              <a:p>
                <a:endParaRPr lang="fr-FR" sz="900" b="1">
                  <a:solidFill>
                    <a:schemeClr val="bg1"/>
                  </a:solidFill>
                  <a:latin typeface="+mj-lt"/>
                </a:endParaRPr>
              </a:p>
              <a:p>
                <a:r>
                  <a:rPr lang="fr-FR" sz="900" b="1">
                    <a:solidFill>
                      <a:schemeClr val="bg1"/>
                    </a:solidFill>
                    <a:latin typeface="+mj-lt"/>
                  </a:rPr>
                  <a:t>	Le Plan Climat de Paris a obtenu le prix des Nations Unies pour l’action climatique en 2021.</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23" name="Ellipse 22">
                <a:extLst>
                  <a:ext uri="{FF2B5EF4-FFF2-40B4-BE49-F238E27FC236}">
                    <a16:creationId xmlns:a16="http://schemas.microsoft.com/office/drawing/2014/main" id="{1D67286C-3968-FC0A-A024-B2E541AFB101}"/>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27" name="Graphique 26" descr="Lumières allumées contour">
              <a:extLst>
                <a:ext uri="{FF2B5EF4-FFF2-40B4-BE49-F238E27FC236}">
                  <a16:creationId xmlns:a16="http://schemas.microsoft.com/office/drawing/2014/main" id="{BA25C5FC-BD32-C7DF-F719-2D6313467BC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027492" y="3025935"/>
              <a:ext cx="458720" cy="458720"/>
            </a:xfrm>
            <a:prstGeom prst="rect">
              <a:avLst/>
            </a:prstGeom>
          </p:spPr>
        </p:pic>
      </p:grpSp>
      <p:sp>
        <p:nvSpPr>
          <p:cNvPr id="40" name="Espace réservé du texte 7">
            <a:extLst>
              <a:ext uri="{FF2B5EF4-FFF2-40B4-BE49-F238E27FC236}">
                <a16:creationId xmlns:a16="http://schemas.microsoft.com/office/drawing/2014/main" id="{3B971D24-70D4-8E12-7DF6-763FCCA7D17C}"/>
              </a:ext>
            </a:extLst>
          </p:cNvPr>
          <p:cNvSpPr txBox="1">
            <a:spLocks/>
          </p:cNvSpPr>
          <p:nvPr>
            <p:custDataLst>
              <p:tags r:id="rId4"/>
            </p:custDataLst>
          </p:nvPr>
        </p:nvSpPr>
        <p:spPr>
          <a:xfrm>
            <a:off x="2517708" y="1434272"/>
            <a:ext cx="5086742" cy="1967933"/>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nSpc>
                <a:spcPct val="153300"/>
              </a:lnSpc>
              <a:spcBef>
                <a:spcPts val="100"/>
              </a:spcBef>
              <a:tabLst>
                <a:tab pos="297815" algn="l"/>
                <a:tab pos="298450" algn="l"/>
              </a:tabLst>
            </a:pPr>
            <a:r>
              <a:rPr lang="fr-FR" sz="1050">
                <a:latin typeface="+mj-lt"/>
              </a:rPr>
              <a:t>Les</a:t>
            </a:r>
            <a:r>
              <a:rPr lang="fr-FR" sz="1050" i="1">
                <a:latin typeface="+mj-lt"/>
              </a:rPr>
              <a:t> </a:t>
            </a:r>
            <a:r>
              <a:rPr lang="fr-FR" sz="1050">
                <a:latin typeface="+mj-lt"/>
              </a:rPr>
              <a:t>derniers rapports du GIEC sont alarmants, les conséquences du changement climatique ne sont plus pour 10 ou 30 ans, elles se font d’ores et déjà ressentir et pèsent lourdement sur les plus fragiles. En 2030, le climat de Paris aura déjà changé profondément, exposant les Parisiens à de nouveaux risques qu’il convient d’anticiper.</a:t>
            </a:r>
          </a:p>
          <a:p>
            <a:endParaRPr lang="fr-FR" sz="800"/>
          </a:p>
        </p:txBody>
      </p:sp>
      <p:grpSp>
        <p:nvGrpSpPr>
          <p:cNvPr id="41" name="Groupe 40">
            <a:extLst>
              <a:ext uri="{FF2B5EF4-FFF2-40B4-BE49-F238E27FC236}">
                <a16:creationId xmlns:a16="http://schemas.microsoft.com/office/drawing/2014/main" id="{44FB0227-D063-3AE2-D7CE-640BC697F769}"/>
              </a:ext>
            </a:extLst>
          </p:cNvPr>
          <p:cNvGrpSpPr/>
          <p:nvPr/>
        </p:nvGrpSpPr>
        <p:grpSpPr>
          <a:xfrm>
            <a:off x="662873" y="1300918"/>
            <a:ext cx="1854923" cy="4367462"/>
            <a:chOff x="0" y="2429531"/>
            <a:chExt cx="4216102" cy="2170487"/>
          </a:xfrm>
        </p:grpSpPr>
        <p:grpSp>
          <p:nvGrpSpPr>
            <p:cNvPr id="42" name="Groupe 41">
              <a:extLst>
                <a:ext uri="{FF2B5EF4-FFF2-40B4-BE49-F238E27FC236}">
                  <a16:creationId xmlns:a16="http://schemas.microsoft.com/office/drawing/2014/main" id="{14D92442-422D-34F4-0410-E46AA57453B1}"/>
                </a:ext>
              </a:extLst>
            </p:cNvPr>
            <p:cNvGrpSpPr/>
            <p:nvPr/>
          </p:nvGrpSpPr>
          <p:grpSpPr>
            <a:xfrm>
              <a:off x="0" y="2429531"/>
              <a:ext cx="4216102" cy="2170487"/>
              <a:chOff x="0" y="2429531"/>
              <a:chExt cx="4216102" cy="2170487"/>
            </a:xfrm>
          </p:grpSpPr>
          <p:sp>
            <p:nvSpPr>
              <p:cNvPr id="46" name="Freeform 47">
                <a:extLst>
                  <a:ext uri="{FF2B5EF4-FFF2-40B4-BE49-F238E27FC236}">
                    <a16:creationId xmlns:a16="http://schemas.microsoft.com/office/drawing/2014/main" id="{52330D7C-BEB9-3DA3-00A0-6E8811B13AA3}"/>
                  </a:ext>
                </a:extLst>
              </p:cNvPr>
              <p:cNvSpPr>
                <a:spLocks/>
              </p:cNvSpPr>
              <p:nvPr/>
            </p:nvSpPr>
            <p:spPr bwMode="auto">
              <a:xfrm>
                <a:off x="0" y="3154103"/>
                <a:ext cx="3959006" cy="721994"/>
              </a:xfrm>
              <a:custGeom>
                <a:avLst/>
                <a:gdLst>
                  <a:gd name="connsiteX0" fmla="*/ 0 w 10788489"/>
                  <a:gd name="connsiteY0" fmla="*/ 0 h 1967470"/>
                  <a:gd name="connsiteX1" fmla="*/ 3767592 w 10788489"/>
                  <a:gd name="connsiteY1" fmla="*/ 0 h 1967470"/>
                  <a:gd name="connsiteX2" fmla="*/ 3767592 w 10788489"/>
                  <a:gd name="connsiteY2" fmla="*/ 16 h 1967470"/>
                  <a:gd name="connsiteX3" fmla="*/ 10788489 w 10788489"/>
                  <a:gd name="connsiteY3" fmla="*/ 16 h 1967470"/>
                  <a:gd name="connsiteX4" fmla="*/ 10084164 w 10788489"/>
                  <a:gd name="connsiteY4" fmla="*/ 1967470 h 1967470"/>
                  <a:gd name="connsiteX5" fmla="*/ 3767592 w 10788489"/>
                  <a:gd name="connsiteY5" fmla="*/ 1967470 h 1967470"/>
                  <a:gd name="connsiteX6" fmla="*/ 3767592 w 10788489"/>
                  <a:gd name="connsiteY6" fmla="*/ 1963298 h 1967470"/>
                  <a:gd name="connsiteX7" fmla="*/ 0 w 10788489"/>
                  <a:gd name="connsiteY7" fmla="*/ 1963298 h 196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489" h="1967470">
                    <a:moveTo>
                      <a:pt x="0" y="0"/>
                    </a:moveTo>
                    <a:lnTo>
                      <a:pt x="3767592" y="0"/>
                    </a:lnTo>
                    <a:lnTo>
                      <a:pt x="3767592" y="16"/>
                    </a:lnTo>
                    <a:lnTo>
                      <a:pt x="10788489" y="16"/>
                    </a:lnTo>
                    <a:lnTo>
                      <a:pt x="10084164" y="1967470"/>
                    </a:lnTo>
                    <a:lnTo>
                      <a:pt x="3767592" y="1967470"/>
                    </a:lnTo>
                    <a:lnTo>
                      <a:pt x="3767592" y="1963298"/>
                    </a:lnTo>
                    <a:lnTo>
                      <a:pt x="0" y="1963298"/>
                    </a:lnTo>
                    <a:close/>
                  </a:path>
                </a:pathLst>
              </a:custGeom>
              <a:solidFill>
                <a:srgbClr val="035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7198">
                  <a:latin typeface="Lato Light" panose="020F0502020204030203" pitchFamily="34" charset="0"/>
                </a:endParaRPr>
              </a:p>
            </p:txBody>
          </p:sp>
          <p:sp>
            <p:nvSpPr>
              <p:cNvPr id="47" name="Freeform 45">
                <a:extLst>
                  <a:ext uri="{FF2B5EF4-FFF2-40B4-BE49-F238E27FC236}">
                    <a16:creationId xmlns:a16="http://schemas.microsoft.com/office/drawing/2014/main" id="{578BBA46-D72A-6B34-30EB-FA93CF411275}"/>
                  </a:ext>
                </a:extLst>
              </p:cNvPr>
              <p:cNvSpPr/>
              <p:nvPr/>
            </p:nvSpPr>
            <p:spPr>
              <a:xfrm>
                <a:off x="0" y="2429531"/>
                <a:ext cx="4216102" cy="724572"/>
              </a:xfrm>
              <a:custGeom>
                <a:avLst/>
                <a:gdLst>
                  <a:gd name="connsiteX0" fmla="*/ 0 w 11489088"/>
                  <a:gd name="connsiteY0" fmla="*/ 0 h 1974496"/>
                  <a:gd name="connsiteX1" fmla="*/ 3767592 w 11489088"/>
                  <a:gd name="connsiteY1" fmla="*/ 0 h 1974496"/>
                  <a:gd name="connsiteX2" fmla="*/ 3767592 w 11489088"/>
                  <a:gd name="connsiteY2" fmla="*/ 16 h 1974496"/>
                  <a:gd name="connsiteX3" fmla="*/ 11489088 w 11489088"/>
                  <a:gd name="connsiteY3" fmla="*/ 16 h 1974496"/>
                  <a:gd name="connsiteX4" fmla="*/ 10788489 w 11489088"/>
                  <a:gd name="connsiteY4" fmla="*/ 1974496 h 1974496"/>
                  <a:gd name="connsiteX5" fmla="*/ 3767592 w 11489088"/>
                  <a:gd name="connsiteY5" fmla="*/ 1974496 h 1974496"/>
                  <a:gd name="connsiteX6" fmla="*/ 3767592 w 11489088"/>
                  <a:gd name="connsiteY6" fmla="*/ 1974480 h 1974496"/>
                  <a:gd name="connsiteX7" fmla="*/ 0 w 11489088"/>
                  <a:gd name="connsiteY7" fmla="*/ 1974480 h 19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088" h="1974496">
                    <a:moveTo>
                      <a:pt x="0" y="0"/>
                    </a:moveTo>
                    <a:lnTo>
                      <a:pt x="3767592" y="0"/>
                    </a:lnTo>
                    <a:lnTo>
                      <a:pt x="3767592" y="16"/>
                    </a:lnTo>
                    <a:lnTo>
                      <a:pt x="11489088" y="16"/>
                    </a:lnTo>
                    <a:lnTo>
                      <a:pt x="10788489" y="1974496"/>
                    </a:lnTo>
                    <a:lnTo>
                      <a:pt x="3767592" y="1974496"/>
                    </a:lnTo>
                    <a:lnTo>
                      <a:pt x="3767592" y="1974480"/>
                    </a:lnTo>
                    <a:lnTo>
                      <a:pt x="0" y="1974480"/>
                    </a:lnTo>
                    <a:close/>
                  </a:path>
                </a:pathLst>
              </a:custGeom>
              <a:solidFill>
                <a:srgbClr val="52A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latin typeface="Lato Light" panose="020F0502020204030203" pitchFamily="34" charset="0"/>
                </a:endParaRPr>
              </a:p>
            </p:txBody>
          </p:sp>
          <p:sp>
            <p:nvSpPr>
              <p:cNvPr id="48" name="Freeform 48">
                <a:extLst>
                  <a:ext uri="{FF2B5EF4-FFF2-40B4-BE49-F238E27FC236}">
                    <a16:creationId xmlns:a16="http://schemas.microsoft.com/office/drawing/2014/main" id="{044EDC1D-8EE6-AA46-87B3-B01F943595A3}"/>
                  </a:ext>
                </a:extLst>
              </p:cNvPr>
              <p:cNvSpPr/>
              <p:nvPr/>
            </p:nvSpPr>
            <p:spPr>
              <a:xfrm>
                <a:off x="0" y="3875452"/>
                <a:ext cx="3700542" cy="724566"/>
              </a:xfrm>
              <a:custGeom>
                <a:avLst/>
                <a:gdLst>
                  <a:gd name="connsiteX0" fmla="*/ 0 w 10084163"/>
                  <a:gd name="connsiteY0" fmla="*/ 0 h 1974480"/>
                  <a:gd name="connsiteX1" fmla="*/ 3767592 w 10084163"/>
                  <a:gd name="connsiteY1" fmla="*/ 0 h 1974480"/>
                  <a:gd name="connsiteX2" fmla="*/ 3767592 w 10084163"/>
                  <a:gd name="connsiteY2" fmla="*/ 1757 h 1974480"/>
                  <a:gd name="connsiteX3" fmla="*/ 10084163 w 10084163"/>
                  <a:gd name="connsiteY3" fmla="*/ 1757 h 1974480"/>
                  <a:gd name="connsiteX4" fmla="*/ 9379838 w 10084163"/>
                  <a:gd name="connsiteY4" fmla="*/ 1972722 h 1974480"/>
                  <a:gd name="connsiteX5" fmla="*/ 3767592 w 10084163"/>
                  <a:gd name="connsiteY5" fmla="*/ 1972722 h 1974480"/>
                  <a:gd name="connsiteX6" fmla="*/ 3767592 w 10084163"/>
                  <a:gd name="connsiteY6" fmla="*/ 1974480 h 1974480"/>
                  <a:gd name="connsiteX7" fmla="*/ 0 w 10084163"/>
                  <a:gd name="connsiteY7" fmla="*/ 1974480 h 19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163" h="1974480">
                    <a:moveTo>
                      <a:pt x="0" y="0"/>
                    </a:moveTo>
                    <a:lnTo>
                      <a:pt x="3767592" y="0"/>
                    </a:lnTo>
                    <a:lnTo>
                      <a:pt x="3767592" y="1757"/>
                    </a:lnTo>
                    <a:lnTo>
                      <a:pt x="10084163" y="1757"/>
                    </a:lnTo>
                    <a:lnTo>
                      <a:pt x="9379838" y="1972722"/>
                    </a:lnTo>
                    <a:lnTo>
                      <a:pt x="3767592" y="1972722"/>
                    </a:lnTo>
                    <a:lnTo>
                      <a:pt x="3767592" y="1974480"/>
                    </a:lnTo>
                    <a:lnTo>
                      <a:pt x="0" y="1974480"/>
                    </a:lnTo>
                    <a:close/>
                  </a:path>
                </a:pathLst>
              </a:custGeom>
              <a:solidFill>
                <a:srgbClr val="D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en-US">
                  <a:latin typeface="Lato Light" panose="020F0502020204030203" pitchFamily="34" charset="0"/>
                </a:endParaRPr>
              </a:p>
            </p:txBody>
          </p:sp>
        </p:grpSp>
        <p:sp>
          <p:nvSpPr>
            <p:cNvPr id="43" name="TextBox 52">
              <a:extLst>
                <a:ext uri="{FF2B5EF4-FFF2-40B4-BE49-F238E27FC236}">
                  <a16:creationId xmlns:a16="http://schemas.microsoft.com/office/drawing/2014/main" id="{595724C3-C5C7-DDAC-28B8-AC15FFA025D9}"/>
                </a:ext>
              </a:extLst>
            </p:cNvPr>
            <p:cNvSpPr txBox="1"/>
            <p:nvPr/>
          </p:nvSpPr>
          <p:spPr>
            <a:xfrm>
              <a:off x="256895" y="2531379"/>
              <a:ext cx="288359" cy="461665"/>
            </a:xfrm>
            <a:prstGeom prst="rect">
              <a:avLst/>
            </a:prstGeom>
            <a:noFill/>
          </p:spPr>
          <p:txBody>
            <a:bodyPr wrap="square"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r>
                <a:rPr lang="en-US" sz="2400" b="1" spc="1200">
                  <a:solidFill>
                    <a:schemeClr val="bg1"/>
                  </a:solidFill>
                  <a:latin typeface="Bebas Neue" pitchFamily="2" charset="0"/>
                </a:rPr>
                <a:t>1</a:t>
              </a:r>
            </a:p>
          </p:txBody>
        </p:sp>
        <p:sp>
          <p:nvSpPr>
            <p:cNvPr id="44" name="TextBox 53">
              <a:extLst>
                <a:ext uri="{FF2B5EF4-FFF2-40B4-BE49-F238E27FC236}">
                  <a16:creationId xmlns:a16="http://schemas.microsoft.com/office/drawing/2014/main" id="{FC3BE368-2C28-F4F2-92F7-1A5B05F4FD98}"/>
                </a:ext>
              </a:extLst>
            </p:cNvPr>
            <p:cNvSpPr txBox="1"/>
            <p:nvPr/>
          </p:nvSpPr>
          <p:spPr>
            <a:xfrm>
              <a:off x="265891" y="3247429"/>
              <a:ext cx="288359" cy="461665"/>
            </a:xfrm>
            <a:prstGeom prst="rect">
              <a:avLst/>
            </a:prstGeom>
            <a:noFill/>
          </p:spPr>
          <p:txBody>
            <a:bodyPr wrap="square"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r>
                <a:rPr lang="en-US" sz="2400" b="1" spc="1200">
                  <a:solidFill>
                    <a:schemeClr val="bg1"/>
                  </a:solidFill>
                  <a:latin typeface="Bebas Neue" pitchFamily="2" charset="0"/>
                </a:rPr>
                <a:t>2</a:t>
              </a:r>
            </a:p>
          </p:txBody>
        </p:sp>
        <p:sp>
          <p:nvSpPr>
            <p:cNvPr id="45" name="TextBox 54">
              <a:extLst>
                <a:ext uri="{FF2B5EF4-FFF2-40B4-BE49-F238E27FC236}">
                  <a16:creationId xmlns:a16="http://schemas.microsoft.com/office/drawing/2014/main" id="{40049F2F-E753-B172-52F0-85FC6329E50D}"/>
                </a:ext>
              </a:extLst>
            </p:cNvPr>
            <p:cNvSpPr txBox="1"/>
            <p:nvPr/>
          </p:nvSpPr>
          <p:spPr>
            <a:xfrm>
              <a:off x="265891" y="4092483"/>
              <a:ext cx="288359" cy="229433"/>
            </a:xfrm>
            <a:prstGeom prst="rect">
              <a:avLst/>
            </a:prstGeom>
            <a:noFill/>
          </p:spPr>
          <p:txBody>
            <a:bodyPr wrap="square"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r>
                <a:rPr lang="en-US" sz="2400" b="1" spc="1200">
                  <a:solidFill>
                    <a:schemeClr val="bg1"/>
                  </a:solidFill>
                  <a:latin typeface="+mj-lt"/>
                </a:rPr>
                <a:t>3</a:t>
              </a:r>
            </a:p>
          </p:txBody>
        </p:sp>
      </p:grpSp>
      <p:sp>
        <p:nvSpPr>
          <p:cNvPr id="49" name="ZoneTexte 48">
            <a:extLst>
              <a:ext uri="{FF2B5EF4-FFF2-40B4-BE49-F238E27FC236}">
                <a16:creationId xmlns:a16="http://schemas.microsoft.com/office/drawing/2014/main" id="{915E45A2-ABC4-20FB-C75F-EC856406A762}"/>
              </a:ext>
            </a:extLst>
          </p:cNvPr>
          <p:cNvSpPr txBox="1"/>
          <p:nvPr/>
        </p:nvSpPr>
        <p:spPr>
          <a:xfrm>
            <a:off x="902764" y="1791137"/>
            <a:ext cx="1403358" cy="307777"/>
          </a:xfrm>
          <a:prstGeom prst="rect">
            <a:avLst/>
          </a:prstGeom>
          <a:noFill/>
        </p:spPr>
        <p:txBody>
          <a:bodyPr wrap="square" rtlCol="0">
            <a:spAutoFit/>
          </a:bodyPr>
          <a:lstStyle/>
          <a:p>
            <a:r>
              <a:rPr lang="fr-FR" sz="1400" b="1">
                <a:solidFill>
                  <a:schemeClr val="bg1"/>
                </a:solidFill>
                <a:latin typeface="+mj-lt"/>
              </a:rPr>
              <a:t>Les enjeux </a:t>
            </a:r>
          </a:p>
        </p:txBody>
      </p:sp>
      <p:sp>
        <p:nvSpPr>
          <p:cNvPr id="51" name="ZoneTexte 50">
            <a:extLst>
              <a:ext uri="{FF2B5EF4-FFF2-40B4-BE49-F238E27FC236}">
                <a16:creationId xmlns:a16="http://schemas.microsoft.com/office/drawing/2014/main" id="{5B4628FE-611A-D8DA-DCD8-59EC701F6F8B}"/>
              </a:ext>
            </a:extLst>
          </p:cNvPr>
          <p:cNvSpPr txBox="1"/>
          <p:nvPr/>
        </p:nvSpPr>
        <p:spPr>
          <a:xfrm>
            <a:off x="2517708" y="2958266"/>
            <a:ext cx="4899417" cy="1052789"/>
          </a:xfrm>
          <a:prstGeom prst="rect">
            <a:avLst/>
          </a:prstGeom>
          <a:noFill/>
        </p:spPr>
        <p:txBody>
          <a:bodyPr wrap="square">
            <a:spAutoFit/>
          </a:bodyPr>
          <a:lstStyle/>
          <a:p>
            <a:pPr marL="12700" marR="5080">
              <a:lnSpc>
                <a:spcPct val="153300"/>
              </a:lnSpc>
              <a:spcBef>
                <a:spcPts val="100"/>
              </a:spcBef>
              <a:tabLst>
                <a:tab pos="297815" algn="l"/>
                <a:tab pos="298450" algn="l"/>
              </a:tabLst>
            </a:pPr>
            <a:r>
              <a:rPr lang="fr-FR" sz="1050">
                <a:latin typeface="+mj-lt"/>
              </a:rPr>
              <a:t>S’adapter aux effets du changement climatique tout en bâtissant une ville respectueuse de son environnement et de la qualité de vie de ses habitants, mais aussi en renforçant les liens de solidarité entre les Parisiens et avec les territoires voisins.</a:t>
            </a:r>
          </a:p>
        </p:txBody>
      </p:sp>
      <p:sp>
        <p:nvSpPr>
          <p:cNvPr id="52" name="ZoneTexte 51">
            <a:extLst>
              <a:ext uri="{FF2B5EF4-FFF2-40B4-BE49-F238E27FC236}">
                <a16:creationId xmlns:a16="http://schemas.microsoft.com/office/drawing/2014/main" id="{271C2FFC-B3D1-1BBE-CFD5-DD574DBABCB1}"/>
              </a:ext>
            </a:extLst>
          </p:cNvPr>
          <p:cNvSpPr txBox="1"/>
          <p:nvPr/>
        </p:nvSpPr>
        <p:spPr>
          <a:xfrm>
            <a:off x="856409" y="3275111"/>
            <a:ext cx="1403358" cy="307777"/>
          </a:xfrm>
          <a:prstGeom prst="rect">
            <a:avLst/>
          </a:prstGeom>
          <a:noFill/>
        </p:spPr>
        <p:txBody>
          <a:bodyPr wrap="square" rtlCol="0">
            <a:spAutoFit/>
          </a:bodyPr>
          <a:lstStyle/>
          <a:p>
            <a:r>
              <a:rPr lang="fr-FR" sz="1400" b="1">
                <a:solidFill>
                  <a:schemeClr val="bg1"/>
                </a:solidFill>
                <a:latin typeface="+mj-lt"/>
              </a:rPr>
              <a:t>L’ambition</a:t>
            </a:r>
          </a:p>
        </p:txBody>
      </p:sp>
      <p:sp>
        <p:nvSpPr>
          <p:cNvPr id="53" name="ZoneTexte 52">
            <a:extLst>
              <a:ext uri="{FF2B5EF4-FFF2-40B4-BE49-F238E27FC236}">
                <a16:creationId xmlns:a16="http://schemas.microsoft.com/office/drawing/2014/main" id="{9E07F973-1DBA-F429-EA77-502F62FC81DC}"/>
              </a:ext>
            </a:extLst>
          </p:cNvPr>
          <p:cNvSpPr txBox="1"/>
          <p:nvPr/>
        </p:nvSpPr>
        <p:spPr>
          <a:xfrm>
            <a:off x="839330" y="4752624"/>
            <a:ext cx="1403358" cy="307777"/>
          </a:xfrm>
          <a:prstGeom prst="rect">
            <a:avLst/>
          </a:prstGeom>
          <a:noFill/>
        </p:spPr>
        <p:txBody>
          <a:bodyPr wrap="square" rtlCol="0">
            <a:spAutoFit/>
          </a:bodyPr>
          <a:lstStyle/>
          <a:p>
            <a:r>
              <a:rPr lang="fr-FR" sz="1400" b="1">
                <a:solidFill>
                  <a:schemeClr val="bg1"/>
                </a:solidFill>
                <a:latin typeface="+mj-lt"/>
              </a:rPr>
              <a:t>Le cap </a:t>
            </a:r>
          </a:p>
        </p:txBody>
      </p:sp>
      <p:sp>
        <p:nvSpPr>
          <p:cNvPr id="55" name="ZoneTexte 54">
            <a:extLst>
              <a:ext uri="{FF2B5EF4-FFF2-40B4-BE49-F238E27FC236}">
                <a16:creationId xmlns:a16="http://schemas.microsoft.com/office/drawing/2014/main" id="{0BF1EBB6-B555-56EF-27D9-E46F5B93DD1C}"/>
              </a:ext>
            </a:extLst>
          </p:cNvPr>
          <p:cNvSpPr txBox="1"/>
          <p:nvPr/>
        </p:nvSpPr>
        <p:spPr>
          <a:xfrm>
            <a:off x="2517708" y="4269769"/>
            <a:ext cx="4856632" cy="1312860"/>
          </a:xfrm>
          <a:prstGeom prst="rect">
            <a:avLst/>
          </a:prstGeom>
          <a:noFill/>
        </p:spPr>
        <p:txBody>
          <a:bodyPr wrap="square">
            <a:spAutoFit/>
          </a:bodyPr>
          <a:lstStyle>
            <a:defPPr>
              <a:defRPr lang="fr-FR"/>
            </a:defPPr>
            <a:lvl1pPr marL="12700" marR="5080">
              <a:lnSpc>
                <a:spcPct val="153300"/>
              </a:lnSpc>
              <a:spcBef>
                <a:spcPts val="100"/>
              </a:spcBef>
              <a:tabLst>
                <a:tab pos="297815" algn="l"/>
                <a:tab pos="298450" algn="l"/>
              </a:tabLst>
              <a:defRPr sz="1050">
                <a:latin typeface="+mj-lt"/>
              </a:defRPr>
            </a:lvl1pPr>
          </a:lstStyle>
          <a:p>
            <a:r>
              <a:rPr lang="fr-FR">
                <a:solidFill>
                  <a:srgbClr val="DFA300"/>
                </a:solidFill>
              </a:rPr>
              <a:t>«</a:t>
            </a:r>
            <a:r>
              <a:rPr lang="fr-FR" b="1">
                <a:solidFill>
                  <a:srgbClr val="DFA300"/>
                </a:solidFill>
              </a:rPr>
              <a:t> Atténuation </a:t>
            </a:r>
            <a:r>
              <a:rPr lang="fr-FR">
                <a:solidFill>
                  <a:srgbClr val="DFA300"/>
                </a:solidFill>
              </a:rPr>
              <a:t>» </a:t>
            </a:r>
            <a:r>
              <a:rPr lang="fr-FR"/>
              <a:t>: pour réduire les impacts du changement climatique qui sont d’ores et déjà une réalité pour le territoire parisien.</a:t>
            </a:r>
          </a:p>
          <a:p>
            <a:r>
              <a:rPr lang="fr-FR">
                <a:solidFill>
                  <a:srgbClr val="DFA300"/>
                </a:solidFill>
              </a:rPr>
              <a:t>« </a:t>
            </a:r>
            <a:r>
              <a:rPr lang="fr-FR" b="1">
                <a:solidFill>
                  <a:srgbClr val="DFA300"/>
                </a:solidFill>
              </a:rPr>
              <a:t>Adaptation</a:t>
            </a:r>
            <a:r>
              <a:rPr lang="fr-FR">
                <a:solidFill>
                  <a:srgbClr val="DFA300"/>
                </a:solidFill>
              </a:rPr>
              <a:t> » </a:t>
            </a:r>
            <a:r>
              <a:rPr lang="fr-FR"/>
              <a:t>: pour anticiper les crises climatiques à venir (sécheresses, inondations, canicules) et y faire face avec résilience.</a:t>
            </a:r>
          </a:p>
        </p:txBody>
      </p:sp>
    </p:spTree>
    <p:extLst>
      <p:ext uri="{BB962C8B-B14F-4D97-AF65-F5344CB8AC3E}">
        <p14:creationId xmlns:p14="http://schemas.microsoft.com/office/powerpoint/2010/main" val="54355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7</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Les grands enjeux du Plan Climat</a:t>
            </a:r>
          </a:p>
        </p:txBody>
      </p:sp>
      <p:sp>
        <p:nvSpPr>
          <p:cNvPr id="8" name="Espace réservé du texte 7">
            <a:extLst>
              <a:ext uri="{FF2B5EF4-FFF2-40B4-BE49-F238E27FC236}">
                <a16:creationId xmlns:a16="http://schemas.microsoft.com/office/drawing/2014/main" id="{75F80D6D-CC1A-E3AF-617B-B0B6D19FCA20}"/>
              </a:ext>
            </a:extLst>
          </p:cNvPr>
          <p:cNvSpPr>
            <a:spLocks noGrp="1"/>
          </p:cNvSpPr>
          <p:nvPr>
            <p:ph type="body" sz="quarter" idx="13"/>
            <p:custDataLst>
              <p:tags r:id="rId4"/>
            </p:custDataLst>
          </p:nvPr>
        </p:nvSpPr>
        <p:spPr>
          <a:xfrm>
            <a:off x="527980" y="1388329"/>
            <a:ext cx="7405028" cy="3960000"/>
          </a:xfrm>
        </p:spPr>
        <p:txBody>
          <a:bodyPr/>
          <a:lstStyle/>
          <a:p>
            <a:pPr marL="298450" marR="5080" indent="-285750" algn="l">
              <a:lnSpc>
                <a:spcPct val="153300"/>
              </a:lnSpc>
              <a:spcBef>
                <a:spcPts val="100"/>
              </a:spcBef>
              <a:buFont typeface="Arial" panose="020B0604020202020204" pitchFamily="34" charset="0"/>
              <a:buChar char="•"/>
              <a:tabLst>
                <a:tab pos="297815" algn="l"/>
                <a:tab pos="298450" algn="l"/>
              </a:tabLst>
            </a:pPr>
            <a:r>
              <a:rPr lang="fr-FR" b="1" i="1">
                <a:solidFill>
                  <a:srgbClr val="DFA300"/>
                </a:solidFill>
                <a:latin typeface="+mj-lt"/>
              </a:rPr>
              <a:t>PLUS VITE : « Accélération de l’action »</a:t>
            </a:r>
          </a:p>
          <a:p>
            <a:r>
              <a:rPr lang="fr-FR" sz="1100">
                <a:latin typeface="+mj-lt"/>
              </a:rPr>
              <a:t>	Face à l’urgence, il nous faut accélérer, pour réduire massivement nos émissions de gaz à 	effet de serre et nos polluants atmosphériques, tout en adaptant le territoire aux effets 	du climat qui change pour protéger les Parisiens.</a:t>
            </a:r>
          </a:p>
          <a:p>
            <a:pPr marL="722313" marR="5080" algn="l">
              <a:lnSpc>
                <a:spcPct val="153300"/>
              </a:lnSpc>
              <a:spcBef>
                <a:spcPts val="100"/>
              </a:spcBef>
              <a:tabLst>
                <a:tab pos="297815" algn="l"/>
                <a:tab pos="298450" algn="l"/>
              </a:tabLst>
            </a:pPr>
            <a:endParaRPr lang="fr-FR" sz="1100">
              <a:latin typeface="+mj-lt"/>
            </a:endParaRPr>
          </a:p>
          <a:p>
            <a:pPr marL="298450" marR="5080" indent="-285750" algn="l">
              <a:lnSpc>
                <a:spcPct val="153300"/>
              </a:lnSpc>
              <a:spcBef>
                <a:spcPts val="100"/>
              </a:spcBef>
              <a:buFont typeface="Arial" panose="020B0604020202020204" pitchFamily="34" charset="0"/>
              <a:buChar char="•"/>
              <a:tabLst>
                <a:tab pos="297815" algn="l"/>
                <a:tab pos="298450" algn="l"/>
              </a:tabLst>
            </a:pPr>
            <a:r>
              <a:rPr lang="fr-FR" b="1" i="1">
                <a:solidFill>
                  <a:srgbClr val="52AE32"/>
                </a:solidFill>
                <a:latin typeface="+mj-lt"/>
              </a:rPr>
              <a:t>PLUS LOCAL : « Territorialisation »</a:t>
            </a:r>
          </a:p>
          <a:p>
            <a:r>
              <a:rPr lang="fr-FR" sz="1100">
                <a:latin typeface="+mj-lt"/>
              </a:rPr>
              <a:t>	La transition se mène à l’échelle de chaque quartier et s’observe dans la rue, sur nos 	places, dans nos jardins. Ensemble : mairies d’arrondissement, habitants, étudiants, 	commerçants, entrepreneurs, chercheurs, associations, imaginons des actions pour le 	climat à l’échelle la plus locale.</a:t>
            </a:r>
          </a:p>
          <a:p>
            <a:endParaRPr lang="fr-FR" sz="1100">
              <a:latin typeface="+mj-lt"/>
            </a:endParaRPr>
          </a:p>
          <a:p>
            <a:pPr marL="285750" indent="-285750">
              <a:buFont typeface="Arial" panose="020B0604020202020204" pitchFamily="34" charset="0"/>
              <a:buChar char="•"/>
            </a:pPr>
            <a:r>
              <a:rPr lang="fr-FR" b="1" i="1">
                <a:solidFill>
                  <a:srgbClr val="035FCC"/>
                </a:solidFill>
                <a:latin typeface="+mj-lt"/>
              </a:rPr>
              <a:t>PLUS JUSTE : « Renforcement du volet social » </a:t>
            </a:r>
          </a:p>
          <a:p>
            <a:r>
              <a:rPr lang="fr-FR" sz="1100">
                <a:latin typeface="+mj-lt"/>
              </a:rPr>
              <a:t>	À Paris comme ailleurs, les personnes les plus vulnérables sont aussi les plus touchées 	par les effets du changement climatique, par la précarité énergétique, par la pollution de 	l’air. La lutte contre les inégalités environnementales est une priorité de cette révision</a:t>
            </a:r>
          </a:p>
          <a:p>
            <a:r>
              <a:rPr lang="fr-FR" sz="1100">
                <a:latin typeface="+mj-lt"/>
              </a:rPr>
              <a:t>	du Plan Climat, avec des initiatives renforcées dans les quartiers populaires. La transition 	écologique doit être une transition juste !</a:t>
            </a:r>
          </a:p>
          <a:p>
            <a:pPr marL="722313" marR="5080" lvl="3" indent="0">
              <a:lnSpc>
                <a:spcPct val="153300"/>
              </a:lnSpc>
              <a:spcBef>
                <a:spcPts val="100"/>
              </a:spcBef>
              <a:buNone/>
              <a:tabLst>
                <a:tab pos="297815" algn="l"/>
                <a:tab pos="298450" algn="l"/>
              </a:tabLst>
            </a:pPr>
            <a:r>
              <a:rPr lang="fr-FR" sz="1100">
                <a:latin typeface="+mj-lt"/>
              </a:rPr>
              <a:t>.</a:t>
            </a:r>
          </a:p>
          <a:p>
            <a:endParaRPr lang="fr-FR" sz="1050"/>
          </a:p>
        </p:txBody>
      </p:sp>
      <p:pic>
        <p:nvPicPr>
          <p:cNvPr id="2" name="Graphique 1" descr="Cercle avec flèche gauche avec un remplissage uni">
            <a:extLst>
              <a:ext uri="{FF2B5EF4-FFF2-40B4-BE49-F238E27FC236}">
                <a16:creationId xmlns:a16="http://schemas.microsoft.com/office/drawing/2014/main" id="{060EC704-E57A-B164-9C6C-B354D9BA31EF}"/>
              </a:ext>
            </a:extLst>
          </p:cNvPr>
          <p:cNvPicPr>
            <a:picLocks noChangeAspect="1"/>
          </p:cNvPicPr>
          <p:nvPr>
            <p:custDataLst>
              <p:tags r:id="rId5"/>
            </p:custDataLst>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flipH="1">
            <a:off x="905856" y="1943179"/>
            <a:ext cx="329103" cy="360000"/>
          </a:xfrm>
          <a:prstGeom prst="rect">
            <a:avLst/>
          </a:prstGeom>
        </p:spPr>
      </p:pic>
      <p:pic>
        <p:nvPicPr>
          <p:cNvPr id="5" name="Graphique 4" descr="Cercle avec flèche gauche avec un remplissage uni">
            <a:extLst>
              <a:ext uri="{FF2B5EF4-FFF2-40B4-BE49-F238E27FC236}">
                <a16:creationId xmlns:a16="http://schemas.microsoft.com/office/drawing/2014/main" id="{C524F522-F2AE-9B2B-E697-5C699B25D2CA}"/>
              </a:ext>
            </a:extLst>
          </p:cNvPr>
          <p:cNvPicPr>
            <a:picLocks noChangeAspect="1"/>
          </p:cNvPicPr>
          <p:nvPr>
            <p:custDataLst>
              <p:tags r:id="rId6"/>
            </p:custDataLst>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H="1">
            <a:off x="905855" y="3304655"/>
            <a:ext cx="329103" cy="360000"/>
          </a:xfrm>
          <a:prstGeom prst="rect">
            <a:avLst/>
          </a:prstGeom>
        </p:spPr>
      </p:pic>
      <p:pic>
        <p:nvPicPr>
          <p:cNvPr id="7" name="Graphique 6" descr="Cercle avec flèche gauche avec un remplissage uni">
            <a:extLst>
              <a:ext uri="{FF2B5EF4-FFF2-40B4-BE49-F238E27FC236}">
                <a16:creationId xmlns:a16="http://schemas.microsoft.com/office/drawing/2014/main" id="{3A465F2D-6A6A-F29C-0D87-C0E7371D9815}"/>
              </a:ext>
            </a:extLst>
          </p:cNvPr>
          <p:cNvPicPr>
            <a:picLocks noChangeAspect="1"/>
          </p:cNvPicPr>
          <p:nvPr>
            <p:custDataLst>
              <p:tags r:id="rId7"/>
            </p:custDataLst>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flipH="1">
            <a:off x="905855" y="4746407"/>
            <a:ext cx="329103" cy="360000"/>
          </a:xfrm>
          <a:prstGeom prst="rect">
            <a:avLst/>
          </a:prstGeom>
        </p:spPr>
      </p:pic>
      <p:grpSp>
        <p:nvGrpSpPr>
          <p:cNvPr id="9" name="Groupe 8">
            <a:extLst>
              <a:ext uri="{FF2B5EF4-FFF2-40B4-BE49-F238E27FC236}">
                <a16:creationId xmlns:a16="http://schemas.microsoft.com/office/drawing/2014/main" id="{0AF72BD9-9EB5-2C86-7ED8-F291B9298789}"/>
              </a:ext>
            </a:extLst>
          </p:cNvPr>
          <p:cNvGrpSpPr/>
          <p:nvPr/>
        </p:nvGrpSpPr>
        <p:grpSpPr>
          <a:xfrm>
            <a:off x="7908038" y="774541"/>
            <a:ext cx="3353870" cy="2654458"/>
            <a:chOff x="5800762" y="3460458"/>
            <a:chExt cx="3353870" cy="2654458"/>
          </a:xfrm>
        </p:grpSpPr>
        <p:sp>
          <p:nvSpPr>
            <p:cNvPr id="10" name="Rectangle 9">
              <a:extLst>
                <a:ext uri="{FF2B5EF4-FFF2-40B4-BE49-F238E27FC236}">
                  <a16:creationId xmlns:a16="http://schemas.microsoft.com/office/drawing/2014/main" id="{74123B79-7F54-FE34-750A-2B2B5B7A4BBD}"/>
                </a:ext>
              </a:extLst>
            </p:cNvPr>
            <p:cNvSpPr/>
            <p:nvPr/>
          </p:nvSpPr>
          <p:spPr>
            <a:xfrm>
              <a:off x="5986955" y="3786327"/>
              <a:ext cx="3167677" cy="2328589"/>
            </a:xfrm>
            <a:prstGeom prst="rect">
              <a:avLst/>
            </a:prstGeom>
            <a:solidFill>
              <a:srgbClr val="52AE32"/>
            </a:solidFill>
            <a:ln w="12700" cap="flat" cmpd="sng" algn="ctr">
              <a:no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0" lang="fr-FR" sz="1102" b="1" i="0" u="none" strike="noStrike" kern="0" cap="none" spc="0" normalizeH="0" baseline="0" noProof="0">
                <a:ln>
                  <a:noFill/>
                </a:ln>
                <a:solidFill>
                  <a:srgbClr val="FFFFFF"/>
                </a:solidFill>
                <a:effectLst/>
                <a:uLnTx/>
                <a:uFillTx/>
                <a:latin typeface="Lato" panose="020F0502020204030203"/>
                <a:ea typeface="+mn-ea"/>
                <a:cs typeface="+mn-cs"/>
              </a:endParaRPr>
            </a:p>
            <a:p>
              <a:pPr algn="just"/>
              <a:r>
                <a:rPr kumimoji="0" lang="fr-FR" sz="1102" b="1" i="0" u="none" strike="noStrike" kern="0" cap="all" spc="0" normalizeH="0" baseline="0" noProof="0">
                  <a:ln>
                    <a:noFill/>
                  </a:ln>
                  <a:solidFill>
                    <a:srgbClr val="FFFFFF"/>
                  </a:solidFill>
                  <a:effectLst/>
                  <a:uLnTx/>
                  <a:uFillTx/>
                  <a:latin typeface="Lato" panose="020F0502020204030203"/>
                  <a:ea typeface="+mn-ea"/>
                  <a:cs typeface="+mn-cs"/>
                </a:rPr>
                <a:t>              </a:t>
              </a:r>
              <a:r>
                <a:rPr lang="fr-FR" sz="900" b="0">
                  <a:solidFill>
                    <a:schemeClr val="bg1"/>
                  </a:solidFill>
                </a:rPr>
                <a:t>La révision du Plan Climat adopte des orientations nouvelles pour tenir compte des enseignements, des freins et des leviers identifiés par le bilan à mi-parcours. Les trois enjeux présentés ici constituent un fil conducteur pour la démarche qui s’ouvre. Ils sont étroitement liés les uns avec les autres et infusent l’ensemble des actions qui suivront.</a:t>
              </a:r>
            </a:p>
            <a:p>
              <a:pPr algn="just"/>
              <a:endParaRPr lang="fr-FR" sz="900">
                <a:solidFill>
                  <a:schemeClr val="bg1"/>
                </a:solidFill>
              </a:endParaRPr>
            </a:p>
            <a:p>
              <a:pPr algn="just"/>
              <a:r>
                <a:rPr lang="fr-FR" sz="900" b="0">
                  <a:solidFill>
                    <a:schemeClr val="bg1"/>
                  </a:solidFill>
                </a:rPr>
                <a:t>Ces trois enjeux guident l’ensemble de la démarche et des réflexions menées pour la révision du Plan Climat. </a:t>
              </a:r>
              <a:r>
                <a:rPr lang="fr-FR" sz="900">
                  <a:solidFill>
                    <a:schemeClr val="bg1"/>
                  </a:solidFill>
                </a:rPr>
                <a:t>Ils seront également un fil conducteur essentiel à présenter aux Parisiennes et Parisiens lors de vos évènements de concertation. </a:t>
              </a:r>
            </a:p>
            <a:p>
              <a:pPr marL="188989" marR="0" lvl="0" indent="-188989" defTabSz="104287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1" name="Ellipse 10">
              <a:extLst>
                <a:ext uri="{FF2B5EF4-FFF2-40B4-BE49-F238E27FC236}">
                  <a16:creationId xmlns:a16="http://schemas.microsoft.com/office/drawing/2014/main" id="{FEA5D2E8-2C4C-0E28-FB06-0EB1FE7346CD}"/>
                </a:ext>
              </a:extLst>
            </p:cNvPr>
            <p:cNvSpPr/>
            <p:nvPr/>
          </p:nvSpPr>
          <p:spPr>
            <a:xfrm>
              <a:off x="5800762" y="3460458"/>
              <a:ext cx="638758" cy="638758"/>
            </a:xfrm>
            <a:prstGeom prst="ellipse">
              <a:avLst/>
            </a:prstGeom>
            <a:solidFill>
              <a:schemeClr val="accent4">
                <a:lumMod val="20000"/>
                <a:lumOff val="8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2" name="Graphique 11" descr="Informations contour">
              <a:extLst>
                <a:ext uri="{FF2B5EF4-FFF2-40B4-BE49-F238E27FC236}">
                  <a16:creationId xmlns:a16="http://schemas.microsoft.com/office/drawing/2014/main" id="{3FD8BA69-AFED-174F-1AB5-02D7BE5F1505}"/>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5825731" y="3485427"/>
              <a:ext cx="588819" cy="588819"/>
            </a:xfrm>
            <a:prstGeom prst="rect">
              <a:avLst/>
            </a:prstGeom>
          </p:spPr>
        </p:pic>
      </p:grpSp>
      <p:grpSp>
        <p:nvGrpSpPr>
          <p:cNvPr id="13" name="Groupe 12">
            <a:extLst>
              <a:ext uri="{FF2B5EF4-FFF2-40B4-BE49-F238E27FC236}">
                <a16:creationId xmlns:a16="http://schemas.microsoft.com/office/drawing/2014/main" id="{A6BFC6F2-8B16-736A-68D3-A9EA9EA46C59}"/>
              </a:ext>
            </a:extLst>
          </p:cNvPr>
          <p:cNvGrpSpPr/>
          <p:nvPr/>
        </p:nvGrpSpPr>
        <p:grpSpPr>
          <a:xfrm>
            <a:off x="7933007" y="3616329"/>
            <a:ext cx="3353870" cy="1542823"/>
            <a:chOff x="7933007" y="2929424"/>
            <a:chExt cx="3353870" cy="1542823"/>
          </a:xfrm>
        </p:grpSpPr>
        <p:grpSp>
          <p:nvGrpSpPr>
            <p:cNvPr id="14" name="Groupe 13">
              <a:extLst>
                <a:ext uri="{FF2B5EF4-FFF2-40B4-BE49-F238E27FC236}">
                  <a16:creationId xmlns:a16="http://schemas.microsoft.com/office/drawing/2014/main" id="{4437F2C7-F21C-2874-19DB-D2C436FB2C9B}"/>
                </a:ext>
              </a:extLst>
            </p:cNvPr>
            <p:cNvGrpSpPr/>
            <p:nvPr/>
          </p:nvGrpSpPr>
          <p:grpSpPr>
            <a:xfrm>
              <a:off x="7933007" y="2929424"/>
              <a:ext cx="3353870" cy="1542823"/>
              <a:chOff x="5800762" y="3460458"/>
              <a:chExt cx="3353870" cy="1542823"/>
            </a:xfrm>
          </p:grpSpPr>
          <p:sp>
            <p:nvSpPr>
              <p:cNvPr id="16" name="Rectangle 15">
                <a:extLst>
                  <a:ext uri="{FF2B5EF4-FFF2-40B4-BE49-F238E27FC236}">
                    <a16:creationId xmlns:a16="http://schemas.microsoft.com/office/drawing/2014/main" id="{C20F1AC6-81B4-8A2E-FFE6-8E65690910B3}"/>
                  </a:ext>
                </a:extLst>
              </p:cNvPr>
              <p:cNvSpPr/>
              <p:nvPr/>
            </p:nvSpPr>
            <p:spPr>
              <a:xfrm>
                <a:off x="5986955" y="3786329"/>
                <a:ext cx="3167677" cy="1216952"/>
              </a:xfrm>
              <a:prstGeom prst="rect">
                <a:avLst/>
              </a:prstGeom>
              <a:solidFill>
                <a:srgbClr val="035FCC"/>
              </a:solidFill>
              <a:ln w="12700" cap="flat" cmpd="sng" algn="ctr">
                <a:noFill/>
                <a:prstDash val="solid"/>
                <a:miter lim="800000"/>
              </a:ln>
              <a:effectLst/>
            </p:spPr>
            <p:txBody>
              <a:bodyPr rtlCol="0" anchor="ctr"/>
              <a:lstStyle/>
              <a:p>
                <a:endParaRPr lang="fr-FR" sz="900" b="1">
                  <a:solidFill>
                    <a:schemeClr val="bg1"/>
                  </a:solidFill>
                  <a:latin typeface="+mj-lt"/>
                </a:endParaRPr>
              </a:p>
              <a:p>
                <a:endParaRPr lang="fr-FR" sz="900" b="1">
                  <a:solidFill>
                    <a:schemeClr val="bg1"/>
                  </a:solidFill>
                  <a:latin typeface="+mj-lt"/>
                </a:endParaRPr>
              </a:p>
              <a:p>
                <a:r>
                  <a:rPr lang="fr-FR" sz="900">
                    <a:solidFill>
                      <a:srgbClr val="FFFFFF"/>
                    </a:solidFill>
                  </a:rPr>
                  <a:t>Je veux aller plus loin pour comprendre ?</a:t>
                </a:r>
              </a:p>
              <a:p>
                <a:r>
                  <a:rPr lang="fr-FR" sz="900">
                    <a:solidFill>
                      <a:srgbClr val="FFFFFF"/>
                    </a:solidFill>
                  </a:rPr>
                  <a:t> </a:t>
                </a:r>
              </a:p>
              <a:p>
                <a:pPr marL="171450" indent="-171450">
                  <a:buFont typeface="Arial" panose="020B0604020202020204" pitchFamily="34" charset="0"/>
                  <a:buChar char="•"/>
                </a:pPr>
                <a:r>
                  <a:rPr lang="fr-FR" sz="900">
                    <a:solidFill>
                      <a:srgbClr val="FFFFFF"/>
                    </a:solidFill>
                  </a:rPr>
                  <a:t>La vidéo </a:t>
                </a:r>
                <a:r>
                  <a:rPr lang="fr-FR" sz="900">
                    <a:solidFill>
                      <a:srgbClr val="FFFFFF"/>
                    </a:solidFill>
                    <a:hlinkClick r:id="rId18">
                      <a:extLst>
                        <a:ext uri="{A12FA001-AC4F-418D-AE19-62706E023703}">
                          <ahyp:hlinkClr xmlns:ahyp="http://schemas.microsoft.com/office/drawing/2018/hyperlinkcolor" xmlns="" val="tx"/>
                        </a:ext>
                      </a:extLst>
                    </a:hlinkClick>
                  </a:rPr>
                  <a:t>Paris face aux changements climatiques</a:t>
                </a:r>
                <a:endParaRPr lang="fr-FR" sz="900">
                  <a:solidFill>
                    <a:srgbClr val="FFFFFF"/>
                  </a:solidFill>
                </a:endParaRPr>
              </a:p>
              <a:p>
                <a:pPr marL="171450" indent="-171450">
                  <a:buFont typeface="Arial" panose="020B0604020202020204" pitchFamily="34" charset="0"/>
                  <a:buChar char="•"/>
                </a:pPr>
                <a:r>
                  <a:rPr lang="fr-FR" sz="900" b="1">
                    <a:solidFill>
                      <a:srgbClr val="FFFFFF"/>
                    </a:solidFill>
                    <a:latin typeface="+mj-lt"/>
                  </a:rPr>
                  <a:t>Un dépliant à votre disposition ! Servez-vous ! </a:t>
                </a:r>
                <a:endParaRPr kumimoji="0" lang="fr-FR" sz="1102" b="0" i="0" u="none" strike="noStrike" kern="0" cap="none" spc="0" normalizeH="0" baseline="0" noProof="0">
                  <a:ln>
                    <a:noFill/>
                  </a:ln>
                  <a:solidFill>
                    <a:srgbClr val="FFFFFF"/>
                  </a:solidFill>
                  <a:effectLst/>
                  <a:uLnTx/>
                  <a:uFillTx/>
                  <a:latin typeface="Lato" panose="020F0502020204030203"/>
                  <a:ea typeface="+mn-ea"/>
                  <a:cs typeface="+mn-cs"/>
                </a:endParaRPr>
              </a:p>
            </p:txBody>
          </p:sp>
          <p:sp>
            <p:nvSpPr>
              <p:cNvPr id="17" name="Ellipse 16">
                <a:extLst>
                  <a:ext uri="{FF2B5EF4-FFF2-40B4-BE49-F238E27FC236}">
                    <a16:creationId xmlns:a16="http://schemas.microsoft.com/office/drawing/2014/main" id="{14202D7B-9F76-A5CB-21AF-6E47A345B9A7}"/>
                  </a:ext>
                </a:extLst>
              </p:cNvPr>
              <p:cNvSpPr/>
              <p:nvPr/>
            </p:nvSpPr>
            <p:spPr>
              <a:xfrm>
                <a:off x="5800762" y="3460458"/>
                <a:ext cx="638758" cy="638758"/>
              </a:xfrm>
              <a:prstGeom prst="ellipse">
                <a:avLst/>
              </a:prstGeom>
              <a:solidFill>
                <a:schemeClr val="tx2">
                  <a:lumMod val="10000"/>
                  <a:lumOff val="90000"/>
                </a:schemeClr>
              </a:solidFill>
              <a:ln w="57150" cap="flat" cmpd="sng" algn="ctr">
                <a:solidFill>
                  <a:srgbClr val="FFFFFF"/>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0" lang="fr-FR" sz="2053"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15" name="Graphique 14" descr="Lumières allumées contour">
              <a:extLst>
                <a:ext uri="{FF2B5EF4-FFF2-40B4-BE49-F238E27FC236}">
                  <a16:creationId xmlns:a16="http://schemas.microsoft.com/office/drawing/2014/main" id="{C20966FE-1005-E9DB-A71A-BDD2BAD38546}"/>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8027492" y="3025935"/>
              <a:ext cx="458720" cy="458720"/>
            </a:xfrm>
            <a:prstGeom prst="rect">
              <a:avLst/>
            </a:prstGeom>
          </p:spPr>
        </p:pic>
      </p:grpSp>
    </p:spTree>
    <p:extLst>
      <p:ext uri="{BB962C8B-B14F-4D97-AF65-F5344CB8AC3E}">
        <p14:creationId xmlns:p14="http://schemas.microsoft.com/office/powerpoint/2010/main" val="1976484"/>
      </p:ext>
    </p:extLst>
  </p:cSld>
  <p:clrMapOvr>
    <a:masterClrMapping/>
  </p:clrMapOvr>
  <p:extLst>
    <p:ext uri="{6950BFC3-D8DA-4A85-94F7-54DA5524770B}">
      <p188:commentRel xmlns:p188="http://schemas.microsoft.com/office/powerpoint/2018/8/main" xmlns="" r:id="rId21"/>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8</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Les objectifs parlants du Plan Climat</a:t>
            </a:r>
          </a:p>
        </p:txBody>
      </p:sp>
      <p:sp>
        <p:nvSpPr>
          <p:cNvPr id="15" name="Parallelogram 1">
            <a:extLst>
              <a:ext uri="{FF2B5EF4-FFF2-40B4-BE49-F238E27FC236}">
                <a16:creationId xmlns:a16="http://schemas.microsoft.com/office/drawing/2014/main" id="{B42E2519-F09A-33CD-9474-4FA68EBD21D9}"/>
              </a:ext>
            </a:extLst>
          </p:cNvPr>
          <p:cNvSpPr/>
          <p:nvPr/>
        </p:nvSpPr>
        <p:spPr>
          <a:xfrm>
            <a:off x="903345" y="1409415"/>
            <a:ext cx="1582543" cy="1655998"/>
          </a:xfrm>
          <a:prstGeom prst="parallelogram">
            <a:avLst/>
          </a:prstGeom>
          <a:solidFill>
            <a:srgbClr val="D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 name="Parallelogram 2">
            <a:extLst>
              <a:ext uri="{FF2B5EF4-FFF2-40B4-BE49-F238E27FC236}">
                <a16:creationId xmlns:a16="http://schemas.microsoft.com/office/drawing/2014/main" id="{82BA7A2F-DA5B-54A4-93F0-7ED9C2FD4270}"/>
              </a:ext>
            </a:extLst>
          </p:cNvPr>
          <p:cNvSpPr/>
          <p:nvPr/>
        </p:nvSpPr>
        <p:spPr>
          <a:xfrm>
            <a:off x="2068887" y="1409415"/>
            <a:ext cx="3921365" cy="1656000"/>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4" name="Espace réservé du texte 7">
            <a:extLst>
              <a:ext uri="{FF2B5EF4-FFF2-40B4-BE49-F238E27FC236}">
                <a16:creationId xmlns:a16="http://schemas.microsoft.com/office/drawing/2014/main" id="{F0FB3E6A-37A4-7E31-84EE-98E7A6CC9195}"/>
              </a:ext>
            </a:extLst>
          </p:cNvPr>
          <p:cNvSpPr txBox="1">
            <a:spLocks/>
          </p:cNvSpPr>
          <p:nvPr>
            <p:custDataLst>
              <p:tags r:id="rId4"/>
            </p:custDataLst>
          </p:nvPr>
        </p:nvSpPr>
        <p:spPr>
          <a:xfrm>
            <a:off x="2372214" y="1374818"/>
            <a:ext cx="3465641" cy="2063923"/>
          </a:xfrm>
          <a:prstGeom prst="rect">
            <a:avLst/>
          </a:prstGeom>
          <a:ln>
            <a:noFill/>
          </a:ln>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nSpc>
                <a:spcPct val="153300"/>
              </a:lnSpc>
              <a:tabLst>
                <a:tab pos="297815" algn="l"/>
                <a:tab pos="298450" algn="l"/>
              </a:tabLst>
            </a:pPr>
            <a:r>
              <a:rPr lang="fr-FR" sz="1050" b="1">
                <a:latin typeface="+mj-lt"/>
              </a:rPr>
              <a:t>UNE TRANSITION ÉNERGÉTIQUE ACCÉLÉRÉE !</a:t>
            </a:r>
          </a:p>
          <a:p>
            <a:pPr marL="285750" marR="5080" lvl="2" indent="-285750">
              <a:lnSpc>
                <a:spcPct val="153300"/>
              </a:lnSpc>
              <a:spcBef>
                <a:spcPts val="0"/>
              </a:spcBef>
              <a:buFont typeface="Arial" panose="020B0604020202020204" pitchFamily="34" charset="0"/>
              <a:buChar char="•"/>
              <a:tabLst>
                <a:tab pos="297815" algn="l"/>
                <a:tab pos="298450" algn="l"/>
              </a:tabLst>
            </a:pPr>
            <a:r>
              <a:rPr lang="fr-FR" sz="1000" b="1">
                <a:latin typeface="+mj-lt"/>
              </a:rPr>
              <a:t>100% </a:t>
            </a:r>
            <a:r>
              <a:rPr lang="fr-FR" sz="900">
                <a:latin typeface="+mj-lt"/>
              </a:rPr>
              <a:t>des Parisiens fournis en énergie renouvelable d’ici 2050</a:t>
            </a:r>
          </a:p>
          <a:p>
            <a:pPr marL="285750" marR="5080" lvl="2" indent="-285750">
              <a:lnSpc>
                <a:spcPct val="153300"/>
              </a:lnSpc>
              <a:spcBef>
                <a:spcPts val="0"/>
              </a:spcBef>
              <a:buFont typeface="Arial" panose="020B0604020202020204" pitchFamily="34" charset="0"/>
              <a:buChar char="•"/>
              <a:tabLst>
                <a:tab pos="297815" algn="l"/>
                <a:tab pos="298450" algn="l"/>
              </a:tabLst>
            </a:pPr>
            <a:r>
              <a:rPr lang="fr-FR" sz="1000" b="1">
                <a:latin typeface="+mj-lt"/>
              </a:rPr>
              <a:t>+ d’1 million </a:t>
            </a:r>
            <a:r>
              <a:rPr lang="fr-FR" sz="900">
                <a:latin typeface="+mj-lt"/>
              </a:rPr>
              <a:t>de logements et de bâtiments tertiaires rénovés thermiquement d’ici 2050</a:t>
            </a:r>
          </a:p>
          <a:p>
            <a:pPr marL="263525" marR="5080" lvl="2" indent="-263525">
              <a:lnSpc>
                <a:spcPct val="153300"/>
              </a:lnSpc>
              <a:spcBef>
                <a:spcPts val="0"/>
              </a:spcBef>
              <a:buFont typeface="Arial" panose="020B0604020202020204" pitchFamily="34" charset="0"/>
              <a:buChar char="•"/>
              <a:tabLst>
                <a:tab pos="297815" algn="l"/>
                <a:tab pos="298450" algn="l"/>
              </a:tabLst>
            </a:pPr>
            <a:r>
              <a:rPr lang="fr-FR" sz="900">
                <a:latin typeface="+mj-lt"/>
              </a:rPr>
              <a:t>Une solidarité renforcée pour enrayer la précarité énergétique</a:t>
            </a:r>
          </a:p>
          <a:p>
            <a:pPr marL="12700" marR="5080">
              <a:lnSpc>
                <a:spcPct val="153300"/>
              </a:lnSpc>
              <a:spcBef>
                <a:spcPts val="100"/>
              </a:spcBef>
              <a:tabLst>
                <a:tab pos="297815" algn="l"/>
                <a:tab pos="298450" algn="l"/>
              </a:tabLst>
            </a:pPr>
            <a:endParaRPr lang="fr-FR">
              <a:latin typeface="+mj-lt"/>
            </a:endParaRPr>
          </a:p>
          <a:p>
            <a:endParaRPr lang="fr-FR" sz="1050"/>
          </a:p>
        </p:txBody>
      </p:sp>
      <p:sp>
        <p:nvSpPr>
          <p:cNvPr id="19" name="Parallelogram 1">
            <a:extLst>
              <a:ext uri="{FF2B5EF4-FFF2-40B4-BE49-F238E27FC236}">
                <a16:creationId xmlns:a16="http://schemas.microsoft.com/office/drawing/2014/main" id="{C59F40DF-9F9F-BDED-EF49-4E67BE4FC5E9}"/>
              </a:ext>
            </a:extLst>
          </p:cNvPr>
          <p:cNvSpPr/>
          <p:nvPr/>
        </p:nvSpPr>
        <p:spPr>
          <a:xfrm>
            <a:off x="500736" y="3627176"/>
            <a:ext cx="1582543" cy="1764000"/>
          </a:xfrm>
          <a:prstGeom prst="parallelogram">
            <a:avLst/>
          </a:prstGeom>
          <a:solidFill>
            <a:srgbClr val="035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20" name="Parallelogram 2">
            <a:extLst>
              <a:ext uri="{FF2B5EF4-FFF2-40B4-BE49-F238E27FC236}">
                <a16:creationId xmlns:a16="http://schemas.microsoft.com/office/drawing/2014/main" id="{ECBC2423-101D-A5B8-94E2-1BD2DFBE8FA2}"/>
              </a:ext>
            </a:extLst>
          </p:cNvPr>
          <p:cNvSpPr/>
          <p:nvPr/>
        </p:nvSpPr>
        <p:spPr>
          <a:xfrm>
            <a:off x="1648082" y="3627176"/>
            <a:ext cx="3707719" cy="1764000"/>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21" name="Espace réservé du texte 7">
            <a:extLst>
              <a:ext uri="{FF2B5EF4-FFF2-40B4-BE49-F238E27FC236}">
                <a16:creationId xmlns:a16="http://schemas.microsoft.com/office/drawing/2014/main" id="{9453FE2C-9DA5-82ED-6428-5738E90C2CCF}"/>
              </a:ext>
            </a:extLst>
          </p:cNvPr>
          <p:cNvSpPr txBox="1">
            <a:spLocks/>
          </p:cNvSpPr>
          <p:nvPr>
            <p:custDataLst>
              <p:tags r:id="rId5"/>
            </p:custDataLst>
          </p:nvPr>
        </p:nvSpPr>
        <p:spPr>
          <a:xfrm>
            <a:off x="1971853" y="3627176"/>
            <a:ext cx="3164664" cy="2063923"/>
          </a:xfrm>
          <a:prstGeom prst="rect">
            <a:avLst/>
          </a:prstGeom>
          <a:ln>
            <a:noFill/>
          </a:ln>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nSpc>
                <a:spcPct val="153300"/>
              </a:lnSpc>
              <a:tabLst>
                <a:tab pos="297815" algn="l"/>
                <a:tab pos="298450" algn="l"/>
              </a:tabLst>
            </a:pPr>
            <a:r>
              <a:rPr lang="fr-FR" sz="1050" b="1">
                <a:latin typeface="+mj-lt"/>
              </a:rPr>
              <a:t>UNE MEILLEURE QUALITÉ DE L’AIR</a:t>
            </a:r>
          </a:p>
          <a:p>
            <a:pPr marL="263525" marR="5080" lvl="2" indent="-263525">
              <a:lnSpc>
                <a:spcPct val="153300"/>
              </a:lnSpc>
              <a:spcBef>
                <a:spcPts val="0"/>
              </a:spcBef>
              <a:buFont typeface="Arial" panose="020B0604020202020204" pitchFamily="34" charset="0"/>
              <a:buChar char="•"/>
              <a:tabLst>
                <a:tab pos="297815" algn="l"/>
                <a:tab pos="298450" algn="l"/>
              </a:tabLst>
            </a:pPr>
            <a:r>
              <a:rPr lang="fr-FR" sz="900">
                <a:latin typeface="+mj-lt"/>
              </a:rPr>
              <a:t>Un air pur en 2030 : sortie du charbon, fioul, diesel et essence</a:t>
            </a:r>
          </a:p>
          <a:p>
            <a:pPr marL="285750" marR="5080" lvl="2" indent="-285750">
              <a:lnSpc>
                <a:spcPct val="153300"/>
              </a:lnSpc>
              <a:spcBef>
                <a:spcPts val="0"/>
              </a:spcBef>
              <a:buFont typeface="Arial" panose="020B0604020202020204" pitchFamily="34" charset="0"/>
              <a:buChar char="•"/>
              <a:tabLst>
                <a:tab pos="297815" algn="l"/>
                <a:tab pos="298450" algn="l"/>
              </a:tabLst>
            </a:pPr>
            <a:r>
              <a:rPr lang="fr-FR" sz="900">
                <a:latin typeface="+mj-lt"/>
              </a:rPr>
              <a:t>100% de modes de transport propres, actifs et partagés d’ici 2050</a:t>
            </a:r>
          </a:p>
          <a:p>
            <a:pPr marL="263525" marR="5080" lvl="2" indent="-263525">
              <a:lnSpc>
                <a:spcPct val="153300"/>
              </a:lnSpc>
              <a:spcBef>
                <a:spcPts val="0"/>
              </a:spcBef>
              <a:buFont typeface="Arial" panose="020B0604020202020204" pitchFamily="34" charset="0"/>
              <a:buChar char="•"/>
              <a:tabLst>
                <a:tab pos="297815" algn="l"/>
                <a:tab pos="298450" algn="l"/>
              </a:tabLst>
            </a:pPr>
            <a:r>
              <a:rPr lang="fr-FR" sz="900">
                <a:latin typeface="+mj-lt"/>
              </a:rPr>
              <a:t>Des espaces de respiration dans tous les arrondissements et tous les dimanches et jours fériés sans voiture d’ici 2024</a:t>
            </a:r>
          </a:p>
          <a:p>
            <a:endParaRPr lang="fr-FR" sz="1050"/>
          </a:p>
        </p:txBody>
      </p:sp>
      <p:sp>
        <p:nvSpPr>
          <p:cNvPr id="22" name="Parallelogram 1">
            <a:extLst>
              <a:ext uri="{FF2B5EF4-FFF2-40B4-BE49-F238E27FC236}">
                <a16:creationId xmlns:a16="http://schemas.microsoft.com/office/drawing/2014/main" id="{01EF4C58-834E-5670-44D0-972368C0F830}"/>
              </a:ext>
            </a:extLst>
          </p:cNvPr>
          <p:cNvSpPr/>
          <p:nvPr/>
        </p:nvSpPr>
        <p:spPr>
          <a:xfrm>
            <a:off x="6443927" y="1380186"/>
            <a:ext cx="1737424" cy="1763379"/>
          </a:xfrm>
          <a:prstGeom prst="parallelogram">
            <a:avLst/>
          </a:prstGeom>
          <a:solidFill>
            <a:srgbClr val="52A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23" name="Parallelogram 2">
            <a:extLst>
              <a:ext uri="{FF2B5EF4-FFF2-40B4-BE49-F238E27FC236}">
                <a16:creationId xmlns:a16="http://schemas.microsoft.com/office/drawing/2014/main" id="{DFD00F14-0688-BC9F-1CC8-FAF40DB77E3B}"/>
              </a:ext>
            </a:extLst>
          </p:cNvPr>
          <p:cNvSpPr/>
          <p:nvPr/>
        </p:nvSpPr>
        <p:spPr>
          <a:xfrm>
            <a:off x="7617799" y="1380186"/>
            <a:ext cx="4180025" cy="1763379"/>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24" name="Espace réservé du texte 7">
            <a:extLst>
              <a:ext uri="{FF2B5EF4-FFF2-40B4-BE49-F238E27FC236}">
                <a16:creationId xmlns:a16="http://schemas.microsoft.com/office/drawing/2014/main" id="{A9D5E043-8515-D723-6779-C22895E0953F}"/>
              </a:ext>
            </a:extLst>
          </p:cNvPr>
          <p:cNvSpPr txBox="1">
            <a:spLocks/>
          </p:cNvSpPr>
          <p:nvPr>
            <p:custDataLst>
              <p:tags r:id="rId6"/>
            </p:custDataLst>
          </p:nvPr>
        </p:nvSpPr>
        <p:spPr>
          <a:xfrm>
            <a:off x="7978221" y="1383176"/>
            <a:ext cx="3589114" cy="843083"/>
          </a:xfrm>
          <a:prstGeom prst="rect">
            <a:avLst/>
          </a:prstGeom>
          <a:ln>
            <a:noFill/>
          </a:ln>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nSpc>
                <a:spcPct val="153300"/>
              </a:lnSpc>
              <a:tabLst>
                <a:tab pos="297815" algn="l"/>
                <a:tab pos="298450" algn="l"/>
              </a:tabLst>
            </a:pPr>
            <a:r>
              <a:rPr lang="fr-FR" sz="1000" b="1">
                <a:latin typeface="+mj-lt"/>
              </a:rPr>
              <a:t>LA NEUTRALITÉ CARBONE : UN PROJET DE SOCIÉTÉ</a:t>
            </a:r>
            <a:endParaRPr lang="fr-FR" sz="900" b="1">
              <a:latin typeface="+mj-lt"/>
            </a:endParaRPr>
          </a:p>
          <a:p>
            <a:pPr marL="263525" marR="5080" lvl="2" indent="-263525">
              <a:lnSpc>
                <a:spcPct val="153300"/>
              </a:lnSpc>
              <a:spcBef>
                <a:spcPts val="0"/>
              </a:spcBef>
              <a:buFont typeface="Arial" panose="020B0604020202020204" pitchFamily="34" charset="0"/>
              <a:buChar char="•"/>
              <a:tabLst>
                <a:tab pos="297815" algn="l"/>
                <a:tab pos="298450" algn="l"/>
              </a:tabLst>
            </a:pPr>
            <a:r>
              <a:rPr lang="fr-FR" sz="1000">
                <a:latin typeface="+mj-lt"/>
              </a:rPr>
              <a:t>Une transition juste et équitable vers une société bas-carbone</a:t>
            </a:r>
          </a:p>
          <a:p>
            <a:pPr marL="263525" marR="5080" lvl="2" indent="-263525">
              <a:lnSpc>
                <a:spcPct val="153300"/>
              </a:lnSpc>
              <a:spcBef>
                <a:spcPts val="0"/>
              </a:spcBef>
              <a:buFont typeface="Arial" panose="020B0604020202020204" pitchFamily="34" charset="0"/>
              <a:buChar char="•"/>
              <a:tabLst>
                <a:tab pos="297815" algn="l"/>
                <a:tab pos="298450" algn="l"/>
              </a:tabLst>
            </a:pPr>
            <a:r>
              <a:rPr lang="fr-FR" sz="1000">
                <a:latin typeface="+mj-lt"/>
              </a:rPr>
              <a:t>Une approche de la compensation responsable et innovante</a:t>
            </a:r>
          </a:p>
          <a:p>
            <a:pPr marL="263525" marR="5080" lvl="2" indent="-263525">
              <a:lnSpc>
                <a:spcPct val="153300"/>
              </a:lnSpc>
              <a:spcBef>
                <a:spcPts val="0"/>
              </a:spcBef>
              <a:buFont typeface="Arial" panose="020B0604020202020204" pitchFamily="34" charset="0"/>
              <a:buChar char="•"/>
              <a:tabLst>
                <a:tab pos="297815" algn="l"/>
                <a:tab pos="298450" algn="l"/>
              </a:tabLst>
            </a:pPr>
            <a:r>
              <a:rPr lang="fr-FR" sz="1000">
                <a:latin typeface="+mj-lt"/>
              </a:rPr>
              <a:t>De nouveaux métiers pour un nouveau modèle économique</a:t>
            </a:r>
          </a:p>
          <a:p>
            <a:pPr marL="12700" marR="5080">
              <a:lnSpc>
                <a:spcPct val="153300"/>
              </a:lnSpc>
              <a:spcBef>
                <a:spcPts val="100"/>
              </a:spcBef>
              <a:tabLst>
                <a:tab pos="297815" algn="l"/>
                <a:tab pos="298450" algn="l"/>
              </a:tabLst>
            </a:pPr>
            <a:endParaRPr lang="fr-FR">
              <a:latin typeface="+mj-lt"/>
            </a:endParaRPr>
          </a:p>
          <a:p>
            <a:endParaRPr lang="fr-FR" sz="1050"/>
          </a:p>
        </p:txBody>
      </p:sp>
      <p:sp>
        <p:nvSpPr>
          <p:cNvPr id="27" name="Parallelogram 1">
            <a:extLst>
              <a:ext uri="{FF2B5EF4-FFF2-40B4-BE49-F238E27FC236}">
                <a16:creationId xmlns:a16="http://schemas.microsoft.com/office/drawing/2014/main" id="{2388BA19-06B3-883D-D6AE-E8455C416FE5}"/>
              </a:ext>
            </a:extLst>
          </p:cNvPr>
          <p:cNvSpPr/>
          <p:nvPr/>
        </p:nvSpPr>
        <p:spPr>
          <a:xfrm>
            <a:off x="5864738" y="3596248"/>
            <a:ext cx="1737424" cy="2039176"/>
          </a:xfrm>
          <a:prstGeom prst="parallelogram">
            <a:avLst/>
          </a:prstGeom>
          <a:solidFill>
            <a:srgbClr val="E8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28" name="Parallelogram 2">
            <a:extLst>
              <a:ext uri="{FF2B5EF4-FFF2-40B4-BE49-F238E27FC236}">
                <a16:creationId xmlns:a16="http://schemas.microsoft.com/office/drawing/2014/main" id="{3056F4FD-434E-5AC8-2D63-D6DA9DEE249D}"/>
              </a:ext>
            </a:extLst>
          </p:cNvPr>
          <p:cNvSpPr/>
          <p:nvPr/>
        </p:nvSpPr>
        <p:spPr>
          <a:xfrm>
            <a:off x="7007533" y="3596248"/>
            <a:ext cx="4320049" cy="2043166"/>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29" name="Espace réservé du texte 7">
            <a:extLst>
              <a:ext uri="{FF2B5EF4-FFF2-40B4-BE49-F238E27FC236}">
                <a16:creationId xmlns:a16="http://schemas.microsoft.com/office/drawing/2014/main" id="{15E94CEC-9D9E-1FDD-02D4-D8B19A3FD6B8}"/>
              </a:ext>
            </a:extLst>
          </p:cNvPr>
          <p:cNvSpPr txBox="1">
            <a:spLocks/>
          </p:cNvSpPr>
          <p:nvPr>
            <p:custDataLst>
              <p:tags r:id="rId7"/>
            </p:custDataLst>
          </p:nvPr>
        </p:nvSpPr>
        <p:spPr>
          <a:xfrm>
            <a:off x="7467146" y="3575491"/>
            <a:ext cx="3796622" cy="2063923"/>
          </a:xfrm>
          <a:prstGeom prst="rect">
            <a:avLst/>
          </a:prstGeom>
          <a:ln>
            <a:noFill/>
          </a:ln>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0" indent="179388" algn="l" defTabSz="914400" rtl="0" eaLnBrk="1" latinLnBrk="0" hangingPunct="1">
              <a:lnSpc>
                <a:spcPct val="130000"/>
              </a:lnSpc>
              <a:spcBef>
                <a:spcPts val="2400"/>
              </a:spcBef>
              <a:buClr>
                <a:schemeClr val="tx1"/>
              </a:buClr>
              <a:buFont typeface="+mj-lt"/>
              <a:buAutoNum type="arabicPeriod"/>
              <a:defRPr sz="1400" b="1" kern="1200">
                <a:solidFill>
                  <a:schemeClr val="tx1"/>
                </a:solidFill>
                <a:latin typeface="+mn-lt"/>
                <a:ea typeface="+mn-ea"/>
                <a:cs typeface="+mn-cs"/>
              </a:defRPr>
            </a:lvl2pPr>
            <a:lvl3pPr marL="216000" indent="109538" algn="l" defTabSz="914400" rtl="0" eaLnBrk="1" latinLnBrk="0" hangingPunct="1">
              <a:lnSpc>
                <a:spcPct val="130000"/>
              </a:lnSpc>
              <a:spcBef>
                <a:spcPts val="300"/>
              </a:spcBef>
              <a:buSzPct val="120000"/>
              <a:buFont typeface="Times" panose="02020603050405020304" pitchFamily="18" charset="0"/>
              <a:buChar char="∙"/>
              <a:defRPr sz="1400" kern="1200">
                <a:solidFill>
                  <a:schemeClr val="tx1"/>
                </a:solidFill>
                <a:latin typeface="+mn-lt"/>
                <a:ea typeface="+mn-ea"/>
                <a:cs typeface="+mn-cs"/>
              </a:defRPr>
            </a:lvl3pPr>
            <a:lvl4pPr marL="360000" indent="126000" algn="l" defTabSz="914400" rtl="0" eaLnBrk="1" latinLnBrk="0" hangingPunct="1">
              <a:lnSpc>
                <a:spcPct val="130000"/>
              </a:lnSpc>
              <a:spcBef>
                <a:spcPts val="300"/>
              </a:spcBef>
              <a:buFont typeface="Calibri" panose="020F0502020204030204" pitchFamily="34" charset="0"/>
              <a:buChar char="‐"/>
              <a:defRPr sz="1400" kern="1200">
                <a:solidFill>
                  <a:schemeClr val="tx1"/>
                </a:solidFill>
                <a:latin typeface="+mn-lt"/>
                <a:ea typeface="+mn-ea"/>
                <a:cs typeface="+mn-cs"/>
              </a:defRPr>
            </a:lvl4pPr>
            <a:lvl5pPr marL="360000" indent="0" algn="l" defTabSz="914400" rtl="0" eaLnBrk="1" latinLnBrk="0" hangingPunct="1">
              <a:lnSpc>
                <a:spcPct val="130000"/>
              </a:lnSpc>
              <a:spcBef>
                <a:spcPts val="3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nSpc>
                <a:spcPct val="153300"/>
              </a:lnSpc>
              <a:tabLst>
                <a:tab pos="297815" algn="l"/>
                <a:tab pos="298450" algn="l"/>
              </a:tabLst>
            </a:pPr>
            <a:r>
              <a:rPr lang="fr-FR" sz="1050" b="1">
                <a:latin typeface="+mj-lt"/>
              </a:rPr>
              <a:t>DES CITOYENS MOBILISÉS POUR UNE VILLE DURABLE</a:t>
            </a:r>
          </a:p>
          <a:p>
            <a:pPr marL="285750" marR="5080" lvl="2" indent="-285750">
              <a:lnSpc>
                <a:spcPct val="153300"/>
              </a:lnSpc>
              <a:spcBef>
                <a:spcPts val="0"/>
              </a:spcBef>
              <a:buFont typeface="Arial" panose="020B0604020202020204" pitchFamily="34" charset="0"/>
              <a:buChar char="•"/>
              <a:tabLst>
                <a:tab pos="297815" algn="l"/>
                <a:tab pos="298450" algn="l"/>
              </a:tabLst>
            </a:pPr>
            <a:r>
              <a:rPr lang="fr-FR" sz="1000">
                <a:latin typeface="+mj-lt"/>
              </a:rPr>
              <a:t>25% du budget participatif pour le climat</a:t>
            </a:r>
          </a:p>
          <a:p>
            <a:pPr marL="285750" marR="5080" lvl="2" indent="-285750">
              <a:lnSpc>
                <a:spcPct val="153300"/>
              </a:lnSpc>
              <a:spcBef>
                <a:spcPts val="0"/>
              </a:spcBef>
              <a:buFont typeface="Arial" panose="020B0604020202020204" pitchFamily="34" charset="0"/>
              <a:buChar char="•"/>
              <a:tabLst>
                <a:tab pos="297815" algn="l"/>
                <a:tab pos="298450" algn="l"/>
              </a:tabLst>
            </a:pPr>
            <a:r>
              <a:rPr lang="fr-FR" sz="1000">
                <a:latin typeface="+mj-lt"/>
              </a:rPr>
              <a:t>Une Assemblée citoyenne et des Volontaires de Paris pour impliquer les Parisiens</a:t>
            </a:r>
          </a:p>
          <a:p>
            <a:pPr marL="263525" marR="5080" lvl="2" indent="-263525">
              <a:lnSpc>
                <a:spcPct val="153300"/>
              </a:lnSpc>
              <a:spcBef>
                <a:spcPts val="0"/>
              </a:spcBef>
              <a:buFont typeface="Arial" panose="020B0604020202020204" pitchFamily="34" charset="0"/>
              <a:buChar char="•"/>
              <a:tabLst>
                <a:tab pos="297815" algn="l"/>
                <a:tab pos="298450" algn="l"/>
              </a:tabLst>
            </a:pPr>
            <a:r>
              <a:rPr lang="fr-FR" sz="1000">
                <a:latin typeface="+mj-lt"/>
              </a:rPr>
              <a:t>Paris Action Climat biodiversité : des acteurs économiques engagés dans une stratégie de neutralité carbone</a:t>
            </a:r>
          </a:p>
          <a:p>
            <a:pPr marL="12700" marR="5080">
              <a:lnSpc>
                <a:spcPct val="153300"/>
              </a:lnSpc>
              <a:spcBef>
                <a:spcPts val="100"/>
              </a:spcBef>
              <a:tabLst>
                <a:tab pos="297815" algn="l"/>
                <a:tab pos="298450" algn="l"/>
              </a:tabLst>
            </a:pPr>
            <a:endParaRPr lang="fr-FR">
              <a:latin typeface="+mj-lt"/>
            </a:endParaRPr>
          </a:p>
          <a:p>
            <a:endParaRPr lang="fr-FR" sz="1050"/>
          </a:p>
        </p:txBody>
      </p:sp>
      <p:pic>
        <p:nvPicPr>
          <p:cNvPr id="31" name="Graphique 12" descr="Énergie renouvelable contour">
            <a:extLst>
              <a:ext uri="{FF2B5EF4-FFF2-40B4-BE49-F238E27FC236}">
                <a16:creationId xmlns:a16="http://schemas.microsoft.com/office/drawing/2014/main" id="{9E522457-DAF0-CCED-130D-E3C5F29F143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79174" y="1814434"/>
            <a:ext cx="789714" cy="789714"/>
          </a:xfrm>
          <a:prstGeom prst="rect">
            <a:avLst/>
          </a:prstGeom>
        </p:spPr>
      </p:pic>
      <p:pic>
        <p:nvPicPr>
          <p:cNvPr id="30" name="Graphique 29" descr="Vivats contour">
            <a:extLst>
              <a:ext uri="{FF2B5EF4-FFF2-40B4-BE49-F238E27FC236}">
                <a16:creationId xmlns:a16="http://schemas.microsoft.com/office/drawing/2014/main" id="{7822F112-E2D0-6D01-6EE4-FFB6255EA08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278297" y="4293015"/>
            <a:ext cx="785732" cy="785732"/>
          </a:xfrm>
          <a:prstGeom prst="rect">
            <a:avLst/>
          </a:prstGeom>
        </p:spPr>
      </p:pic>
      <p:pic>
        <p:nvPicPr>
          <p:cNvPr id="33" name="Graphique 32" descr="Venteux contour">
            <a:extLst>
              <a:ext uri="{FF2B5EF4-FFF2-40B4-BE49-F238E27FC236}">
                <a16:creationId xmlns:a16="http://schemas.microsoft.com/office/drawing/2014/main" id="{03EFAE77-E264-7B6D-A685-F8253278A510}"/>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03345" y="4124212"/>
            <a:ext cx="670998" cy="670998"/>
          </a:xfrm>
          <a:prstGeom prst="rect">
            <a:avLst/>
          </a:prstGeom>
        </p:spPr>
      </p:pic>
      <p:pic>
        <p:nvPicPr>
          <p:cNvPr id="35" name="Graphique 34" descr="Nuage contour">
            <a:extLst>
              <a:ext uri="{FF2B5EF4-FFF2-40B4-BE49-F238E27FC236}">
                <a16:creationId xmlns:a16="http://schemas.microsoft.com/office/drawing/2014/main" id="{3C1EFA0B-A667-A021-0915-F166DD79CDA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854314" y="1887791"/>
            <a:ext cx="285449" cy="285449"/>
          </a:xfrm>
          <a:prstGeom prst="rect">
            <a:avLst/>
          </a:prstGeom>
        </p:spPr>
      </p:pic>
      <p:pic>
        <p:nvPicPr>
          <p:cNvPr id="37" name="Graphique 36" descr="Arbre à feuilles caduques contour">
            <a:extLst>
              <a:ext uri="{FF2B5EF4-FFF2-40B4-BE49-F238E27FC236}">
                <a16:creationId xmlns:a16="http://schemas.microsoft.com/office/drawing/2014/main" id="{26231CF2-EAEA-B303-C847-4D28EEC18BB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7199338" y="1832869"/>
            <a:ext cx="343542" cy="343542"/>
          </a:xfrm>
          <a:prstGeom prst="rect">
            <a:avLst/>
          </a:prstGeom>
        </p:spPr>
      </p:pic>
      <p:pic>
        <p:nvPicPr>
          <p:cNvPr id="39" name="Graphique 38" descr="Balance de la justice contour">
            <a:extLst>
              <a:ext uri="{FF2B5EF4-FFF2-40B4-BE49-F238E27FC236}">
                <a16:creationId xmlns:a16="http://schemas.microsoft.com/office/drawing/2014/main" id="{A967FDEB-C090-245D-CE52-A4E89A0652F1}"/>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6976489" y="2034711"/>
            <a:ext cx="540209" cy="540209"/>
          </a:xfrm>
          <a:prstGeom prst="rect">
            <a:avLst/>
          </a:prstGeom>
        </p:spPr>
      </p:pic>
    </p:spTree>
    <p:extLst>
      <p:ext uri="{BB962C8B-B14F-4D97-AF65-F5344CB8AC3E}">
        <p14:creationId xmlns:p14="http://schemas.microsoft.com/office/powerpoint/2010/main" val="235499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094801-FF80-9551-F804-64D6E1F09876}"/>
              </a:ext>
            </a:extLst>
          </p:cNvPr>
          <p:cNvSpPr>
            <a:spLocks noGrp="1"/>
          </p:cNvSpPr>
          <p:nvPr>
            <p:ph type="ftr" sz="quarter" idx="11"/>
            <p:custDataLst>
              <p:tags r:id="rId1"/>
            </p:custDataLst>
          </p:nvPr>
        </p:nvSpPr>
        <p:spPr/>
        <p:txBody>
          <a:bodyPr/>
          <a:lstStyle/>
          <a:p>
            <a:r>
              <a:rPr lang="fr-FR"/>
              <a:t>Kit de concertation – Révision du Plan Climat | Septembre – Décembre 2022|</a:t>
            </a:r>
          </a:p>
        </p:txBody>
      </p:sp>
      <p:sp>
        <p:nvSpPr>
          <p:cNvPr id="4" name="Espace réservé du numéro de diapositive 3">
            <a:extLst>
              <a:ext uri="{FF2B5EF4-FFF2-40B4-BE49-F238E27FC236}">
                <a16:creationId xmlns:a16="http://schemas.microsoft.com/office/drawing/2014/main" id="{88FEFCBA-7579-69FC-4FCF-E61EEA9A4E1A}"/>
              </a:ext>
            </a:extLst>
          </p:cNvPr>
          <p:cNvSpPr>
            <a:spLocks noGrp="1"/>
          </p:cNvSpPr>
          <p:nvPr>
            <p:ph type="sldNum" sz="quarter" idx="12"/>
            <p:custDataLst>
              <p:tags r:id="rId2"/>
            </p:custDataLst>
          </p:nvPr>
        </p:nvSpPr>
        <p:spPr/>
        <p:txBody>
          <a:bodyPr/>
          <a:lstStyle/>
          <a:p>
            <a:fld id="{975A587B-5814-4D9B-9598-FE9CB954CB01}" type="slidenum">
              <a:rPr lang="fr-FR" smtClean="0"/>
              <a:t>9</a:t>
            </a:fld>
            <a:endParaRPr lang="fr-FR"/>
          </a:p>
        </p:txBody>
      </p:sp>
      <p:sp>
        <p:nvSpPr>
          <p:cNvPr id="6" name="Titre 5">
            <a:extLst>
              <a:ext uri="{FF2B5EF4-FFF2-40B4-BE49-F238E27FC236}">
                <a16:creationId xmlns:a16="http://schemas.microsoft.com/office/drawing/2014/main" id="{A4D37BE2-AB4E-C614-516C-908BE13B6949}"/>
              </a:ext>
            </a:extLst>
          </p:cNvPr>
          <p:cNvSpPr>
            <a:spLocks noGrp="1"/>
          </p:cNvSpPr>
          <p:nvPr>
            <p:ph type="title"/>
            <p:custDataLst>
              <p:tags r:id="rId3"/>
            </p:custDataLst>
          </p:nvPr>
        </p:nvSpPr>
        <p:spPr/>
        <p:txBody>
          <a:bodyPr/>
          <a:lstStyle/>
          <a:p>
            <a:r>
              <a:rPr lang="fr-FR"/>
              <a:t>Où en sommes-nous ? Le bilan à mi-parcours du Plan Climat en chiffres !</a:t>
            </a:r>
          </a:p>
        </p:txBody>
      </p:sp>
      <p:sp>
        <p:nvSpPr>
          <p:cNvPr id="9" name="ZoneTexte 8">
            <a:extLst>
              <a:ext uri="{FF2B5EF4-FFF2-40B4-BE49-F238E27FC236}">
                <a16:creationId xmlns:a16="http://schemas.microsoft.com/office/drawing/2014/main" id="{1192EA53-07F7-B502-EB57-216866940FF7}"/>
              </a:ext>
            </a:extLst>
          </p:cNvPr>
          <p:cNvSpPr txBox="1"/>
          <p:nvPr>
            <p:custDataLst>
              <p:tags r:id="rId4"/>
            </p:custDataLst>
          </p:nvPr>
        </p:nvSpPr>
        <p:spPr>
          <a:xfrm>
            <a:off x="1194575" y="1323593"/>
            <a:ext cx="4578947" cy="430887"/>
          </a:xfrm>
          <a:prstGeom prst="rect">
            <a:avLst/>
          </a:prstGeom>
          <a:noFill/>
          <a:ln>
            <a:noFill/>
          </a:ln>
        </p:spPr>
        <p:txBody>
          <a:bodyPr wrap="square" rtlCol="0">
            <a:spAutoFit/>
          </a:bodyPr>
          <a:lstStyle/>
          <a:p>
            <a:pPr marL="977900"/>
            <a:r>
              <a:rPr lang="fr-FR" sz="1050">
                <a:solidFill>
                  <a:srgbClr val="52AE32"/>
                </a:solidFill>
              </a:rPr>
              <a:t>Réduction de l’empreinte carbone </a:t>
            </a:r>
            <a:r>
              <a:rPr lang="fr-FR" sz="1050"/>
              <a:t>du territoire Parisien entre 2004 et 2019</a:t>
            </a:r>
          </a:p>
        </p:txBody>
      </p:sp>
      <p:sp>
        <p:nvSpPr>
          <p:cNvPr id="10" name="ZoneTexte 9">
            <a:extLst>
              <a:ext uri="{FF2B5EF4-FFF2-40B4-BE49-F238E27FC236}">
                <a16:creationId xmlns:a16="http://schemas.microsoft.com/office/drawing/2014/main" id="{A4EA45D7-67D3-34C5-20D1-425FB8EAA7E2}"/>
              </a:ext>
            </a:extLst>
          </p:cNvPr>
          <p:cNvSpPr txBox="1"/>
          <p:nvPr>
            <p:custDataLst>
              <p:tags r:id="rId5"/>
            </p:custDataLst>
          </p:nvPr>
        </p:nvSpPr>
        <p:spPr>
          <a:xfrm>
            <a:off x="1002515" y="1252186"/>
            <a:ext cx="1206392" cy="584775"/>
          </a:xfrm>
          <a:prstGeom prst="rect">
            <a:avLst/>
          </a:prstGeom>
          <a:noFill/>
          <a:ln>
            <a:noFill/>
          </a:ln>
        </p:spPr>
        <p:txBody>
          <a:bodyPr wrap="square" rtlCol="0">
            <a:spAutoFit/>
          </a:bodyPr>
          <a:lstStyle/>
          <a:p>
            <a:r>
              <a:rPr lang="fr-FR" sz="3200" b="1">
                <a:solidFill>
                  <a:srgbClr val="035FCC"/>
                </a:solidFill>
              </a:rPr>
              <a:t>-</a:t>
            </a:r>
            <a:r>
              <a:rPr lang="fr-FR" sz="2800" b="1">
                <a:solidFill>
                  <a:srgbClr val="035FCC"/>
                </a:solidFill>
              </a:rPr>
              <a:t>24%</a:t>
            </a:r>
            <a:endParaRPr lang="fr-FR" sz="3200" b="1">
              <a:solidFill>
                <a:srgbClr val="035FCC"/>
              </a:solidFill>
            </a:endParaRPr>
          </a:p>
        </p:txBody>
      </p:sp>
      <p:sp>
        <p:nvSpPr>
          <p:cNvPr id="26" name="ZoneTexte 25">
            <a:extLst>
              <a:ext uri="{FF2B5EF4-FFF2-40B4-BE49-F238E27FC236}">
                <a16:creationId xmlns:a16="http://schemas.microsoft.com/office/drawing/2014/main" id="{957D872D-3399-55B9-3227-28C7E421371B}"/>
              </a:ext>
            </a:extLst>
          </p:cNvPr>
          <p:cNvSpPr txBox="1"/>
          <p:nvPr>
            <p:custDataLst>
              <p:tags r:id="rId6"/>
            </p:custDataLst>
          </p:nvPr>
        </p:nvSpPr>
        <p:spPr>
          <a:xfrm>
            <a:off x="2150176" y="2314937"/>
            <a:ext cx="3512534" cy="738664"/>
          </a:xfrm>
          <a:prstGeom prst="rect">
            <a:avLst/>
          </a:prstGeom>
          <a:noFill/>
          <a:ln>
            <a:noFill/>
          </a:ln>
        </p:spPr>
        <p:txBody>
          <a:bodyPr wrap="square" rtlCol="0">
            <a:spAutoFit/>
          </a:bodyPr>
          <a:lstStyle/>
          <a:p>
            <a:pPr marL="898525"/>
            <a:r>
              <a:rPr lang="fr-FR" sz="1050">
                <a:solidFill>
                  <a:srgbClr val="035FCC"/>
                </a:solidFill>
              </a:rPr>
              <a:t>Ecoles rénovées </a:t>
            </a:r>
            <a:r>
              <a:rPr lang="fr-FR" sz="1050"/>
              <a:t>ou en cours de rénovation pour une réduction de 30% de leur consommation énergétique</a:t>
            </a:r>
          </a:p>
        </p:txBody>
      </p:sp>
      <p:sp>
        <p:nvSpPr>
          <p:cNvPr id="27" name="ZoneTexte 26">
            <a:extLst>
              <a:ext uri="{FF2B5EF4-FFF2-40B4-BE49-F238E27FC236}">
                <a16:creationId xmlns:a16="http://schemas.microsoft.com/office/drawing/2014/main" id="{DD0C8028-07F7-8240-B18B-5366E45C6086}"/>
              </a:ext>
            </a:extLst>
          </p:cNvPr>
          <p:cNvSpPr txBox="1"/>
          <p:nvPr>
            <p:custDataLst>
              <p:tags r:id="rId7"/>
            </p:custDataLst>
          </p:nvPr>
        </p:nvSpPr>
        <p:spPr>
          <a:xfrm>
            <a:off x="2175777" y="2495631"/>
            <a:ext cx="1206392" cy="523220"/>
          </a:xfrm>
          <a:prstGeom prst="rect">
            <a:avLst/>
          </a:prstGeom>
          <a:noFill/>
          <a:ln>
            <a:noFill/>
          </a:ln>
        </p:spPr>
        <p:txBody>
          <a:bodyPr wrap="square" rtlCol="0">
            <a:spAutoFit/>
          </a:bodyPr>
          <a:lstStyle/>
          <a:p>
            <a:r>
              <a:rPr lang="fr-FR" sz="2800" b="1">
                <a:solidFill>
                  <a:srgbClr val="52AE32"/>
                </a:solidFill>
              </a:rPr>
              <a:t>300</a:t>
            </a:r>
          </a:p>
        </p:txBody>
      </p:sp>
      <p:sp>
        <p:nvSpPr>
          <p:cNvPr id="28" name="ZoneTexte 27">
            <a:extLst>
              <a:ext uri="{FF2B5EF4-FFF2-40B4-BE49-F238E27FC236}">
                <a16:creationId xmlns:a16="http://schemas.microsoft.com/office/drawing/2014/main" id="{50BDDD4F-A93D-5F48-1E5A-59A3D753C8AD}"/>
              </a:ext>
            </a:extLst>
          </p:cNvPr>
          <p:cNvSpPr txBox="1"/>
          <p:nvPr>
            <p:custDataLst>
              <p:tags r:id="rId8"/>
            </p:custDataLst>
          </p:nvPr>
        </p:nvSpPr>
        <p:spPr>
          <a:xfrm>
            <a:off x="1125110" y="3235869"/>
            <a:ext cx="4435597" cy="415498"/>
          </a:xfrm>
          <a:prstGeom prst="rect">
            <a:avLst/>
          </a:prstGeom>
          <a:noFill/>
          <a:ln>
            <a:noFill/>
          </a:ln>
        </p:spPr>
        <p:txBody>
          <a:bodyPr wrap="square" rtlCol="0">
            <a:spAutoFit/>
          </a:bodyPr>
          <a:lstStyle/>
          <a:p>
            <a:pPr marL="1347788"/>
            <a:r>
              <a:rPr lang="fr-FR" sz="1050">
                <a:solidFill>
                  <a:srgbClr val="52AE32"/>
                </a:solidFill>
              </a:rPr>
              <a:t>Logements sociaux rénovés ou en cours de rénovation </a:t>
            </a:r>
            <a:r>
              <a:rPr lang="fr-FR" sz="1050"/>
              <a:t>entre 2009 et 2020</a:t>
            </a:r>
          </a:p>
        </p:txBody>
      </p:sp>
      <p:sp>
        <p:nvSpPr>
          <p:cNvPr id="29" name="ZoneTexte 28">
            <a:extLst>
              <a:ext uri="{FF2B5EF4-FFF2-40B4-BE49-F238E27FC236}">
                <a16:creationId xmlns:a16="http://schemas.microsoft.com/office/drawing/2014/main" id="{5F074E4F-2473-7CD0-9F24-32526811C80E}"/>
              </a:ext>
            </a:extLst>
          </p:cNvPr>
          <p:cNvSpPr txBox="1"/>
          <p:nvPr>
            <p:custDataLst>
              <p:tags r:id="rId9"/>
            </p:custDataLst>
          </p:nvPr>
        </p:nvSpPr>
        <p:spPr>
          <a:xfrm>
            <a:off x="1260237" y="3229304"/>
            <a:ext cx="1534598" cy="461665"/>
          </a:xfrm>
          <a:prstGeom prst="rect">
            <a:avLst/>
          </a:prstGeom>
          <a:noFill/>
          <a:ln>
            <a:noFill/>
          </a:ln>
        </p:spPr>
        <p:txBody>
          <a:bodyPr wrap="square" rtlCol="0">
            <a:spAutoFit/>
          </a:bodyPr>
          <a:lstStyle/>
          <a:p>
            <a:r>
              <a:rPr lang="fr-FR" sz="2400" b="1">
                <a:solidFill>
                  <a:srgbClr val="035FCC"/>
                </a:solidFill>
              </a:rPr>
              <a:t>54 292</a:t>
            </a:r>
          </a:p>
        </p:txBody>
      </p:sp>
      <p:sp>
        <p:nvSpPr>
          <p:cNvPr id="36" name="ZoneTexte 35">
            <a:extLst>
              <a:ext uri="{FF2B5EF4-FFF2-40B4-BE49-F238E27FC236}">
                <a16:creationId xmlns:a16="http://schemas.microsoft.com/office/drawing/2014/main" id="{41838A46-41F0-74E0-5025-47761AE1B19F}"/>
              </a:ext>
            </a:extLst>
          </p:cNvPr>
          <p:cNvSpPr txBox="1"/>
          <p:nvPr>
            <p:custDataLst>
              <p:tags r:id="rId10"/>
            </p:custDataLst>
          </p:nvPr>
        </p:nvSpPr>
        <p:spPr>
          <a:xfrm>
            <a:off x="6877736" y="2032067"/>
            <a:ext cx="4850346" cy="577081"/>
          </a:xfrm>
          <a:prstGeom prst="rect">
            <a:avLst/>
          </a:prstGeom>
          <a:noFill/>
          <a:ln>
            <a:noFill/>
          </a:ln>
        </p:spPr>
        <p:txBody>
          <a:bodyPr wrap="square" rtlCol="0">
            <a:spAutoFit/>
          </a:bodyPr>
          <a:lstStyle/>
          <a:p>
            <a:pPr marL="1074738"/>
            <a:r>
              <a:rPr lang="fr-FR" sz="1050"/>
              <a:t>Approvisionnement des services municipaux en électricité </a:t>
            </a:r>
            <a:r>
              <a:rPr lang="fr-FR" sz="1050">
                <a:solidFill>
                  <a:srgbClr val="035FCC"/>
                </a:solidFill>
              </a:rPr>
              <a:t>d’origine renouvelable </a:t>
            </a:r>
            <a:r>
              <a:rPr lang="fr-FR" sz="1050"/>
              <a:t>pour leur fonctionnement</a:t>
            </a:r>
          </a:p>
        </p:txBody>
      </p:sp>
      <p:sp>
        <p:nvSpPr>
          <p:cNvPr id="37" name="ZoneTexte 36">
            <a:extLst>
              <a:ext uri="{FF2B5EF4-FFF2-40B4-BE49-F238E27FC236}">
                <a16:creationId xmlns:a16="http://schemas.microsoft.com/office/drawing/2014/main" id="{8A8C8871-60AC-D5D4-CC12-21B4648DF08D}"/>
              </a:ext>
            </a:extLst>
          </p:cNvPr>
          <p:cNvSpPr txBox="1"/>
          <p:nvPr>
            <p:custDataLst>
              <p:tags r:id="rId11"/>
            </p:custDataLst>
          </p:nvPr>
        </p:nvSpPr>
        <p:spPr>
          <a:xfrm>
            <a:off x="6877736" y="2052997"/>
            <a:ext cx="1206392" cy="523220"/>
          </a:xfrm>
          <a:prstGeom prst="rect">
            <a:avLst/>
          </a:prstGeom>
          <a:noFill/>
          <a:ln>
            <a:noFill/>
          </a:ln>
        </p:spPr>
        <p:txBody>
          <a:bodyPr wrap="square" rtlCol="0">
            <a:spAutoFit/>
          </a:bodyPr>
          <a:lstStyle/>
          <a:p>
            <a:r>
              <a:rPr lang="fr-FR" sz="2800" b="1">
                <a:solidFill>
                  <a:srgbClr val="52AE32"/>
                </a:solidFill>
              </a:rPr>
              <a:t>100%</a:t>
            </a:r>
          </a:p>
        </p:txBody>
      </p:sp>
      <p:sp>
        <p:nvSpPr>
          <p:cNvPr id="38" name="ZoneTexte 37">
            <a:extLst>
              <a:ext uri="{FF2B5EF4-FFF2-40B4-BE49-F238E27FC236}">
                <a16:creationId xmlns:a16="http://schemas.microsoft.com/office/drawing/2014/main" id="{72962538-88D3-DFFC-1C09-ED53E48FDF27}"/>
              </a:ext>
            </a:extLst>
          </p:cNvPr>
          <p:cNvSpPr txBox="1"/>
          <p:nvPr>
            <p:custDataLst>
              <p:tags r:id="rId12"/>
            </p:custDataLst>
          </p:nvPr>
        </p:nvSpPr>
        <p:spPr>
          <a:xfrm>
            <a:off x="7180591" y="1398927"/>
            <a:ext cx="4125649" cy="415498"/>
          </a:xfrm>
          <a:prstGeom prst="rect">
            <a:avLst/>
          </a:prstGeom>
          <a:noFill/>
          <a:ln>
            <a:noFill/>
          </a:ln>
        </p:spPr>
        <p:txBody>
          <a:bodyPr wrap="square" rtlCol="0">
            <a:spAutoFit/>
          </a:bodyPr>
          <a:lstStyle/>
          <a:p>
            <a:pPr marL="1620838"/>
            <a:r>
              <a:rPr lang="fr-FR" sz="1050"/>
              <a:t>de </a:t>
            </a:r>
            <a:r>
              <a:rPr lang="fr-FR" sz="1050">
                <a:solidFill>
                  <a:srgbClr val="035FCC"/>
                </a:solidFill>
              </a:rPr>
              <a:t>panneaux solaires </a:t>
            </a:r>
            <a:r>
              <a:rPr lang="fr-FR" sz="1050"/>
              <a:t>installés sur les bâtiments publics en 2021</a:t>
            </a:r>
          </a:p>
        </p:txBody>
      </p:sp>
      <p:sp>
        <p:nvSpPr>
          <p:cNvPr id="39" name="ZoneTexte 38">
            <a:extLst>
              <a:ext uri="{FF2B5EF4-FFF2-40B4-BE49-F238E27FC236}">
                <a16:creationId xmlns:a16="http://schemas.microsoft.com/office/drawing/2014/main" id="{CE7B8FBE-DA3E-324B-EE4E-693CB2C244EA}"/>
              </a:ext>
            </a:extLst>
          </p:cNvPr>
          <p:cNvSpPr txBox="1"/>
          <p:nvPr>
            <p:custDataLst>
              <p:tags r:id="rId13"/>
            </p:custDataLst>
          </p:nvPr>
        </p:nvSpPr>
        <p:spPr>
          <a:xfrm>
            <a:off x="7197247" y="1365354"/>
            <a:ext cx="1988824" cy="461665"/>
          </a:xfrm>
          <a:prstGeom prst="rect">
            <a:avLst/>
          </a:prstGeom>
          <a:noFill/>
          <a:ln>
            <a:noFill/>
          </a:ln>
        </p:spPr>
        <p:txBody>
          <a:bodyPr wrap="square" rtlCol="0">
            <a:spAutoFit/>
          </a:bodyPr>
          <a:lstStyle/>
          <a:p>
            <a:r>
              <a:rPr lang="fr-FR" sz="2400" b="1">
                <a:solidFill>
                  <a:srgbClr val="52AE32"/>
                </a:solidFill>
              </a:rPr>
              <a:t>9 509 </a:t>
            </a:r>
            <a:r>
              <a:rPr lang="fr-FR" sz="2000" b="1">
                <a:solidFill>
                  <a:srgbClr val="52AE32"/>
                </a:solidFill>
              </a:rPr>
              <a:t>m</a:t>
            </a:r>
            <a:r>
              <a:rPr lang="fr-FR" sz="2000" b="1" baseline="30000">
                <a:solidFill>
                  <a:srgbClr val="52AE32"/>
                </a:solidFill>
              </a:rPr>
              <a:t>2</a:t>
            </a:r>
          </a:p>
        </p:txBody>
      </p:sp>
      <p:sp>
        <p:nvSpPr>
          <p:cNvPr id="45" name="ZoneTexte 44">
            <a:extLst>
              <a:ext uri="{FF2B5EF4-FFF2-40B4-BE49-F238E27FC236}">
                <a16:creationId xmlns:a16="http://schemas.microsoft.com/office/drawing/2014/main" id="{73F8F36F-2D9D-8046-A655-294CD5865F40}"/>
              </a:ext>
            </a:extLst>
          </p:cNvPr>
          <p:cNvSpPr txBox="1"/>
          <p:nvPr>
            <p:custDataLst>
              <p:tags r:id="rId14"/>
            </p:custDataLst>
          </p:nvPr>
        </p:nvSpPr>
        <p:spPr>
          <a:xfrm>
            <a:off x="6235143" y="3218599"/>
            <a:ext cx="4137691" cy="415498"/>
          </a:xfrm>
          <a:prstGeom prst="rect">
            <a:avLst/>
          </a:prstGeom>
          <a:noFill/>
          <a:ln>
            <a:noFill/>
          </a:ln>
        </p:spPr>
        <p:txBody>
          <a:bodyPr wrap="square" rtlCol="0">
            <a:spAutoFit/>
          </a:bodyPr>
          <a:lstStyle/>
          <a:p>
            <a:pPr marL="2149475"/>
            <a:r>
              <a:rPr lang="fr-FR" sz="1050"/>
              <a:t>de </a:t>
            </a:r>
            <a:r>
              <a:rPr lang="fr-FR" sz="1050">
                <a:solidFill>
                  <a:srgbClr val="035FCC"/>
                </a:solidFill>
              </a:rPr>
              <a:t>pistes cyclables </a:t>
            </a:r>
            <a:r>
              <a:rPr lang="fr-FR" sz="1050"/>
              <a:t>aménagées </a:t>
            </a:r>
          </a:p>
        </p:txBody>
      </p:sp>
      <p:sp>
        <p:nvSpPr>
          <p:cNvPr id="46" name="ZoneTexte 45">
            <a:extLst>
              <a:ext uri="{FF2B5EF4-FFF2-40B4-BE49-F238E27FC236}">
                <a16:creationId xmlns:a16="http://schemas.microsoft.com/office/drawing/2014/main" id="{02DA54A6-F194-D1FE-7922-202238028C41}"/>
              </a:ext>
            </a:extLst>
          </p:cNvPr>
          <p:cNvSpPr txBox="1"/>
          <p:nvPr>
            <p:custDataLst>
              <p:tags r:id="rId15"/>
            </p:custDataLst>
          </p:nvPr>
        </p:nvSpPr>
        <p:spPr>
          <a:xfrm>
            <a:off x="6346282" y="3154063"/>
            <a:ext cx="2269301" cy="523220"/>
          </a:xfrm>
          <a:prstGeom prst="rect">
            <a:avLst/>
          </a:prstGeom>
          <a:noFill/>
          <a:ln>
            <a:noFill/>
          </a:ln>
        </p:spPr>
        <p:txBody>
          <a:bodyPr wrap="square" rtlCol="0">
            <a:spAutoFit/>
          </a:bodyPr>
          <a:lstStyle/>
          <a:p>
            <a:r>
              <a:rPr lang="fr-FR" sz="2800" b="1">
                <a:solidFill>
                  <a:srgbClr val="52AE32"/>
                </a:solidFill>
              </a:rPr>
              <a:t>+ 1 000 km</a:t>
            </a:r>
          </a:p>
        </p:txBody>
      </p:sp>
      <p:sp>
        <p:nvSpPr>
          <p:cNvPr id="47" name="ZoneTexte 46">
            <a:extLst>
              <a:ext uri="{FF2B5EF4-FFF2-40B4-BE49-F238E27FC236}">
                <a16:creationId xmlns:a16="http://schemas.microsoft.com/office/drawing/2014/main" id="{4BBEAAB7-30F4-12A1-E05E-54C863D9DFB9}"/>
              </a:ext>
            </a:extLst>
          </p:cNvPr>
          <p:cNvSpPr txBox="1"/>
          <p:nvPr>
            <p:custDataLst>
              <p:tags r:id="rId16"/>
            </p:custDataLst>
          </p:nvPr>
        </p:nvSpPr>
        <p:spPr>
          <a:xfrm>
            <a:off x="7572387" y="3826536"/>
            <a:ext cx="2362955" cy="577081"/>
          </a:xfrm>
          <a:prstGeom prst="rect">
            <a:avLst/>
          </a:prstGeom>
          <a:noFill/>
          <a:ln>
            <a:noFill/>
          </a:ln>
        </p:spPr>
        <p:txBody>
          <a:bodyPr wrap="square" rtlCol="0">
            <a:spAutoFit/>
          </a:bodyPr>
          <a:lstStyle/>
          <a:p>
            <a:pPr marL="898525"/>
            <a:endParaRPr lang="fr-FR" sz="1050"/>
          </a:p>
          <a:p>
            <a:pPr marL="898525"/>
            <a:r>
              <a:rPr lang="fr-FR" sz="1050"/>
              <a:t>   de tramway</a:t>
            </a:r>
          </a:p>
          <a:p>
            <a:pPr marL="898525"/>
            <a:endParaRPr lang="fr-FR" sz="1050"/>
          </a:p>
        </p:txBody>
      </p:sp>
      <p:sp>
        <p:nvSpPr>
          <p:cNvPr id="48" name="ZoneTexte 47">
            <a:extLst>
              <a:ext uri="{FF2B5EF4-FFF2-40B4-BE49-F238E27FC236}">
                <a16:creationId xmlns:a16="http://schemas.microsoft.com/office/drawing/2014/main" id="{99DA7DC0-5BD1-B5E4-B009-A1BECC913E77}"/>
              </a:ext>
            </a:extLst>
          </p:cNvPr>
          <p:cNvSpPr txBox="1"/>
          <p:nvPr>
            <p:custDataLst>
              <p:tags r:id="rId17"/>
            </p:custDataLst>
          </p:nvPr>
        </p:nvSpPr>
        <p:spPr>
          <a:xfrm>
            <a:off x="7406022" y="3797923"/>
            <a:ext cx="2098159" cy="523220"/>
          </a:xfrm>
          <a:prstGeom prst="rect">
            <a:avLst/>
          </a:prstGeom>
          <a:noFill/>
          <a:ln>
            <a:noFill/>
          </a:ln>
        </p:spPr>
        <p:txBody>
          <a:bodyPr wrap="square" rtlCol="0">
            <a:spAutoFit/>
          </a:bodyPr>
          <a:lstStyle/>
          <a:p>
            <a:r>
              <a:rPr lang="fr-FR" sz="2800" b="1">
                <a:solidFill>
                  <a:srgbClr val="035FCC"/>
                </a:solidFill>
              </a:rPr>
              <a:t>24 km</a:t>
            </a:r>
          </a:p>
        </p:txBody>
      </p:sp>
      <p:sp>
        <p:nvSpPr>
          <p:cNvPr id="49" name="ZoneTexte 48">
            <a:extLst>
              <a:ext uri="{FF2B5EF4-FFF2-40B4-BE49-F238E27FC236}">
                <a16:creationId xmlns:a16="http://schemas.microsoft.com/office/drawing/2014/main" id="{144C4E00-5F7A-279B-EF32-FD3BEC59D5A4}"/>
              </a:ext>
            </a:extLst>
          </p:cNvPr>
          <p:cNvSpPr txBox="1"/>
          <p:nvPr>
            <p:custDataLst>
              <p:tags r:id="rId18"/>
            </p:custDataLst>
          </p:nvPr>
        </p:nvSpPr>
        <p:spPr>
          <a:xfrm>
            <a:off x="7063724" y="4566020"/>
            <a:ext cx="3232754" cy="577081"/>
          </a:xfrm>
          <a:prstGeom prst="rect">
            <a:avLst/>
          </a:prstGeom>
          <a:noFill/>
          <a:ln>
            <a:noFill/>
          </a:ln>
        </p:spPr>
        <p:txBody>
          <a:bodyPr wrap="square" rtlCol="0">
            <a:spAutoFit/>
          </a:bodyPr>
          <a:lstStyle/>
          <a:p>
            <a:pPr marL="898525"/>
            <a:endParaRPr lang="fr-FR" sz="1050"/>
          </a:p>
          <a:p>
            <a:pPr marL="898525" indent="-176213"/>
            <a:r>
              <a:rPr lang="fr-FR" sz="1050"/>
              <a:t>   stations d’autopartage</a:t>
            </a:r>
          </a:p>
          <a:p>
            <a:pPr marL="898525"/>
            <a:endParaRPr lang="fr-FR" sz="1050"/>
          </a:p>
        </p:txBody>
      </p:sp>
      <p:sp>
        <p:nvSpPr>
          <p:cNvPr id="50" name="ZoneTexte 49">
            <a:extLst>
              <a:ext uri="{FF2B5EF4-FFF2-40B4-BE49-F238E27FC236}">
                <a16:creationId xmlns:a16="http://schemas.microsoft.com/office/drawing/2014/main" id="{94A8B7DE-E5C2-4B80-195C-C28D46D98A53}"/>
              </a:ext>
            </a:extLst>
          </p:cNvPr>
          <p:cNvSpPr txBox="1"/>
          <p:nvPr>
            <p:custDataLst>
              <p:tags r:id="rId19"/>
            </p:custDataLst>
          </p:nvPr>
        </p:nvSpPr>
        <p:spPr>
          <a:xfrm>
            <a:off x="6905624" y="4598884"/>
            <a:ext cx="1206392" cy="523220"/>
          </a:xfrm>
          <a:prstGeom prst="rect">
            <a:avLst/>
          </a:prstGeom>
          <a:noFill/>
          <a:ln>
            <a:noFill/>
          </a:ln>
        </p:spPr>
        <p:txBody>
          <a:bodyPr wrap="square" rtlCol="0">
            <a:spAutoFit/>
          </a:bodyPr>
          <a:lstStyle/>
          <a:p>
            <a:r>
              <a:rPr lang="fr-FR" sz="2800" b="1">
                <a:solidFill>
                  <a:srgbClr val="035FCC"/>
                </a:solidFill>
              </a:rPr>
              <a:t>1 100</a:t>
            </a:r>
          </a:p>
        </p:txBody>
      </p:sp>
      <p:sp>
        <p:nvSpPr>
          <p:cNvPr id="51" name="ZoneTexte 50">
            <a:extLst>
              <a:ext uri="{FF2B5EF4-FFF2-40B4-BE49-F238E27FC236}">
                <a16:creationId xmlns:a16="http://schemas.microsoft.com/office/drawing/2014/main" id="{C67EAFE6-724B-87E5-A228-8A370C5242EA}"/>
              </a:ext>
            </a:extLst>
          </p:cNvPr>
          <p:cNvSpPr txBox="1"/>
          <p:nvPr>
            <p:custDataLst>
              <p:tags r:id="rId20"/>
            </p:custDataLst>
          </p:nvPr>
        </p:nvSpPr>
        <p:spPr>
          <a:xfrm>
            <a:off x="7976216" y="5207577"/>
            <a:ext cx="3346680" cy="577081"/>
          </a:xfrm>
          <a:prstGeom prst="rect">
            <a:avLst/>
          </a:prstGeom>
          <a:noFill/>
          <a:ln>
            <a:noFill/>
          </a:ln>
        </p:spPr>
        <p:txBody>
          <a:bodyPr wrap="square" rtlCol="0">
            <a:spAutoFit/>
          </a:bodyPr>
          <a:lstStyle/>
          <a:p>
            <a:pPr marL="898525"/>
            <a:endParaRPr lang="fr-FR" sz="1050"/>
          </a:p>
          <a:p>
            <a:pPr marL="898525" indent="273050"/>
            <a:r>
              <a:rPr lang="fr-FR" sz="1050"/>
              <a:t>vélos en libre-service</a:t>
            </a:r>
          </a:p>
          <a:p>
            <a:pPr marL="898525"/>
            <a:endParaRPr lang="fr-FR" sz="1050"/>
          </a:p>
        </p:txBody>
      </p:sp>
      <p:sp>
        <p:nvSpPr>
          <p:cNvPr id="52" name="ZoneTexte 51">
            <a:extLst>
              <a:ext uri="{FF2B5EF4-FFF2-40B4-BE49-F238E27FC236}">
                <a16:creationId xmlns:a16="http://schemas.microsoft.com/office/drawing/2014/main" id="{25A8BC59-F9F5-2ACA-6D9C-F7D65567EFCF}"/>
              </a:ext>
            </a:extLst>
          </p:cNvPr>
          <p:cNvSpPr txBox="1"/>
          <p:nvPr>
            <p:custDataLst>
              <p:tags r:id="rId21"/>
            </p:custDataLst>
          </p:nvPr>
        </p:nvSpPr>
        <p:spPr>
          <a:xfrm>
            <a:off x="7846245" y="5211512"/>
            <a:ext cx="1458072" cy="523220"/>
          </a:xfrm>
          <a:prstGeom prst="rect">
            <a:avLst/>
          </a:prstGeom>
          <a:noFill/>
          <a:ln>
            <a:noFill/>
          </a:ln>
        </p:spPr>
        <p:txBody>
          <a:bodyPr wrap="square" rtlCol="0">
            <a:spAutoFit/>
          </a:bodyPr>
          <a:lstStyle/>
          <a:p>
            <a:r>
              <a:rPr lang="fr-FR" sz="2800" b="1">
                <a:solidFill>
                  <a:srgbClr val="52AE32"/>
                </a:solidFill>
              </a:rPr>
              <a:t>23 600</a:t>
            </a:r>
          </a:p>
        </p:txBody>
      </p:sp>
      <p:sp>
        <p:nvSpPr>
          <p:cNvPr id="55" name="ZoneTexte 54">
            <a:extLst>
              <a:ext uri="{FF2B5EF4-FFF2-40B4-BE49-F238E27FC236}">
                <a16:creationId xmlns:a16="http://schemas.microsoft.com/office/drawing/2014/main" id="{87A510DC-DBE5-E068-85B9-6878035C1C73}"/>
              </a:ext>
            </a:extLst>
          </p:cNvPr>
          <p:cNvSpPr txBox="1"/>
          <p:nvPr>
            <p:custDataLst>
              <p:tags r:id="rId22"/>
            </p:custDataLst>
          </p:nvPr>
        </p:nvSpPr>
        <p:spPr>
          <a:xfrm>
            <a:off x="931532" y="3979008"/>
            <a:ext cx="2108784" cy="738664"/>
          </a:xfrm>
          <a:prstGeom prst="rect">
            <a:avLst/>
          </a:prstGeom>
          <a:noFill/>
          <a:ln>
            <a:noFill/>
          </a:ln>
        </p:spPr>
        <p:txBody>
          <a:bodyPr wrap="square" rtlCol="0">
            <a:spAutoFit/>
          </a:bodyPr>
          <a:lstStyle/>
          <a:p>
            <a:pPr marL="898525"/>
            <a:endParaRPr lang="fr-FR" sz="1050"/>
          </a:p>
          <a:p>
            <a:pPr marL="898525" indent="-273050"/>
            <a:r>
              <a:rPr lang="fr-FR" sz="1050"/>
              <a:t>Îlots de fraicheur en 2020</a:t>
            </a:r>
          </a:p>
          <a:p>
            <a:pPr marL="898525"/>
            <a:endParaRPr lang="fr-FR" sz="1050"/>
          </a:p>
        </p:txBody>
      </p:sp>
      <p:sp>
        <p:nvSpPr>
          <p:cNvPr id="56" name="ZoneTexte 55">
            <a:extLst>
              <a:ext uri="{FF2B5EF4-FFF2-40B4-BE49-F238E27FC236}">
                <a16:creationId xmlns:a16="http://schemas.microsoft.com/office/drawing/2014/main" id="{879EEDDA-F739-AF90-3F05-E595F5A04E4A}"/>
              </a:ext>
            </a:extLst>
          </p:cNvPr>
          <p:cNvSpPr txBox="1"/>
          <p:nvPr>
            <p:custDataLst>
              <p:tags r:id="rId23"/>
            </p:custDataLst>
          </p:nvPr>
        </p:nvSpPr>
        <p:spPr>
          <a:xfrm>
            <a:off x="665477" y="4060637"/>
            <a:ext cx="1206392" cy="523220"/>
          </a:xfrm>
          <a:prstGeom prst="rect">
            <a:avLst/>
          </a:prstGeom>
          <a:noFill/>
          <a:ln>
            <a:noFill/>
          </a:ln>
        </p:spPr>
        <p:txBody>
          <a:bodyPr wrap="square" rtlCol="0">
            <a:spAutoFit/>
          </a:bodyPr>
          <a:lstStyle/>
          <a:p>
            <a:r>
              <a:rPr lang="fr-FR" sz="2800" b="1">
                <a:solidFill>
                  <a:srgbClr val="035FCC"/>
                </a:solidFill>
              </a:rPr>
              <a:t>1091</a:t>
            </a:r>
          </a:p>
        </p:txBody>
      </p:sp>
      <p:sp>
        <p:nvSpPr>
          <p:cNvPr id="57" name="ZoneTexte 56">
            <a:extLst>
              <a:ext uri="{FF2B5EF4-FFF2-40B4-BE49-F238E27FC236}">
                <a16:creationId xmlns:a16="http://schemas.microsoft.com/office/drawing/2014/main" id="{61718BB7-AB82-4F2D-24B1-ED1A0500B59D}"/>
              </a:ext>
            </a:extLst>
          </p:cNvPr>
          <p:cNvSpPr txBox="1"/>
          <p:nvPr>
            <p:custDataLst>
              <p:tags r:id="rId24"/>
            </p:custDataLst>
          </p:nvPr>
        </p:nvSpPr>
        <p:spPr>
          <a:xfrm>
            <a:off x="706894" y="5142417"/>
            <a:ext cx="2014343" cy="738664"/>
          </a:xfrm>
          <a:prstGeom prst="rect">
            <a:avLst/>
          </a:prstGeom>
          <a:noFill/>
          <a:ln>
            <a:noFill/>
          </a:ln>
        </p:spPr>
        <p:txBody>
          <a:bodyPr wrap="square" rtlCol="0">
            <a:spAutoFit/>
          </a:bodyPr>
          <a:lstStyle/>
          <a:p>
            <a:pPr marL="898525" indent="-176213" algn="ctr"/>
            <a:r>
              <a:rPr lang="fr-FR" sz="1050"/>
              <a:t>du territoire végétalisé en 2021</a:t>
            </a:r>
          </a:p>
          <a:p>
            <a:pPr marL="898525" algn="ctr"/>
            <a:endParaRPr lang="fr-FR" sz="1050"/>
          </a:p>
        </p:txBody>
      </p:sp>
      <p:sp>
        <p:nvSpPr>
          <p:cNvPr id="58" name="ZoneTexte 57">
            <a:extLst>
              <a:ext uri="{FF2B5EF4-FFF2-40B4-BE49-F238E27FC236}">
                <a16:creationId xmlns:a16="http://schemas.microsoft.com/office/drawing/2014/main" id="{344FD07F-E54D-31FF-8273-CCC5CB3F350F}"/>
              </a:ext>
            </a:extLst>
          </p:cNvPr>
          <p:cNvSpPr txBox="1"/>
          <p:nvPr>
            <p:custDataLst>
              <p:tags r:id="rId25"/>
            </p:custDataLst>
          </p:nvPr>
        </p:nvSpPr>
        <p:spPr>
          <a:xfrm>
            <a:off x="1631712" y="4741994"/>
            <a:ext cx="1206392" cy="523220"/>
          </a:xfrm>
          <a:prstGeom prst="rect">
            <a:avLst/>
          </a:prstGeom>
          <a:noFill/>
          <a:ln>
            <a:noFill/>
          </a:ln>
        </p:spPr>
        <p:txBody>
          <a:bodyPr wrap="square" rtlCol="0">
            <a:spAutoFit/>
          </a:bodyPr>
          <a:lstStyle/>
          <a:p>
            <a:r>
              <a:rPr lang="fr-FR" sz="2800" b="1">
                <a:solidFill>
                  <a:srgbClr val="52AE32"/>
                </a:solidFill>
              </a:rPr>
              <a:t>36%</a:t>
            </a:r>
          </a:p>
        </p:txBody>
      </p:sp>
      <p:sp>
        <p:nvSpPr>
          <p:cNvPr id="63" name="ZoneTexte 62">
            <a:extLst>
              <a:ext uri="{FF2B5EF4-FFF2-40B4-BE49-F238E27FC236}">
                <a16:creationId xmlns:a16="http://schemas.microsoft.com/office/drawing/2014/main" id="{6F49DF79-C025-937C-E3B9-FE8C3D43CA89}"/>
              </a:ext>
            </a:extLst>
          </p:cNvPr>
          <p:cNvSpPr txBox="1"/>
          <p:nvPr>
            <p:custDataLst>
              <p:tags r:id="rId26"/>
            </p:custDataLst>
          </p:nvPr>
        </p:nvSpPr>
        <p:spPr>
          <a:xfrm>
            <a:off x="3261054" y="4962892"/>
            <a:ext cx="2416226" cy="738664"/>
          </a:xfrm>
          <a:prstGeom prst="rect">
            <a:avLst/>
          </a:prstGeom>
          <a:noFill/>
          <a:ln>
            <a:noFill/>
          </a:ln>
        </p:spPr>
        <p:txBody>
          <a:bodyPr wrap="square" rtlCol="0">
            <a:spAutoFit/>
          </a:bodyPr>
          <a:lstStyle/>
          <a:p>
            <a:pPr marL="722313"/>
            <a:r>
              <a:rPr lang="fr-FR" sz="1050"/>
              <a:t>d’alimentation durable dans les restaurants collectifs en 2020</a:t>
            </a:r>
          </a:p>
        </p:txBody>
      </p:sp>
      <p:sp>
        <p:nvSpPr>
          <p:cNvPr id="64" name="ZoneTexte 63">
            <a:extLst>
              <a:ext uri="{FF2B5EF4-FFF2-40B4-BE49-F238E27FC236}">
                <a16:creationId xmlns:a16="http://schemas.microsoft.com/office/drawing/2014/main" id="{6E723802-83AA-758F-8581-8563430FAD7E}"/>
              </a:ext>
            </a:extLst>
          </p:cNvPr>
          <p:cNvSpPr txBox="1"/>
          <p:nvPr>
            <p:custDataLst>
              <p:tags r:id="rId27"/>
            </p:custDataLst>
          </p:nvPr>
        </p:nvSpPr>
        <p:spPr>
          <a:xfrm>
            <a:off x="2798525" y="4812013"/>
            <a:ext cx="1206392" cy="523220"/>
          </a:xfrm>
          <a:prstGeom prst="rect">
            <a:avLst/>
          </a:prstGeom>
          <a:noFill/>
          <a:ln>
            <a:noFill/>
          </a:ln>
        </p:spPr>
        <p:txBody>
          <a:bodyPr wrap="square" rtlCol="0">
            <a:spAutoFit/>
          </a:bodyPr>
          <a:lstStyle/>
          <a:p>
            <a:r>
              <a:rPr lang="fr-FR" sz="2800" b="1">
                <a:solidFill>
                  <a:srgbClr val="035FCC"/>
                </a:solidFill>
              </a:rPr>
              <a:t>53,1%</a:t>
            </a:r>
          </a:p>
        </p:txBody>
      </p:sp>
      <p:sp>
        <p:nvSpPr>
          <p:cNvPr id="65" name="ZoneTexte 64">
            <a:extLst>
              <a:ext uri="{FF2B5EF4-FFF2-40B4-BE49-F238E27FC236}">
                <a16:creationId xmlns:a16="http://schemas.microsoft.com/office/drawing/2014/main" id="{BE259AE8-8329-BDEE-96E1-AFD2909EEA75}"/>
              </a:ext>
            </a:extLst>
          </p:cNvPr>
          <p:cNvSpPr txBox="1"/>
          <p:nvPr>
            <p:custDataLst>
              <p:tags r:id="rId28"/>
            </p:custDataLst>
          </p:nvPr>
        </p:nvSpPr>
        <p:spPr>
          <a:xfrm>
            <a:off x="3201081" y="4125667"/>
            <a:ext cx="2736001" cy="577081"/>
          </a:xfrm>
          <a:prstGeom prst="rect">
            <a:avLst/>
          </a:prstGeom>
          <a:noFill/>
          <a:ln>
            <a:noFill/>
          </a:ln>
        </p:spPr>
        <p:txBody>
          <a:bodyPr wrap="square" rtlCol="0">
            <a:spAutoFit/>
          </a:bodyPr>
          <a:lstStyle/>
          <a:p>
            <a:pPr marL="801688"/>
            <a:r>
              <a:rPr lang="fr-FR" sz="1050"/>
              <a:t>de la consommation de l’éclairage public entre 2004 et 2020</a:t>
            </a:r>
          </a:p>
        </p:txBody>
      </p:sp>
      <p:sp>
        <p:nvSpPr>
          <p:cNvPr id="66" name="ZoneTexte 65">
            <a:extLst>
              <a:ext uri="{FF2B5EF4-FFF2-40B4-BE49-F238E27FC236}">
                <a16:creationId xmlns:a16="http://schemas.microsoft.com/office/drawing/2014/main" id="{0AC35C54-1ACC-8E9D-089A-F3BB9610219D}"/>
              </a:ext>
            </a:extLst>
          </p:cNvPr>
          <p:cNvSpPr txBox="1"/>
          <p:nvPr>
            <p:custDataLst>
              <p:tags r:id="rId29"/>
            </p:custDataLst>
          </p:nvPr>
        </p:nvSpPr>
        <p:spPr>
          <a:xfrm>
            <a:off x="2951723" y="4157993"/>
            <a:ext cx="1206392" cy="523220"/>
          </a:xfrm>
          <a:prstGeom prst="rect">
            <a:avLst/>
          </a:prstGeom>
          <a:noFill/>
          <a:ln>
            <a:noFill/>
          </a:ln>
        </p:spPr>
        <p:txBody>
          <a:bodyPr wrap="square" rtlCol="0">
            <a:spAutoFit/>
          </a:bodyPr>
          <a:lstStyle/>
          <a:p>
            <a:r>
              <a:rPr lang="fr-FR" sz="2800" b="1">
                <a:solidFill>
                  <a:srgbClr val="52AE32"/>
                </a:solidFill>
              </a:rPr>
              <a:t>-38%</a:t>
            </a:r>
          </a:p>
        </p:txBody>
      </p:sp>
      <p:cxnSp>
        <p:nvCxnSpPr>
          <p:cNvPr id="2" name="Connecteur droit 1">
            <a:extLst>
              <a:ext uri="{FF2B5EF4-FFF2-40B4-BE49-F238E27FC236}">
                <a16:creationId xmlns:a16="http://schemas.microsoft.com/office/drawing/2014/main" id="{4FB490A1-E81C-8D99-2A3F-1ADBCFCD087F}"/>
              </a:ext>
            </a:extLst>
          </p:cNvPr>
          <p:cNvCxnSpPr>
            <a:cxnSpLocks/>
          </p:cNvCxnSpPr>
          <p:nvPr/>
        </p:nvCxnSpPr>
        <p:spPr>
          <a:xfrm>
            <a:off x="2560896" y="2014728"/>
            <a:ext cx="1458189" cy="0"/>
          </a:xfrm>
          <a:prstGeom prst="line">
            <a:avLst/>
          </a:prstGeom>
          <a:ln w="28575">
            <a:solidFill>
              <a:schemeClr val="bg2">
                <a:lumMod val="90000"/>
              </a:schemeClr>
            </a:solidFill>
            <a:prstDash val="sysDash"/>
          </a:ln>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9F1EA5B4-C550-0563-1874-95C7F59BD33F}"/>
              </a:ext>
            </a:extLst>
          </p:cNvPr>
          <p:cNvCxnSpPr>
            <a:cxnSpLocks/>
          </p:cNvCxnSpPr>
          <p:nvPr/>
        </p:nvCxnSpPr>
        <p:spPr>
          <a:xfrm flipV="1">
            <a:off x="6159039" y="1428759"/>
            <a:ext cx="0" cy="989663"/>
          </a:xfrm>
          <a:prstGeom prst="line">
            <a:avLst/>
          </a:prstGeom>
          <a:ln w="28575">
            <a:solidFill>
              <a:schemeClr val="bg2">
                <a:lumMod val="90000"/>
              </a:schemeClr>
            </a:solidFill>
            <a:prstDash val="sysDash"/>
          </a:ln>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A76A9ABF-3C55-89EA-FF31-23739FAF6B32}"/>
              </a:ext>
            </a:extLst>
          </p:cNvPr>
          <p:cNvCxnSpPr>
            <a:cxnSpLocks/>
          </p:cNvCxnSpPr>
          <p:nvPr/>
        </p:nvCxnSpPr>
        <p:spPr>
          <a:xfrm flipV="1">
            <a:off x="6159039" y="3115320"/>
            <a:ext cx="0" cy="989663"/>
          </a:xfrm>
          <a:prstGeom prst="line">
            <a:avLst/>
          </a:prstGeom>
          <a:ln w="28575">
            <a:solidFill>
              <a:schemeClr val="bg2">
                <a:lumMod val="90000"/>
              </a:schemeClr>
            </a:solidFill>
            <a:prstDash val="sysDash"/>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71A0EF00-C289-42A5-AD1B-F7440154DD12}"/>
              </a:ext>
            </a:extLst>
          </p:cNvPr>
          <p:cNvCxnSpPr>
            <a:cxnSpLocks/>
          </p:cNvCxnSpPr>
          <p:nvPr/>
        </p:nvCxnSpPr>
        <p:spPr>
          <a:xfrm flipV="1">
            <a:off x="6151384" y="4700996"/>
            <a:ext cx="0" cy="989663"/>
          </a:xfrm>
          <a:prstGeom prst="line">
            <a:avLst/>
          </a:prstGeom>
          <a:ln w="28575">
            <a:solidFill>
              <a:schemeClr val="bg2">
                <a:lumMod val="90000"/>
              </a:schemeClr>
            </a:solidFill>
            <a:prstDash val="sysDash"/>
          </a:ln>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id="{483B816C-373E-77F0-34A9-3DAA14BDADAF}"/>
              </a:ext>
            </a:extLst>
          </p:cNvPr>
          <p:cNvCxnSpPr>
            <a:cxnSpLocks/>
          </p:cNvCxnSpPr>
          <p:nvPr/>
        </p:nvCxnSpPr>
        <p:spPr>
          <a:xfrm>
            <a:off x="2560895" y="3982565"/>
            <a:ext cx="1458189" cy="0"/>
          </a:xfrm>
          <a:prstGeom prst="line">
            <a:avLst/>
          </a:prstGeom>
          <a:ln w="28575">
            <a:solidFill>
              <a:schemeClr val="bg2">
                <a:lumMod val="90000"/>
              </a:schemeClr>
            </a:solidFill>
            <a:prstDash val="sysDash"/>
          </a:ln>
        </p:spPr>
        <p:style>
          <a:lnRef idx="1">
            <a:schemeClr val="dk1"/>
          </a:lnRef>
          <a:fillRef idx="0">
            <a:schemeClr val="dk1"/>
          </a:fillRef>
          <a:effectRef idx="0">
            <a:schemeClr val="dk1"/>
          </a:effectRef>
          <a:fontRef idx="minor">
            <a:schemeClr val="tx1"/>
          </a:fontRef>
        </p:style>
      </p:cxnSp>
      <p:pic>
        <p:nvPicPr>
          <p:cNvPr id="24" name="Graphique 23" descr="Scène de colline contour">
            <a:extLst>
              <a:ext uri="{FF2B5EF4-FFF2-40B4-BE49-F238E27FC236}">
                <a16:creationId xmlns:a16="http://schemas.microsoft.com/office/drawing/2014/main" id="{29D5BDA4-5A91-89F9-11CD-EAA5A821FA95}"/>
              </a:ext>
            </a:extLst>
          </p:cNvPr>
          <p:cNvPicPr>
            <a:picLocks noChangeAspect="1"/>
          </p:cNvPicPr>
          <p:nvPr/>
        </p:nvPicPr>
        <p:blipFill>
          <a:blip r:embed="rId32" cstate="hq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tretch>
            <a:fillRect/>
          </a:stretch>
        </p:blipFill>
        <p:spPr>
          <a:xfrm>
            <a:off x="960217" y="4990180"/>
            <a:ext cx="675727" cy="675727"/>
          </a:xfrm>
          <a:prstGeom prst="rect">
            <a:avLst/>
          </a:prstGeom>
        </p:spPr>
      </p:pic>
      <p:pic>
        <p:nvPicPr>
          <p:cNvPr id="30" name="Graphique 29" descr="Cyclisme contour">
            <a:extLst>
              <a:ext uri="{FF2B5EF4-FFF2-40B4-BE49-F238E27FC236}">
                <a16:creationId xmlns:a16="http://schemas.microsoft.com/office/drawing/2014/main" id="{FC451AE8-4874-20CD-7435-549991E61760}"/>
              </a:ext>
            </a:extLst>
          </p:cNvPr>
          <p:cNvPicPr>
            <a:picLocks noChangeAspect="1"/>
          </p:cNvPicPr>
          <p:nvPr/>
        </p:nvPicPr>
        <p:blipFill>
          <a:blip r:embed="rId35" cstate="hq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tretch>
            <a:fillRect/>
          </a:stretch>
        </p:blipFill>
        <p:spPr>
          <a:xfrm>
            <a:off x="7180591" y="5082590"/>
            <a:ext cx="610776" cy="610776"/>
          </a:xfrm>
          <a:prstGeom prst="rect">
            <a:avLst/>
          </a:prstGeom>
        </p:spPr>
      </p:pic>
      <p:pic>
        <p:nvPicPr>
          <p:cNvPr id="34" name="Graphique 33" descr="Tramway contour">
            <a:extLst>
              <a:ext uri="{FF2B5EF4-FFF2-40B4-BE49-F238E27FC236}">
                <a16:creationId xmlns:a16="http://schemas.microsoft.com/office/drawing/2014/main" id="{65E5572B-3E0E-83E0-226C-6C5A922371B9}"/>
              </a:ext>
            </a:extLst>
          </p:cNvPr>
          <p:cNvPicPr>
            <a:picLocks noChangeAspect="1"/>
          </p:cNvPicPr>
          <p:nvPr/>
        </p:nvPicPr>
        <p:blipFill>
          <a:blip r:embed="rId37" cstate="hq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tretch>
            <a:fillRect/>
          </a:stretch>
        </p:blipFill>
        <p:spPr>
          <a:xfrm>
            <a:off x="9539193" y="3660048"/>
            <a:ext cx="792297" cy="792297"/>
          </a:xfrm>
          <a:prstGeom prst="rect">
            <a:avLst/>
          </a:prstGeom>
        </p:spPr>
      </p:pic>
      <p:cxnSp>
        <p:nvCxnSpPr>
          <p:cNvPr id="59" name="Connecteur droit 58">
            <a:extLst>
              <a:ext uri="{FF2B5EF4-FFF2-40B4-BE49-F238E27FC236}">
                <a16:creationId xmlns:a16="http://schemas.microsoft.com/office/drawing/2014/main" id="{1F50BE5A-5BB8-B3C9-D8D0-A341D8FCB495}"/>
              </a:ext>
            </a:extLst>
          </p:cNvPr>
          <p:cNvCxnSpPr>
            <a:cxnSpLocks/>
          </p:cNvCxnSpPr>
          <p:nvPr/>
        </p:nvCxnSpPr>
        <p:spPr>
          <a:xfrm>
            <a:off x="8303988" y="2798742"/>
            <a:ext cx="1458189" cy="0"/>
          </a:xfrm>
          <a:prstGeom prst="line">
            <a:avLst/>
          </a:prstGeom>
          <a:ln w="28575">
            <a:solidFill>
              <a:schemeClr val="bg2">
                <a:lumMod val="90000"/>
              </a:schemeClr>
            </a:solidFill>
            <a:prstDash val="sysDash"/>
          </a:ln>
        </p:spPr>
        <p:style>
          <a:lnRef idx="1">
            <a:schemeClr val="dk1"/>
          </a:lnRef>
          <a:fillRef idx="0">
            <a:schemeClr val="dk1"/>
          </a:fillRef>
          <a:effectRef idx="0">
            <a:schemeClr val="dk1"/>
          </a:effectRef>
          <a:fontRef idx="minor">
            <a:schemeClr val="tx1"/>
          </a:fontRef>
        </p:style>
      </p:cxnSp>
      <p:pic>
        <p:nvPicPr>
          <p:cNvPr id="62" name="Graphique 61" descr="École contour">
            <a:extLst>
              <a:ext uri="{FF2B5EF4-FFF2-40B4-BE49-F238E27FC236}">
                <a16:creationId xmlns:a16="http://schemas.microsoft.com/office/drawing/2014/main" id="{B87BEC5C-01AC-2277-38BD-2C7791A64AC1}"/>
              </a:ext>
            </a:extLst>
          </p:cNvPr>
          <p:cNvPicPr>
            <a:picLocks noChangeAspect="1"/>
          </p:cNvPicPr>
          <p:nvPr/>
        </p:nvPicPr>
        <p:blipFill>
          <a:blip r:embed="rId39" cstate="hqprint">
            <a:extLst>
              <a:ext uri="{28A0092B-C50C-407E-A947-70E740481C1C}">
                <a14:useLocalDpi xmlns:a14="http://schemas.microsoft.com/office/drawing/2010/main" val="0"/>
              </a:ext>
              <a:ext uri="{96DAC541-7B7A-43D3-8B79-37D633B846F1}">
                <asvg:svgBlip xmlns:asvg="http://schemas.microsoft.com/office/drawing/2016/SVG/main" xmlns="" r:embed="rId40"/>
              </a:ext>
            </a:extLst>
          </a:blip>
          <a:stretch>
            <a:fillRect/>
          </a:stretch>
        </p:blipFill>
        <p:spPr>
          <a:xfrm>
            <a:off x="1217716" y="1991288"/>
            <a:ext cx="914400" cy="914400"/>
          </a:xfrm>
          <a:prstGeom prst="rect">
            <a:avLst/>
          </a:prstGeom>
        </p:spPr>
      </p:pic>
      <p:pic>
        <p:nvPicPr>
          <p:cNvPr id="69" name="Graphique 68" descr="Couverts de table  contour">
            <a:extLst>
              <a:ext uri="{FF2B5EF4-FFF2-40B4-BE49-F238E27FC236}">
                <a16:creationId xmlns:a16="http://schemas.microsoft.com/office/drawing/2014/main" id="{3A3CBCB5-081E-0C52-DD22-0B6EC60D19C6}"/>
              </a:ext>
            </a:extLst>
          </p:cNvPr>
          <p:cNvPicPr>
            <a:picLocks noChangeAspect="1"/>
          </p:cNvPicPr>
          <p:nvPr/>
        </p:nvPicPr>
        <p:blipFill>
          <a:blip r:embed="rId41" cstate="hqprint">
            <a:extLst>
              <a:ext uri="{28A0092B-C50C-407E-A947-70E740481C1C}">
                <a14:useLocalDpi xmlns:a14="http://schemas.microsoft.com/office/drawing/2010/main" val="0"/>
              </a:ext>
              <a:ext uri="{96DAC541-7B7A-43D3-8B79-37D633B846F1}">
                <asvg:svgBlip xmlns:asvg="http://schemas.microsoft.com/office/drawing/2016/SVG/main" xmlns="" r:embed="rId42"/>
              </a:ext>
            </a:extLst>
          </a:blip>
          <a:stretch>
            <a:fillRect/>
          </a:stretch>
        </p:blipFill>
        <p:spPr>
          <a:xfrm>
            <a:off x="3149463" y="5138319"/>
            <a:ext cx="816614" cy="816614"/>
          </a:xfrm>
          <a:prstGeom prst="rect">
            <a:avLst/>
          </a:prstGeom>
        </p:spPr>
      </p:pic>
      <p:pic>
        <p:nvPicPr>
          <p:cNvPr id="8" name="Graphique 7" descr="Panneaux solaires avec un remplissage uni">
            <a:extLst>
              <a:ext uri="{FF2B5EF4-FFF2-40B4-BE49-F238E27FC236}">
                <a16:creationId xmlns:a16="http://schemas.microsoft.com/office/drawing/2014/main" id="{7327A99F-6EA0-24A7-AC54-E149D59D60C7}"/>
              </a:ext>
            </a:extLst>
          </p:cNvPr>
          <p:cNvPicPr>
            <a:picLocks noChangeAspect="1"/>
          </p:cNvPicPr>
          <p:nvPr/>
        </p:nvPicPr>
        <p:blipFill>
          <a:blip r:embed="rId43" cstate="hq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tretch>
            <a:fillRect/>
          </a:stretch>
        </p:blipFill>
        <p:spPr>
          <a:xfrm>
            <a:off x="6413059" y="1237031"/>
            <a:ext cx="701336" cy="701336"/>
          </a:xfrm>
          <a:prstGeom prst="rect">
            <a:avLst/>
          </a:prstGeom>
        </p:spPr>
      </p:pic>
    </p:spTree>
    <p:extLst>
      <p:ext uri="{BB962C8B-B14F-4D97-AF65-F5344CB8AC3E}">
        <p14:creationId xmlns:p14="http://schemas.microsoft.com/office/powerpoint/2010/main" val="2475936434"/>
      </p:ext>
    </p:extLst>
  </p:cSld>
  <p:clrMapOvr>
    <a:masterClrMapping/>
  </p:clrMapOvr>
  <p:extLst>
    <p:ext uri="{6950BFC3-D8DA-4A85-94F7-54DA5524770B}">
      <p188:commentRel xmlns:p188="http://schemas.microsoft.com/office/powerpoint/2018/8/main" xmlns="" r:id="rId45"/>
    </p:ext>
  </p:extLs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5"/>
</p:tagLst>
</file>

<file path=ppt/tags/tag37.xml><?xml version="1.0" encoding="utf-8"?>
<p:tagLst xmlns:a="http://schemas.openxmlformats.org/drawingml/2006/main" xmlns:r="http://schemas.openxmlformats.org/officeDocument/2006/relationships" xmlns:p="http://schemas.openxmlformats.org/presentationml/2006/main">
  <p:tag name="NUM" val="16"/>
</p:tagLst>
</file>

<file path=ppt/tags/tag38.xml><?xml version="1.0" encoding="utf-8"?>
<p:tagLst xmlns:a="http://schemas.openxmlformats.org/drawingml/2006/main" xmlns:r="http://schemas.openxmlformats.org/officeDocument/2006/relationships" xmlns:p="http://schemas.openxmlformats.org/presentationml/2006/main">
  <p:tag name="NUM" val="17"/>
</p:tagLst>
</file>

<file path=ppt/tags/tag39.xml><?xml version="1.0" encoding="utf-8"?>
<p:tagLst xmlns:a="http://schemas.openxmlformats.org/drawingml/2006/main" xmlns:r="http://schemas.openxmlformats.org/officeDocument/2006/relationships" xmlns:p="http://schemas.openxmlformats.org/presentationml/2006/main">
  <p:tag name="NUM" val="1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1"/>
</p:tagLst>
</file>

<file path=ppt/tags/tag41.xml><?xml version="1.0" encoding="utf-8"?>
<p:tagLst xmlns:a="http://schemas.openxmlformats.org/drawingml/2006/main" xmlns:r="http://schemas.openxmlformats.org/officeDocument/2006/relationships" xmlns:p="http://schemas.openxmlformats.org/presentationml/2006/main">
  <p:tag name="NUM" val="22"/>
</p:tagLst>
</file>

<file path=ppt/tags/tag42.xml><?xml version="1.0" encoding="utf-8"?>
<p:tagLst xmlns:a="http://schemas.openxmlformats.org/drawingml/2006/main" xmlns:r="http://schemas.openxmlformats.org/officeDocument/2006/relationships" xmlns:p="http://schemas.openxmlformats.org/presentationml/2006/main">
  <p:tag name="NUM" val="23"/>
</p:tagLst>
</file>

<file path=ppt/tags/tag43.xml><?xml version="1.0" encoding="utf-8"?>
<p:tagLst xmlns:a="http://schemas.openxmlformats.org/drawingml/2006/main" xmlns:r="http://schemas.openxmlformats.org/officeDocument/2006/relationships" xmlns:p="http://schemas.openxmlformats.org/presentationml/2006/main">
  <p:tag name="NUM" val="24"/>
</p:tagLst>
</file>

<file path=ppt/tags/tag44.xml><?xml version="1.0" encoding="utf-8"?>
<p:tagLst xmlns:a="http://schemas.openxmlformats.org/drawingml/2006/main" xmlns:r="http://schemas.openxmlformats.org/officeDocument/2006/relationships" xmlns:p="http://schemas.openxmlformats.org/presentationml/2006/main">
  <p:tag name="NUM" val="25"/>
</p:tagLst>
</file>

<file path=ppt/tags/tag45.xml><?xml version="1.0" encoding="utf-8"?>
<p:tagLst xmlns:a="http://schemas.openxmlformats.org/drawingml/2006/main" xmlns:r="http://schemas.openxmlformats.org/officeDocument/2006/relationships" xmlns:p="http://schemas.openxmlformats.org/presentationml/2006/main">
  <p:tag name="NUM" val="26"/>
</p:tagLst>
</file>

<file path=ppt/tags/tag46.xml><?xml version="1.0" encoding="utf-8"?>
<p:tagLst xmlns:a="http://schemas.openxmlformats.org/drawingml/2006/main" xmlns:r="http://schemas.openxmlformats.org/officeDocument/2006/relationships" xmlns:p="http://schemas.openxmlformats.org/presentationml/2006/main">
  <p:tag name="NUM" val="27"/>
</p:tagLst>
</file>

<file path=ppt/tags/tag47.xml><?xml version="1.0" encoding="utf-8"?>
<p:tagLst xmlns:a="http://schemas.openxmlformats.org/drawingml/2006/main" xmlns:r="http://schemas.openxmlformats.org/officeDocument/2006/relationships" xmlns:p="http://schemas.openxmlformats.org/presentationml/2006/main">
  <p:tag name="NUM" val="28"/>
</p:tagLst>
</file>

<file path=ppt/tags/tag48.xml><?xml version="1.0" encoding="utf-8"?>
<p:tagLst xmlns:a="http://schemas.openxmlformats.org/drawingml/2006/main" xmlns:r="http://schemas.openxmlformats.org/officeDocument/2006/relationships" xmlns:p="http://schemas.openxmlformats.org/presentationml/2006/main">
  <p:tag name="NUM" val="30"/>
</p:tagLst>
</file>

<file path=ppt/tags/tag49.xml><?xml version="1.0" encoding="utf-8"?>
<p:tagLst xmlns:a="http://schemas.openxmlformats.org/drawingml/2006/main" xmlns:r="http://schemas.openxmlformats.org/officeDocument/2006/relationships" xmlns:p="http://schemas.openxmlformats.org/presentationml/2006/main">
  <p:tag name="NUM" val="3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2"/>
</p:tagLst>
</file>

<file path=ppt/tags/tag51.xml><?xml version="1.0" encoding="utf-8"?>
<p:tagLst xmlns:a="http://schemas.openxmlformats.org/drawingml/2006/main" xmlns:r="http://schemas.openxmlformats.org/officeDocument/2006/relationships" xmlns:p="http://schemas.openxmlformats.org/presentationml/2006/main">
  <p:tag name="NUM" val="33"/>
</p:tagLst>
</file>

<file path=ppt/tags/tag52.xml><?xml version="1.0" encoding="utf-8"?>
<p:tagLst xmlns:a="http://schemas.openxmlformats.org/drawingml/2006/main" xmlns:r="http://schemas.openxmlformats.org/officeDocument/2006/relationships" xmlns:p="http://schemas.openxmlformats.org/presentationml/2006/main">
  <p:tag name="NUM" val="35"/>
</p:tagLst>
</file>

<file path=ppt/tags/tag53.xml><?xml version="1.0" encoding="utf-8"?>
<p:tagLst xmlns:a="http://schemas.openxmlformats.org/drawingml/2006/main" xmlns:r="http://schemas.openxmlformats.org/officeDocument/2006/relationships" xmlns:p="http://schemas.openxmlformats.org/presentationml/2006/main">
  <p:tag name="NUM" val="36"/>
</p:tagLst>
</file>

<file path=ppt/tags/tag54.xml><?xml version="1.0" encoding="utf-8"?>
<p:tagLst xmlns:a="http://schemas.openxmlformats.org/drawingml/2006/main" xmlns:r="http://schemas.openxmlformats.org/officeDocument/2006/relationships" xmlns:p="http://schemas.openxmlformats.org/presentationml/2006/main">
  <p:tag name="NUM" val="37"/>
</p:tagLst>
</file>

<file path=ppt/tags/tag55.xml><?xml version="1.0" encoding="utf-8"?>
<p:tagLst xmlns:a="http://schemas.openxmlformats.org/drawingml/2006/main" xmlns:r="http://schemas.openxmlformats.org/officeDocument/2006/relationships" xmlns:p="http://schemas.openxmlformats.org/presentationml/2006/main">
  <p:tag name="NUM" val="38"/>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ARIS_PPT_MASQUE_2019_MONTSERRAT_BLEU_LIGHT">
  <a:themeElements>
    <a:clrScheme name="Ville de Paris - PowerPoint">
      <a:dk1>
        <a:srgbClr val="071F32"/>
      </a:dk1>
      <a:lt1>
        <a:sysClr val="window" lastClr="FFFFFF"/>
      </a:lt1>
      <a:dk2>
        <a:srgbClr val="071F32"/>
      </a:dk2>
      <a:lt2>
        <a:srgbClr val="F0F0F0"/>
      </a:lt2>
      <a:accent1>
        <a:srgbClr val="25DCCC"/>
      </a:accent1>
      <a:accent2>
        <a:srgbClr val="FFCD00"/>
      </a:accent2>
      <a:accent3>
        <a:srgbClr val="FB394A"/>
      </a:accent3>
      <a:accent4>
        <a:srgbClr val="3ECD2E"/>
      </a:accent4>
      <a:accent5>
        <a:srgbClr val="FF3300"/>
      </a:accent5>
      <a:accent6>
        <a:srgbClr val="354BCF"/>
      </a:accent6>
      <a:hlink>
        <a:srgbClr val="31EEF3"/>
      </a:hlink>
      <a:folHlink>
        <a:srgbClr val="F0F0F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 id="{24935C6C-5BE7-3642-9754-D247BE079794}" vid="{5A13ADF8-95AD-E045-81CB-6C711A319CEA}"/>
    </a:ext>
  </a:extLst>
</a:theme>
</file>

<file path=ppt/theme/theme2.xml><?xml version="1.0" encoding="utf-8"?>
<a:theme xmlns:a="http://schemas.openxmlformats.org/drawingml/2006/main" name="Ville de Paris - Partie 1">
  <a:themeElements>
    <a:clrScheme name="Ville de Paris - PowerPoint">
      <a:dk1>
        <a:srgbClr val="071F32"/>
      </a:dk1>
      <a:lt1>
        <a:sysClr val="window" lastClr="FFFFFF"/>
      </a:lt1>
      <a:dk2>
        <a:srgbClr val="071F32"/>
      </a:dk2>
      <a:lt2>
        <a:srgbClr val="F0F0F0"/>
      </a:lt2>
      <a:accent1>
        <a:srgbClr val="25DCCC"/>
      </a:accent1>
      <a:accent2>
        <a:srgbClr val="FFCD00"/>
      </a:accent2>
      <a:accent3>
        <a:srgbClr val="FB394A"/>
      </a:accent3>
      <a:accent4>
        <a:srgbClr val="3ECD2E"/>
      </a:accent4>
      <a:accent5>
        <a:srgbClr val="FF3300"/>
      </a:accent5>
      <a:accent6>
        <a:srgbClr val="354BCF"/>
      </a:accent6>
      <a:hlink>
        <a:srgbClr val="31EEF3"/>
      </a:hlink>
      <a:folHlink>
        <a:srgbClr val="F0F0F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 id="{24935C6C-5BE7-3642-9754-D247BE079794}" vid="{41C100BE-0D3E-7E4D-861C-537861C41808}"/>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ABB67C-B496-407D-9C8A-B5E045C4CBBC}">
  <we:reference id="wa104379279" version="2.1.0.0" store="fr-FR" storeType="OMEX"/>
  <we:alternateReferences>
    <we:reference id="wa104379279" version="2.1.0.0" store="WA10437927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8cfbc4-652f-444d-9443-e7e75bf0362d">
      <Terms xmlns="http://schemas.microsoft.com/office/infopath/2007/PartnerControls"/>
    </lcf76f155ced4ddcb4097134ff3c332f>
    <TaxCatchAll xmlns="50e0379a-bf81-4445-86eb-eab188c726bb" xsi:nil="true"/>
    <Modifi_x00e9_le xmlns="148cfbc4-652f-444d-9443-e7e75bf0362d" xsi:nil="true"/>
    <SharedWithUsers xmlns="50e0379a-bf81-4445-86eb-eab188c726bb">
      <UserInfo>
        <DisplayName>Valérie BOYER</DisplayName>
        <AccountId>74</AccountId>
        <AccountType/>
      </UserInfo>
      <UserInfo>
        <DisplayName>Juliette Fournil</DisplayName>
        <AccountId>1306</AccountId>
        <AccountType/>
      </UserInfo>
      <UserInfo>
        <DisplayName>Margot Le Roy</DisplayName>
        <AccountId>773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262AAAE2B31D4584045E39C1A24C4D" ma:contentTypeVersion="17" ma:contentTypeDescription="Crée un document." ma:contentTypeScope="" ma:versionID="559648115b6a75ad9afc5d5c898f1bf1">
  <xsd:schema xmlns:xsd="http://www.w3.org/2001/XMLSchema" xmlns:xs="http://www.w3.org/2001/XMLSchema" xmlns:p="http://schemas.microsoft.com/office/2006/metadata/properties" xmlns:ns2="50e0379a-bf81-4445-86eb-eab188c726bb" xmlns:ns3="148cfbc4-652f-444d-9443-e7e75bf0362d" targetNamespace="http://schemas.microsoft.com/office/2006/metadata/properties" ma:root="true" ma:fieldsID="1d2218bb0f3a01413e1f2103c8720561" ns2:_="" ns3:_="">
    <xsd:import namespace="50e0379a-bf81-4445-86eb-eab188c726bb"/>
    <xsd:import namespace="148cfbc4-652f-444d-9443-e7e75bf0362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odifi_x00e9_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0379a-bf81-4445-86eb-eab188c726bb"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TaxCatchAll" ma:index="23" nillable="true" ma:displayName="Taxonomy Catch All Column" ma:hidden="true" ma:list="{f168028d-09e9-4bec-bd9d-805ab497c297}" ma:internalName="TaxCatchAll" ma:showField="CatchAllData" ma:web="50e0379a-bf81-4445-86eb-eab188c726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8cfbc4-652f-444d-9443-e7e75bf036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11722f72-09b1-460c-a7d7-e39039e51d34" ma:termSetId="09814cd3-568e-fe90-9814-8d621ff8fb84" ma:anchorId="fba54fb3-c3e1-fe81-a776-ca4b69148c4d" ma:open="true" ma:isKeyword="false">
      <xsd:complexType>
        <xsd:sequence>
          <xsd:element ref="pc:Terms" minOccurs="0" maxOccurs="1"/>
        </xsd:sequence>
      </xsd:complexType>
    </xsd:element>
    <xsd:element name="Modifi_x00e9_le" ma:index="24" nillable="true" ma:displayName="Modifié le" ma:format="DateOnly" ma:internalName="Modifi_x00e9_l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5679B-0474-4BC6-81D8-03E2EF91B280}">
  <ds:schemaRefs>
    <ds:schemaRef ds:uri="http://schemas.microsoft.com/office/2006/documentManagement/types"/>
    <ds:schemaRef ds:uri="148cfbc4-652f-444d-9443-e7e75bf0362d"/>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50e0379a-bf81-4445-86eb-eab188c726bb"/>
    <ds:schemaRef ds:uri="http://www.w3.org/XML/1998/namespace"/>
    <ds:schemaRef ds:uri="http://purl.org/dc/dcmitype/"/>
  </ds:schemaRefs>
</ds:datastoreItem>
</file>

<file path=customXml/itemProps2.xml><?xml version="1.0" encoding="utf-8"?>
<ds:datastoreItem xmlns:ds="http://schemas.openxmlformats.org/officeDocument/2006/customXml" ds:itemID="{1B6E94A6-09FB-44B1-8475-9390B070B118}">
  <ds:schemaRefs>
    <ds:schemaRef ds:uri="http://schemas.microsoft.com/sharepoint/v3/contenttype/forms"/>
  </ds:schemaRefs>
</ds:datastoreItem>
</file>

<file path=customXml/itemProps3.xml><?xml version="1.0" encoding="utf-8"?>
<ds:datastoreItem xmlns:ds="http://schemas.openxmlformats.org/officeDocument/2006/customXml" ds:itemID="{5880BD08-D0C9-4B9A-8612-79673AC9BE8B}">
  <ds:schemaRefs>
    <ds:schemaRef ds:uri="148cfbc4-652f-444d-9443-e7e75bf0362d"/>
    <ds:schemaRef ds:uri="50e0379a-bf81-4445-86eb-eab188c726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PARIS_PPT_MASQUE_2019_MONTSERRAT_BLEU_LIGHT</Template>
  <TotalTime>77</TotalTime>
  <Words>9035</Words>
  <Application>Microsoft Office PowerPoint</Application>
  <PresentationFormat>Grand écran</PresentationFormat>
  <Paragraphs>949</Paragraphs>
  <Slides>51</Slides>
  <Notes>12</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51</vt:i4>
      </vt:variant>
    </vt:vector>
  </HeadingPairs>
  <TitlesOfParts>
    <vt:vector size="64" baseType="lpstr">
      <vt:lpstr>Montserrat</vt:lpstr>
      <vt:lpstr>Bebas Neue</vt:lpstr>
      <vt:lpstr>Courier New</vt:lpstr>
      <vt:lpstr>Oswald</vt:lpstr>
      <vt:lpstr>Arial</vt:lpstr>
      <vt:lpstr>Calibri Light</vt:lpstr>
      <vt:lpstr>Times</vt:lpstr>
      <vt:lpstr>Calibri</vt:lpstr>
      <vt:lpstr>Wingdings</vt:lpstr>
      <vt:lpstr>Lato</vt:lpstr>
      <vt:lpstr>Lato Light</vt:lpstr>
      <vt:lpstr>PARIS_PPT_MASQUE_2019_MONTSERRAT_BLEU_LIGHT</vt:lpstr>
      <vt:lpstr>Ville de Paris - Partie 1</vt:lpstr>
      <vt:lpstr>Révision du Plan Climat de la Ville de Paris  Présentation aux Conseils de quartier  du 14e arrondissement </vt:lpstr>
      <vt:lpstr>Sommaire</vt:lpstr>
      <vt:lpstr>01  Les fondamentaux du Plan Climat  </vt:lpstr>
      <vt:lpstr>Le contexte réglementaire du Plan Climat</vt:lpstr>
      <vt:lpstr>La feuille de route pour réviser le Plan Climat</vt:lpstr>
      <vt:lpstr>Les ambitions du Plan Climat de la Ville de Paris</vt:lpstr>
      <vt:lpstr>Les grands enjeux du Plan Climat</vt:lpstr>
      <vt:lpstr>Les objectifs parlants du Plan Climat</vt:lpstr>
      <vt:lpstr>Où en sommes-nous ? Le bilan à mi-parcours du Plan Climat en chiffres !</vt:lpstr>
      <vt:lpstr>Rentrer dans le vif du sujet : comprendre l’empreinte carbone de Paris</vt:lpstr>
      <vt:lpstr>Au cœur du Plan Climat : l’objectif de neutralité carbone</vt:lpstr>
      <vt:lpstr>Des idées pour agir à son échelle </vt:lpstr>
      <vt:lpstr>Des idées pour agir à son échelle </vt:lpstr>
      <vt:lpstr>02  La concertation</vt:lpstr>
      <vt:lpstr>Pourquoi une concertation sur la révision du Plan Climat ? </vt:lpstr>
      <vt:lpstr>Pourquoi un kit de concertation ? </vt:lpstr>
      <vt:lpstr>03 Les thématiques en un clin d’œil Pour chacune :   - les principaux éléments à savoir  - 3 questions pour guider le débat  </vt:lpstr>
      <vt:lpstr>Paris : 100% éco-rénovée et aménagée pour la neutralité carbone </vt:lpstr>
      <vt:lpstr>Présentation PowerPoint</vt:lpstr>
      <vt:lpstr>Présentation PowerPoint</vt:lpstr>
      <vt:lpstr>Paris, ville témoin d’une alimentation durable !</vt:lpstr>
      <vt:lpstr>Présentation PowerPoint</vt:lpstr>
      <vt:lpstr>Présentation PowerPoint</vt:lpstr>
      <vt:lpstr>Un air pur, gage de santé pour les Parisiens</vt:lpstr>
      <vt:lpstr>Présentation PowerPoint</vt:lpstr>
      <vt:lpstr>Présentation PowerPoint</vt:lpstr>
      <vt:lpstr> Paris, objectif : zéro déchet non valorisé ! </vt:lpstr>
      <vt:lpstr>Présentation PowerPoint</vt:lpstr>
      <vt:lpstr>Présentation PowerPoint</vt:lpstr>
      <vt:lpstr> Préparer Paris aux effets du changement climatique</vt:lpstr>
      <vt:lpstr>Présentation PowerPoint</vt:lpstr>
      <vt:lpstr>Présentation PowerPoint</vt:lpstr>
      <vt:lpstr> Paris neutre en carbone, résiliente et agréable à vivre </vt:lpstr>
      <vt:lpstr>Présentation PowerPoint</vt:lpstr>
      <vt:lpstr>Présentation PowerPoint</vt:lpstr>
      <vt:lpstr>04  Les annexes du kit </vt:lpstr>
      <vt:lpstr>Annexe 1 : Les conseils pour un débat productif </vt:lpstr>
      <vt:lpstr>Les conseils pour un débat productif </vt:lpstr>
      <vt:lpstr>Les conseils pour un débat productif </vt:lpstr>
      <vt:lpstr>Les conseils pour un débat productif </vt:lpstr>
      <vt:lpstr>Annexe 2 du kit : Les essentiels pour comprendre et animer  </vt:lpstr>
      <vt:lpstr>Les supports de communication et d’animation nécessaires </vt:lpstr>
      <vt:lpstr>Les outils de restitution de la concertation </vt:lpstr>
      <vt:lpstr>Annexe 3 : Le déroulé type d’un évènement de concertation </vt:lpstr>
      <vt:lpstr>Évènement de concertation : mode d’emploi </vt:lpstr>
      <vt:lpstr>Le déroulé de la rencontre</vt:lpstr>
      <vt:lpstr>Le déroulé de la rencontre</vt:lpstr>
      <vt:lpstr>Le déroulé de la rencontre </vt:lpstr>
      <vt:lpstr>Le déroulé de la rencontre</vt:lpstr>
      <vt:lpstr>Le déroulé de la rencontre</vt:lpstr>
      <vt:lpstr>Une rencontre hors les murs </vt:lpstr>
    </vt:vector>
  </TitlesOfParts>
  <Company>Marie de Paris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une ligne ou deux lignes maximum</dc:title>
  <dc:creator>Benyoucef, Sandrine</dc:creator>
  <cp:lastModifiedBy>AYGALENC, Thomas</cp:lastModifiedBy>
  <cp:revision>9</cp:revision>
  <dcterms:created xsi:type="dcterms:W3CDTF">2019-02-21T10:10:22Z</dcterms:created>
  <dcterms:modified xsi:type="dcterms:W3CDTF">2022-11-10T17:09:44Z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0x010100F6262AAAE2B31D4584045E39C1A24C4D</vt:lpwstr>
  </property>
  <property fmtid="{D5CDD505-2E9C-101B-9397-08002B2CF9AE}" pid="3" name="MediaServiceImageTags">
    <vt:lpwstr/>
  </property>
</Properties>
</file>