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omments/modernComment_15A_B6F7D9FB.xml" ContentType="application/vnd.ms-powerpoint.comment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modernComment_15A_B6F7D9FB.xml><?xml version="1.0" encoding="utf-8"?>
<p188:cmLst xmlns:a="http://schemas.openxmlformats.org/drawingml/2006/main" xmlns:r="http://schemas.openxmlformats.org/officeDocument/2006/relationships" xmlns:p188="http://schemas.microsoft.com/office/powerpoint/2018/8/main">
  <p188:cm id="{BB92AF9F-25D7-468A-805D-DD08FC37F161}" authorId="{C4B5ECC3-26D5-B90C-ED5E-60A86578B3E9}" created="2022-10-06T16:04:16.834">
    <pc:sldMkLst xmlns:pc="http://schemas.microsoft.com/office/powerpoint/2013/main/command">
      <pc:docMk/>
      <pc:sldMk cId="3069696507" sldId="346"/>
    </pc:sldMkLst>
    <p188:txBody>
      <a:bodyPr/>
      <a:lstStyle/>
      <a:p>
        <a:r>
          <a:rPr lang="fr-FR"/>
          <a:t>Revoir le sommaire pr qu'il soit différent du premier </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358FAC61-F761-4266-A383-E3AEE9254774}" type="datetimeFigureOut">
              <a:rPr lang="fr-FR" smtClean="0"/>
              <a:t>10/11/2022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06B758-1A7A-4003-89DB-C647D51D7CF2}" type="slidenum">
              <a:rPr lang="fr-FR" smtClean="0"/>
              <a:t>‹N°›</a:t>
            </a:fld>
            <a:endParaRPr lang="fr-FR"/>
          </a:p>
        </p:txBody>
      </p:sp>
    </p:spTree>
    <p:extLst>
      <p:ext uri="{BB962C8B-B14F-4D97-AF65-F5344CB8AC3E}">
        <p14:creationId xmlns:p14="http://schemas.microsoft.com/office/powerpoint/2010/main" val="2677586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8FAC61-F761-4266-A383-E3AEE9254774}" type="datetimeFigureOut">
              <a:rPr lang="fr-FR" smtClean="0"/>
              <a:t>10/11/2022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06B758-1A7A-4003-89DB-C647D51D7CF2}" type="slidenum">
              <a:rPr lang="fr-FR" smtClean="0"/>
              <a:t>‹N°›</a:t>
            </a:fld>
            <a:endParaRPr lang="fr-FR"/>
          </a:p>
        </p:txBody>
      </p:sp>
    </p:spTree>
    <p:extLst>
      <p:ext uri="{BB962C8B-B14F-4D97-AF65-F5344CB8AC3E}">
        <p14:creationId xmlns:p14="http://schemas.microsoft.com/office/powerpoint/2010/main" val="65205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8FAC61-F761-4266-A383-E3AEE9254774}" type="datetimeFigureOut">
              <a:rPr lang="fr-FR" smtClean="0"/>
              <a:t>10/11/2022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06B758-1A7A-4003-89DB-C647D51D7CF2}" type="slidenum">
              <a:rPr lang="fr-FR" smtClean="0"/>
              <a:t>‹N°›</a:t>
            </a:fld>
            <a:endParaRPr lang="fr-FR"/>
          </a:p>
        </p:txBody>
      </p:sp>
    </p:spTree>
    <p:extLst>
      <p:ext uri="{BB962C8B-B14F-4D97-AF65-F5344CB8AC3E}">
        <p14:creationId xmlns:p14="http://schemas.microsoft.com/office/powerpoint/2010/main" val="1251866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uverture avec fond blanc">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BFBB1DE-C598-4A6D-8805-D938CF78ADD4}"/>
              </a:ext>
            </a:extLst>
          </p:cNvPr>
          <p:cNvSpPr/>
          <p:nvPr userDrawn="1"/>
        </p:nvSpPr>
        <p:spPr>
          <a:xfrm>
            <a:off x="684000" y="2049780"/>
            <a:ext cx="10821600" cy="4122000"/>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1034814" y="3129138"/>
            <a:ext cx="10080000" cy="1800000"/>
          </a:xfrm>
        </p:spPr>
        <p:txBody>
          <a:bodyPr anchor="t"/>
          <a:lstStyle>
            <a:lvl1pPr algn="l">
              <a:lnSpc>
                <a:spcPct val="115000"/>
              </a:lnSpc>
              <a:defRPr sz="3400">
                <a:solidFill>
                  <a:schemeClr val="bg1"/>
                </a:solidFill>
              </a:defRPr>
            </a:lvl1pPr>
          </a:lstStyle>
          <a:p>
            <a:r>
              <a:rPr lang="fr-FR"/>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1034814" y="5051807"/>
            <a:ext cx="10080000" cy="720000"/>
          </a:xfrm>
        </p:spPr>
        <p:txBody>
          <a:bodyPr anchor="t"/>
          <a:lstStyle>
            <a:lvl1pPr marL="0" indent="0" algn="l">
              <a:lnSpc>
                <a:spcPct val="115000"/>
              </a:lnSpc>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58594CA-3C40-4991-8A60-FEF72D3060D2}"/>
              </a:ext>
            </a:extLst>
          </p:cNvPr>
          <p:cNvSpPr>
            <a:spLocks noGrp="1"/>
          </p:cNvSpPr>
          <p:nvPr>
            <p:ph type="dt" sz="half" idx="10"/>
          </p:nvPr>
        </p:nvSpPr>
        <p:spPr/>
        <p:txBody>
          <a:bodyPr/>
          <a:lstStyle/>
          <a:p>
            <a:fld id="{4D3FF984-0B64-4F03-A803-AD03FC156ACF}" type="datetime1">
              <a:rPr lang="fr-FR" smtClean="0"/>
              <a:t>10/11/2022</a:t>
            </a:fld>
            <a:endParaRPr lang="fr-FR"/>
          </a:p>
        </p:txBody>
      </p:sp>
      <p:sp>
        <p:nvSpPr>
          <p:cNvPr id="5" name="Espace réservé du pied de page 4">
            <a:extLst>
              <a:ext uri="{FF2B5EF4-FFF2-40B4-BE49-F238E27FC236}">
                <a16:creationId xmlns:a16="http://schemas.microsoft.com/office/drawing/2014/main" id="{31E3FFBA-D9C5-497E-9F7F-E80F568DF82D}"/>
              </a:ext>
            </a:extLst>
          </p:cNvPr>
          <p:cNvSpPr>
            <a:spLocks noGrp="1"/>
          </p:cNvSpPr>
          <p:nvPr>
            <p:ph type="ftr" sz="quarter" idx="11"/>
          </p:nvPr>
        </p:nvSpPr>
        <p:spPr/>
        <p:txBody>
          <a:bodyPr/>
          <a:lstStyle/>
          <a:p>
            <a:r>
              <a:rPr lang="fr-FR"/>
              <a:t>Kit de concertation – Révision du PCAET | Septembre 2022|</a:t>
            </a:r>
          </a:p>
        </p:txBody>
      </p:sp>
      <p:sp>
        <p:nvSpPr>
          <p:cNvPr id="6" name="Espace réservé du numéro de diapositive 5">
            <a:extLst>
              <a:ext uri="{FF2B5EF4-FFF2-40B4-BE49-F238E27FC236}">
                <a16:creationId xmlns:a16="http://schemas.microsoft.com/office/drawing/2014/main" id="{D0A242E9-AF65-4058-A143-829FD8A07777}"/>
              </a:ext>
            </a:extLst>
          </p:cNvPr>
          <p:cNvSpPr>
            <a:spLocks noGrp="1"/>
          </p:cNvSpPr>
          <p:nvPr>
            <p:ph type="sldNum" sz="quarter" idx="12"/>
          </p:nvPr>
        </p:nvSpPr>
        <p:spPr/>
        <p:txBody>
          <a:bodyPr/>
          <a:lstStyle/>
          <a:p>
            <a:fld id="{975A587B-5814-4D9B-9598-FE9CB954CB01}" type="slidenum">
              <a:rPr lang="fr-FR" smtClean="0"/>
              <a:t>‹N°›</a:t>
            </a:fld>
            <a:endParaRPr lang="fr-FR"/>
          </a:p>
        </p:txBody>
      </p:sp>
      <p:pic>
        <p:nvPicPr>
          <p:cNvPr id="18" name="Image 17">
            <a:extLst>
              <a:ext uri="{FF2B5EF4-FFF2-40B4-BE49-F238E27FC236}">
                <a16:creationId xmlns:a16="http://schemas.microsoft.com/office/drawing/2014/main" id="{3B06373D-E409-4968-8D09-4F76DAA501A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5284800" y="307181"/>
            <a:ext cx="1623206" cy="1409700"/>
          </a:xfrm>
          <a:prstGeom prst="rect">
            <a:avLst/>
          </a:prstGeom>
        </p:spPr>
      </p:pic>
    </p:spTree>
    <p:extLst>
      <p:ext uri="{BB962C8B-B14F-4D97-AF65-F5344CB8AC3E}">
        <p14:creationId xmlns:p14="http://schemas.microsoft.com/office/powerpoint/2010/main" val="3982678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e">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p:nvPr>
        </p:nvSpPr>
        <p:spPr>
          <a:xfrm>
            <a:off x="590324" y="948136"/>
            <a:ext cx="10800000" cy="373459"/>
          </a:xfrm>
        </p:spPr>
        <p:txBody>
          <a:bodyPr anchor="b"/>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7" name="Espace réservé de la date 6">
            <a:extLst>
              <a:ext uri="{FF2B5EF4-FFF2-40B4-BE49-F238E27FC236}">
                <a16:creationId xmlns:a16="http://schemas.microsoft.com/office/drawing/2014/main" id="{1E05C12A-6D66-4BD5-8AA3-E181C54F9E89}"/>
              </a:ext>
            </a:extLst>
          </p:cNvPr>
          <p:cNvSpPr>
            <a:spLocks noGrp="1"/>
          </p:cNvSpPr>
          <p:nvPr>
            <p:ph type="dt" sz="half" idx="10"/>
          </p:nvPr>
        </p:nvSpPr>
        <p:spPr/>
        <p:txBody>
          <a:bodyPr/>
          <a:lstStyle/>
          <a:p>
            <a:fld id="{4859C59E-FA45-4647-908F-C28F3FF99105}" type="datetime1">
              <a:rPr lang="fr-FR" smtClean="0"/>
              <a:t>10/11/2022</a:t>
            </a:fld>
            <a:endParaRPr lang="fr-FR"/>
          </a:p>
        </p:txBody>
      </p:sp>
      <p:sp>
        <p:nvSpPr>
          <p:cNvPr id="8" name="Espace réservé du pied de page 7">
            <a:extLst>
              <a:ext uri="{FF2B5EF4-FFF2-40B4-BE49-F238E27FC236}">
                <a16:creationId xmlns:a16="http://schemas.microsoft.com/office/drawing/2014/main" id="{4D9927BF-3057-4ED9-A027-6ED3E5944114}"/>
              </a:ext>
            </a:extLst>
          </p:cNvPr>
          <p:cNvSpPr>
            <a:spLocks noGrp="1"/>
          </p:cNvSpPr>
          <p:nvPr>
            <p:ph type="ftr" sz="quarter" idx="11"/>
          </p:nvPr>
        </p:nvSpPr>
        <p:spPr/>
        <p:txBody>
          <a:bodyPr/>
          <a:lstStyle/>
          <a:p>
            <a:r>
              <a:rPr lang="fr-FR"/>
              <a:t>Kit de concertation – Révision du PCAET | Septembre 2022|</a:t>
            </a:r>
          </a:p>
        </p:txBody>
      </p:sp>
      <p:sp>
        <p:nvSpPr>
          <p:cNvPr id="9" name="Espace réservé du numéro de diapositive 8">
            <a:extLst>
              <a:ext uri="{FF2B5EF4-FFF2-40B4-BE49-F238E27FC236}">
                <a16:creationId xmlns:a16="http://schemas.microsoft.com/office/drawing/2014/main" id="{7E748F74-A8DF-40EA-847A-446CF8437D01}"/>
              </a:ext>
            </a:extLst>
          </p:cNvPr>
          <p:cNvSpPr>
            <a:spLocks noGrp="1"/>
          </p:cNvSpPr>
          <p:nvPr>
            <p:ph type="sldNum" sz="quarter" idx="12"/>
          </p:nvPr>
        </p:nvSpPr>
        <p:spPr/>
        <p:txBody>
          <a:bodyPr/>
          <a:lstStyle/>
          <a:p>
            <a:fld id="{975A587B-5814-4D9B-9598-FE9CB954CB01}" type="slidenum">
              <a:rPr lang="fr-FR" smtClean="0"/>
              <a:t>‹N°›</a:t>
            </a:fld>
            <a:endParaRPr lang="fr-F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p:nvPr>
        </p:nvSpPr>
        <p:spPr>
          <a:xfrm>
            <a:off x="590324" y="1813717"/>
            <a:ext cx="10800000" cy="3960000"/>
          </a:xfrm>
        </p:spPr>
        <p:txBody>
          <a:bodyPr/>
          <a:lstStyle>
            <a:lvl1pPr>
              <a:lnSpc>
                <a:spcPct val="130000"/>
              </a:lnSpc>
              <a:defRPr sz="1400">
                <a:solidFill>
                  <a:schemeClr val="tx1"/>
                </a:solidFill>
              </a:defRPr>
            </a:lvl1pPr>
            <a:lvl2pPr marL="0" indent="179388">
              <a:lnSpc>
                <a:spcPct val="130000"/>
              </a:lnSpc>
              <a:buClr>
                <a:schemeClr val="tx1"/>
              </a:buClr>
              <a:defRPr sz="1400"/>
            </a:lvl2pPr>
            <a:lvl3pPr marL="216000" indent="109538">
              <a:lnSpc>
                <a:spcPct val="130000"/>
              </a:lnSpc>
              <a:spcBef>
                <a:spcPts val="300"/>
              </a:spcBef>
              <a:defRPr sz="1400">
                <a:solidFill>
                  <a:schemeClr val="tx1"/>
                </a:solidFill>
              </a:defRPr>
            </a:lvl3pPr>
            <a:lvl4pPr marL="360000" indent="126000">
              <a:lnSpc>
                <a:spcPct val="130000"/>
              </a:lnSpc>
              <a:spcBef>
                <a:spcPts val="300"/>
              </a:spcBef>
              <a:defRPr sz="1400">
                <a:solidFill>
                  <a:schemeClr val="tx1"/>
                </a:solidFill>
              </a:defRPr>
            </a:lvl4pPr>
            <a:lvl5pPr marL="360000" indent="0">
              <a:lnSpc>
                <a:spcPct val="130000"/>
              </a:lnSpc>
              <a:spcBef>
                <a:spcPts val="300"/>
              </a:spcBef>
              <a:defRPr sz="1400">
                <a:solidFill>
                  <a:schemeClr val="tx1"/>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Titre 9">
            <a:extLst>
              <a:ext uri="{FF2B5EF4-FFF2-40B4-BE49-F238E27FC236}">
                <a16:creationId xmlns:a16="http://schemas.microsoft.com/office/drawing/2014/main" id="{6F48ADC4-A9D9-4DF3-8EBA-2466D4BD9B4D}"/>
              </a:ext>
            </a:extLst>
          </p:cNvPr>
          <p:cNvSpPr>
            <a:spLocks noGrp="1"/>
          </p:cNvSpPr>
          <p:nvPr>
            <p:ph type="title"/>
          </p:nvPr>
        </p:nvSpPr>
        <p:spPr>
          <a:xfrm>
            <a:off x="590324" y="540541"/>
            <a:ext cx="10800000" cy="468000"/>
          </a:xfrm>
        </p:spPr>
        <p:txBody>
          <a:bodyPr/>
          <a:lstStyle>
            <a:lvl1pPr>
              <a:defRPr>
                <a:solidFill>
                  <a:schemeClr val="tx1"/>
                </a:solidFill>
              </a:defRPr>
            </a:lvl1pPr>
          </a:lstStyle>
          <a:p>
            <a:r>
              <a:rPr lang="fr-FR"/>
              <a:t>Modifiez le style du titre</a:t>
            </a:r>
          </a:p>
        </p:txBody>
      </p:sp>
    </p:spTree>
    <p:extLst>
      <p:ext uri="{BB962C8B-B14F-4D97-AF65-F5344CB8AC3E}">
        <p14:creationId xmlns:p14="http://schemas.microsoft.com/office/powerpoint/2010/main" val="3140828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Photo">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AF3649C-A6A2-4932-971F-273CC2D59810}"/>
              </a:ext>
            </a:extLst>
          </p:cNvPr>
          <p:cNvSpPr>
            <a:spLocks noGrp="1"/>
          </p:cNvSpPr>
          <p:nvPr>
            <p:ph type="dt" sz="half" idx="10"/>
          </p:nvPr>
        </p:nvSpPr>
        <p:spPr/>
        <p:txBody>
          <a:bodyPr/>
          <a:lstStyle/>
          <a:p>
            <a:fld id="{A4BBB94F-7C87-4C97-8E61-96C689295F8F}" type="datetime1">
              <a:rPr lang="fr-FR" smtClean="0"/>
              <a:t>10/11/2022</a:t>
            </a:fld>
            <a:endParaRPr lang="fr-FR"/>
          </a:p>
        </p:txBody>
      </p:sp>
      <p:sp>
        <p:nvSpPr>
          <p:cNvPr id="3" name="Espace réservé du pied de page 2">
            <a:extLst>
              <a:ext uri="{FF2B5EF4-FFF2-40B4-BE49-F238E27FC236}">
                <a16:creationId xmlns:a16="http://schemas.microsoft.com/office/drawing/2014/main" id="{E236DDAC-B829-4304-A376-22AAEAADD6A9}"/>
              </a:ext>
            </a:extLst>
          </p:cNvPr>
          <p:cNvSpPr>
            <a:spLocks noGrp="1"/>
          </p:cNvSpPr>
          <p:nvPr>
            <p:ph type="ftr" sz="quarter" idx="11"/>
          </p:nvPr>
        </p:nvSpPr>
        <p:spPr/>
        <p:txBody>
          <a:bodyPr/>
          <a:lstStyle/>
          <a:p>
            <a:r>
              <a:rPr lang="fr-FR"/>
              <a:t>Kit de concertation – Révision du PCAET | Septembre 2022|</a:t>
            </a:r>
          </a:p>
        </p:txBody>
      </p:sp>
      <p:sp>
        <p:nvSpPr>
          <p:cNvPr id="4" name="Espace réservé du numéro de diapositive 3">
            <a:extLst>
              <a:ext uri="{FF2B5EF4-FFF2-40B4-BE49-F238E27FC236}">
                <a16:creationId xmlns:a16="http://schemas.microsoft.com/office/drawing/2014/main" id="{81E28BE3-7450-424D-94C0-927601716AF2}"/>
              </a:ext>
            </a:extLst>
          </p:cNvPr>
          <p:cNvSpPr>
            <a:spLocks noGrp="1"/>
          </p:cNvSpPr>
          <p:nvPr>
            <p:ph type="sldNum" sz="quarter" idx="12"/>
          </p:nvPr>
        </p:nvSpPr>
        <p:spPr/>
        <p:txBody>
          <a:bodyPr/>
          <a:lstStyle/>
          <a:p>
            <a:fld id="{975A587B-5814-4D9B-9598-FE9CB954CB01}" type="slidenum">
              <a:rPr lang="fr-FR" smtClean="0"/>
              <a:t>‹N°›</a:t>
            </a:fld>
            <a:endParaRPr lang="fr-FR"/>
          </a:p>
        </p:txBody>
      </p:sp>
      <p:sp>
        <p:nvSpPr>
          <p:cNvPr id="7" name="Espace réservé pour une image  2">
            <a:extLst>
              <a:ext uri="{FF2B5EF4-FFF2-40B4-BE49-F238E27FC236}">
                <a16:creationId xmlns:a16="http://schemas.microsoft.com/office/drawing/2014/main" id="{CE97E421-9E9C-4E00-98BD-C089CD74EB4D}"/>
              </a:ext>
            </a:extLst>
          </p:cNvPr>
          <p:cNvSpPr>
            <a:spLocks noGrp="1"/>
          </p:cNvSpPr>
          <p:nvPr>
            <p:ph type="pic" idx="1"/>
          </p:nvPr>
        </p:nvSpPr>
        <p:spPr>
          <a:xfrm>
            <a:off x="684000" y="683999"/>
            <a:ext cx="10825200" cy="5490000"/>
          </a:xfrm>
          <a:solidFill>
            <a:schemeClr val="bg1">
              <a:lumMod val="95000"/>
            </a:schemeClr>
          </a:solidFill>
        </p:spPr>
        <p:txBody>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Tree>
    <p:extLst>
      <p:ext uri="{BB962C8B-B14F-4D97-AF65-F5344CB8AC3E}">
        <p14:creationId xmlns:p14="http://schemas.microsoft.com/office/powerpoint/2010/main" val="3449089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8FAC61-F761-4266-A383-E3AEE9254774}" type="datetimeFigureOut">
              <a:rPr lang="fr-FR" smtClean="0"/>
              <a:t>10/11/2022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06B758-1A7A-4003-89DB-C647D51D7CF2}" type="slidenum">
              <a:rPr lang="fr-FR" smtClean="0"/>
              <a:t>‹N°›</a:t>
            </a:fld>
            <a:endParaRPr lang="fr-FR"/>
          </a:p>
        </p:txBody>
      </p:sp>
    </p:spTree>
    <p:extLst>
      <p:ext uri="{BB962C8B-B14F-4D97-AF65-F5344CB8AC3E}">
        <p14:creationId xmlns:p14="http://schemas.microsoft.com/office/powerpoint/2010/main" val="387212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358FAC61-F761-4266-A383-E3AEE9254774}" type="datetimeFigureOut">
              <a:rPr lang="fr-FR" smtClean="0"/>
              <a:t>10/11/2022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06B758-1A7A-4003-89DB-C647D51D7CF2}" type="slidenum">
              <a:rPr lang="fr-FR" smtClean="0"/>
              <a:t>‹N°›</a:t>
            </a:fld>
            <a:endParaRPr lang="fr-FR"/>
          </a:p>
        </p:txBody>
      </p:sp>
    </p:spTree>
    <p:extLst>
      <p:ext uri="{BB962C8B-B14F-4D97-AF65-F5344CB8AC3E}">
        <p14:creationId xmlns:p14="http://schemas.microsoft.com/office/powerpoint/2010/main" val="2604467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58FAC61-F761-4266-A383-E3AEE9254774}" type="datetimeFigureOut">
              <a:rPr lang="fr-FR" smtClean="0"/>
              <a:t>10/11/2022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06B758-1A7A-4003-89DB-C647D51D7CF2}" type="slidenum">
              <a:rPr lang="fr-FR" smtClean="0"/>
              <a:t>‹N°›</a:t>
            </a:fld>
            <a:endParaRPr lang="fr-FR"/>
          </a:p>
        </p:txBody>
      </p:sp>
    </p:spTree>
    <p:extLst>
      <p:ext uri="{BB962C8B-B14F-4D97-AF65-F5344CB8AC3E}">
        <p14:creationId xmlns:p14="http://schemas.microsoft.com/office/powerpoint/2010/main" val="2409964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58FAC61-F761-4266-A383-E3AEE9254774}" type="datetimeFigureOut">
              <a:rPr lang="fr-FR" smtClean="0"/>
              <a:t>10/11/2022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C06B758-1A7A-4003-89DB-C647D51D7CF2}" type="slidenum">
              <a:rPr lang="fr-FR" smtClean="0"/>
              <a:t>‹N°›</a:t>
            </a:fld>
            <a:endParaRPr lang="fr-FR"/>
          </a:p>
        </p:txBody>
      </p:sp>
    </p:spTree>
    <p:extLst>
      <p:ext uri="{BB962C8B-B14F-4D97-AF65-F5344CB8AC3E}">
        <p14:creationId xmlns:p14="http://schemas.microsoft.com/office/powerpoint/2010/main" val="2451663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58FAC61-F761-4266-A383-E3AEE9254774}" type="datetimeFigureOut">
              <a:rPr lang="fr-FR" smtClean="0"/>
              <a:t>10/11/2022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C06B758-1A7A-4003-89DB-C647D51D7CF2}" type="slidenum">
              <a:rPr lang="fr-FR" smtClean="0"/>
              <a:t>‹N°›</a:t>
            </a:fld>
            <a:endParaRPr lang="fr-FR"/>
          </a:p>
        </p:txBody>
      </p:sp>
    </p:spTree>
    <p:extLst>
      <p:ext uri="{BB962C8B-B14F-4D97-AF65-F5344CB8AC3E}">
        <p14:creationId xmlns:p14="http://schemas.microsoft.com/office/powerpoint/2010/main" val="2483068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58FAC61-F761-4266-A383-E3AEE9254774}" type="datetimeFigureOut">
              <a:rPr lang="fr-FR" smtClean="0"/>
              <a:t>10/11/2022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C06B758-1A7A-4003-89DB-C647D51D7CF2}" type="slidenum">
              <a:rPr lang="fr-FR" smtClean="0"/>
              <a:t>‹N°›</a:t>
            </a:fld>
            <a:endParaRPr lang="fr-FR"/>
          </a:p>
        </p:txBody>
      </p:sp>
    </p:spTree>
    <p:extLst>
      <p:ext uri="{BB962C8B-B14F-4D97-AF65-F5344CB8AC3E}">
        <p14:creationId xmlns:p14="http://schemas.microsoft.com/office/powerpoint/2010/main" val="1911358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358FAC61-F761-4266-A383-E3AEE9254774}" type="datetimeFigureOut">
              <a:rPr lang="fr-FR" smtClean="0"/>
              <a:t>10/11/2022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06B758-1A7A-4003-89DB-C647D51D7CF2}" type="slidenum">
              <a:rPr lang="fr-FR" smtClean="0"/>
              <a:t>‹N°›</a:t>
            </a:fld>
            <a:endParaRPr lang="fr-FR"/>
          </a:p>
        </p:txBody>
      </p:sp>
    </p:spTree>
    <p:extLst>
      <p:ext uri="{BB962C8B-B14F-4D97-AF65-F5344CB8AC3E}">
        <p14:creationId xmlns:p14="http://schemas.microsoft.com/office/powerpoint/2010/main" val="1025775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358FAC61-F761-4266-A383-E3AEE9254774}" type="datetimeFigureOut">
              <a:rPr lang="fr-FR" smtClean="0"/>
              <a:t>10/11/2022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06B758-1A7A-4003-89DB-C647D51D7CF2}" type="slidenum">
              <a:rPr lang="fr-FR" smtClean="0"/>
              <a:t>‹N°›</a:t>
            </a:fld>
            <a:endParaRPr lang="fr-FR"/>
          </a:p>
        </p:txBody>
      </p:sp>
    </p:spTree>
    <p:extLst>
      <p:ext uri="{BB962C8B-B14F-4D97-AF65-F5344CB8AC3E}">
        <p14:creationId xmlns:p14="http://schemas.microsoft.com/office/powerpoint/2010/main" val="3876192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FAC61-F761-4266-A383-E3AEE9254774}" type="datetimeFigureOut">
              <a:rPr lang="fr-FR" smtClean="0"/>
              <a:t>10/11/2022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06B758-1A7A-4003-89DB-C647D51D7CF2}" type="slidenum">
              <a:rPr lang="fr-FR" smtClean="0"/>
              <a:t>‹N°›</a:t>
            </a:fld>
            <a:endParaRPr lang="fr-FR"/>
          </a:p>
        </p:txBody>
      </p:sp>
    </p:spTree>
    <p:extLst>
      <p:ext uri="{BB962C8B-B14F-4D97-AF65-F5344CB8AC3E}">
        <p14:creationId xmlns:p14="http://schemas.microsoft.com/office/powerpoint/2010/main" val="621041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1.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14.xml"/><Relationship Id="rId4" Type="http://schemas.openxmlformats.org/officeDocument/2006/relationships/slide" Target="slide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s://www.paris.fr/evenements/revision-du-plan-climat-comprendre-et-agir-ensemble-26362" TargetMode="External"/><Relationship Id="rId2" Type="http://schemas.openxmlformats.org/officeDocument/2006/relationships/hyperlink" Target="https://www.paris.fr/pages/paris-pour-le-climat-2148" TargetMode="External"/><Relationship Id="rId1" Type="http://schemas.openxmlformats.org/officeDocument/2006/relationships/slideLayout" Target="../slideLayouts/slideLayout13.xml"/><Relationship Id="rId5" Type="http://schemas.openxmlformats.org/officeDocument/2006/relationships/hyperlink" Target="https://f.infos.paris.fr/f/p?q=pJF8khJHNjYj0kiOhtqpVlI6kM0D3NdhgVuegOd4xDwcN8TXnhZ4qrMLsJVxYokaXJN4lbA_EEuhAJOV7_x6xx74Ygiva87UNvbZO__YCLQpUIYPCf-KDGJrhDLjxgpgRK2_ZWpNxoosHrI4-21rsXuUdP0FH4SrqQqrx1nY2qaN27TesopPwG5qGmXd8vcFPkc1zRKldMBhiOuULYtdAn76y7pHW2lRuCA3HehOlIJv7F_NqJfe0QaLJzK83cbi" TargetMode="External"/><Relationship Id="rId4" Type="http://schemas.openxmlformats.org/officeDocument/2006/relationships/hyperlink" Target="http://www.paris.fr/quefair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f.infos.paris.fr/f/p?q=pJF8khJHNjYj0kiOhtqpVlI6kM0D3NdhgVuegOd4xDwcN8TXnhZ4qrMLsJVxYokaXJN4lbA_EEuhAJOV7_x6xx74Ygiva87UNvbZO__YCLQpUIYPCf-KDGJrhDLjxgpgRK2_ZWpNxoosHrI4-21rsXuUdP0FH4SrqQqrx1nY2qaN27TesopPwG5qGmXd8vcFPkc1zRKldMBhiOuULYtdAn76y7pHW2lRuCA3HehOlIJv7F_NqJfe0QaLJzK83cbi"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8.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microsoft.com/office/2018/10/relationships/comments" Target="../comments/modernComment_15A_B6F7D9FB.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s://www.paris.fr/pages/paris-pour-le-climat-2148" TargetMode="External"/><Relationship Id="rId2" Type="http://schemas.openxmlformats.org/officeDocument/2006/relationships/hyperlink" Target="https://www.paris.fr/pages/paris-pour-le-climat-2148#bleu-climat" TargetMode="External"/><Relationship Id="rId1" Type="http://schemas.openxmlformats.org/officeDocument/2006/relationships/slideLayout" Target="../slideLayouts/slideLayout13.xml"/><Relationship Id="rId4" Type="http://schemas.openxmlformats.org/officeDocument/2006/relationships/hyperlink" Target="https://parisbox.apps.paris.fr/nextcloud/index.php/s/eGpfndB4zeacCDe/authenticate/showShare" TargetMode="Externa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8.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2769541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1D3816C4-23DA-FB45-CB1F-28E3626505EE}"/>
              </a:ext>
            </a:extLst>
          </p:cNvPr>
          <p:cNvSpPr>
            <a:spLocks noGrp="1"/>
          </p:cNvSpPr>
          <p:nvPr>
            <p:ph type="ftr" sz="quarter" idx="11"/>
          </p:nvPr>
        </p:nvSpPr>
        <p:spPr/>
        <p:txBody>
          <a:bodyPr/>
          <a:lstStyle/>
          <a:p>
            <a:r>
              <a:rPr lang="fr-FR"/>
              <a:t>Foire aux questions – Révision du PCAET | Septembre 2022|</a:t>
            </a:r>
          </a:p>
        </p:txBody>
      </p:sp>
      <p:sp>
        <p:nvSpPr>
          <p:cNvPr id="3" name="Espace réservé du numéro de diapositive 2">
            <a:extLst>
              <a:ext uri="{FF2B5EF4-FFF2-40B4-BE49-F238E27FC236}">
                <a16:creationId xmlns:a16="http://schemas.microsoft.com/office/drawing/2014/main" id="{A99928A7-4034-47DA-FD17-790CC2690A45}"/>
              </a:ext>
            </a:extLst>
          </p:cNvPr>
          <p:cNvSpPr>
            <a:spLocks noGrp="1"/>
          </p:cNvSpPr>
          <p:nvPr>
            <p:ph type="sldNum" sz="quarter" idx="12"/>
          </p:nvPr>
        </p:nvSpPr>
        <p:spPr/>
        <p:txBody>
          <a:bodyPr/>
          <a:lstStyle/>
          <a:p>
            <a:fld id="{975A587B-5814-4D9B-9598-FE9CB954CB01}" type="slidenum">
              <a:rPr lang="fr-FR" smtClean="0"/>
              <a:t>10</a:t>
            </a:fld>
            <a:endParaRPr lang="fr-FR"/>
          </a:p>
        </p:txBody>
      </p:sp>
      <p:sp>
        <p:nvSpPr>
          <p:cNvPr id="5" name="ZoneTexte 4">
            <a:extLst>
              <a:ext uri="{FF2B5EF4-FFF2-40B4-BE49-F238E27FC236}">
                <a16:creationId xmlns:a16="http://schemas.microsoft.com/office/drawing/2014/main" id="{6496C826-F0BB-1E21-DC9A-5134E957941E}"/>
              </a:ext>
            </a:extLst>
          </p:cNvPr>
          <p:cNvSpPr txBox="1"/>
          <p:nvPr/>
        </p:nvSpPr>
        <p:spPr>
          <a:xfrm>
            <a:off x="0" y="0"/>
            <a:ext cx="12192000" cy="6220933"/>
          </a:xfrm>
          <a:prstGeom prst="rect">
            <a:avLst/>
          </a:prstGeom>
          <a:solidFill>
            <a:srgbClr val="DFA300"/>
          </a:solidFill>
        </p:spPr>
        <p:txBody>
          <a:bodyPr wrap="square" rtlCol="0">
            <a:spAutoFit/>
          </a:bodyPr>
          <a:lstStyle/>
          <a:p>
            <a:endParaRPr lang="fr-FR"/>
          </a:p>
        </p:txBody>
      </p:sp>
      <p:sp>
        <p:nvSpPr>
          <p:cNvPr id="6" name="Titre 1">
            <a:extLst>
              <a:ext uri="{FF2B5EF4-FFF2-40B4-BE49-F238E27FC236}">
                <a16:creationId xmlns:a16="http://schemas.microsoft.com/office/drawing/2014/main" id="{5C8D0276-FB7E-17E7-356C-3208711A6F55}"/>
              </a:ext>
            </a:extLst>
          </p:cNvPr>
          <p:cNvSpPr txBox="1">
            <a:spLocks/>
          </p:cNvSpPr>
          <p:nvPr/>
        </p:nvSpPr>
        <p:spPr>
          <a:xfrm>
            <a:off x="717574" y="637067"/>
            <a:ext cx="10080000" cy="1800000"/>
          </a:xfrm>
          <a:prstGeom prst="rect">
            <a:avLst/>
          </a:prstGeom>
        </p:spPr>
        <p:txBody>
          <a:bodyPr/>
          <a:lstStyle>
            <a:lvl1pPr algn="l" defTabSz="914400" rtl="0" eaLnBrk="1" latinLnBrk="0" hangingPunct="1">
              <a:lnSpc>
                <a:spcPct val="115000"/>
              </a:lnSpc>
              <a:spcBef>
                <a:spcPct val="0"/>
              </a:spcBef>
              <a:buNone/>
              <a:defRPr sz="2200" b="1" kern="1200">
                <a:solidFill>
                  <a:schemeClr val="tx1"/>
                </a:solidFill>
                <a:latin typeface="+mj-lt"/>
                <a:ea typeface="+mj-ea"/>
                <a:cs typeface="+mj-cs"/>
              </a:defRPr>
            </a:lvl1pPr>
          </a:lstStyle>
          <a:p>
            <a:r>
              <a:rPr lang="fr-FR" sz="5400">
                <a:solidFill>
                  <a:srgbClr val="FFFFFF"/>
                </a:solidFill>
              </a:rPr>
              <a:t>03</a:t>
            </a:r>
            <a:r>
              <a:rPr lang="fr-FR">
                <a:solidFill>
                  <a:srgbClr val="FFFFFF"/>
                </a:solidFill>
              </a:rPr>
              <a:t>   </a:t>
            </a:r>
            <a:r>
              <a:rPr lang="fr-FR" sz="2400">
                <a:solidFill>
                  <a:srgbClr val="FFFFFF"/>
                </a:solidFill>
              </a:rPr>
              <a:t>La révision</a:t>
            </a:r>
            <a:endParaRPr lang="fr-FR">
              <a:solidFill>
                <a:srgbClr val="FFFFFF"/>
              </a:solidFill>
            </a:endParaRPr>
          </a:p>
        </p:txBody>
      </p:sp>
      <p:sp>
        <p:nvSpPr>
          <p:cNvPr id="7" name="ZoneTexte 6">
            <a:extLst>
              <a:ext uri="{FF2B5EF4-FFF2-40B4-BE49-F238E27FC236}">
                <a16:creationId xmlns:a16="http://schemas.microsoft.com/office/drawing/2014/main" id="{7EF37C70-4EAC-BFE6-A10B-7E06BEC84ECA}"/>
              </a:ext>
            </a:extLst>
          </p:cNvPr>
          <p:cNvSpPr txBox="1"/>
          <p:nvPr/>
        </p:nvSpPr>
        <p:spPr>
          <a:xfrm>
            <a:off x="1394426" y="1940768"/>
            <a:ext cx="9844679" cy="1897314"/>
          </a:xfrm>
          <a:prstGeom prst="rect">
            <a:avLst/>
          </a:prstGeom>
          <a:noFill/>
        </p:spPr>
        <p:txBody>
          <a:bodyPr wrap="square" rtlCol="0">
            <a:spAutoFit/>
          </a:bodyPr>
          <a:lstStyle/>
          <a:p>
            <a:pPr>
              <a:lnSpc>
                <a:spcPct val="150000"/>
              </a:lnSpc>
            </a:pPr>
            <a:r>
              <a:rPr lang="fr-FR" sz="1600" i="1">
                <a:solidFill>
                  <a:schemeClr val="bg1"/>
                </a:solidFill>
                <a:hlinkClick r:id="rId2" action="ppaction://hlinksldjump">
                  <a:extLst>
                    <a:ext uri="{A12FA001-AC4F-418D-AE19-62706E023703}">
                      <ahyp:hlinkClr xmlns="" xmlns:ahyp="http://schemas.microsoft.com/office/drawing/2018/hyperlinkcolor" val="tx"/>
                    </a:ext>
                  </a:extLst>
                </a:hlinkClick>
              </a:rPr>
              <a:t>&gt;  Pourquoi la Ville de Paris s’engage-t-elle dans la révision de son Plan Climat ?</a:t>
            </a:r>
          </a:p>
          <a:p>
            <a:pPr>
              <a:lnSpc>
                <a:spcPct val="150000"/>
              </a:lnSpc>
            </a:pPr>
            <a:r>
              <a:rPr lang="fr-FR" sz="1600" i="1">
                <a:solidFill>
                  <a:schemeClr val="bg1"/>
                </a:solidFill>
                <a:hlinkClick r:id="rId2" action="ppaction://hlinksldjump">
                  <a:extLst>
                    <a:ext uri="{A12FA001-AC4F-418D-AE19-62706E023703}">
                      <ahyp:hlinkClr xmlns="" xmlns:ahyp="http://schemas.microsoft.com/office/drawing/2018/hyperlinkcolor" val="tx"/>
                    </a:ext>
                  </a:extLst>
                </a:hlinkClick>
              </a:rPr>
              <a:t>&gt; Que veut dire plus vite, plus local, plus juste ?</a:t>
            </a:r>
          </a:p>
          <a:p>
            <a:pPr>
              <a:lnSpc>
                <a:spcPct val="150000"/>
              </a:lnSpc>
            </a:pPr>
            <a:r>
              <a:rPr lang="fr-FR" sz="1600" i="1">
                <a:solidFill>
                  <a:schemeClr val="bg1"/>
                </a:solidFill>
                <a:hlinkClick r:id="rId2" action="ppaction://hlinksldjump">
                  <a:extLst>
                    <a:ext uri="{A12FA001-AC4F-418D-AE19-62706E023703}">
                      <ahyp:hlinkClr xmlns="" xmlns:ahyp="http://schemas.microsoft.com/office/drawing/2018/hyperlinkcolor" val="tx"/>
                    </a:ext>
                  </a:extLst>
                </a:hlinkClick>
              </a:rPr>
              <a:t>&gt; Quelles sont les étapes clefs de la révision du Plan Climat ?</a:t>
            </a:r>
          </a:p>
          <a:p>
            <a:pPr>
              <a:lnSpc>
                <a:spcPct val="150000"/>
              </a:lnSpc>
            </a:pPr>
            <a:r>
              <a:rPr lang="fr-FR" sz="1600" i="1">
                <a:solidFill>
                  <a:schemeClr val="bg1"/>
                </a:solidFill>
                <a:hlinkClick r:id="rId2" action="ppaction://hlinksldjump">
                  <a:extLst>
                    <a:ext uri="{A12FA001-AC4F-418D-AE19-62706E023703}">
                      <ahyp:hlinkClr xmlns="" xmlns:ahyp="http://schemas.microsoft.com/office/drawing/2018/hyperlinkcolor" val="tx"/>
                    </a:ext>
                  </a:extLst>
                </a:hlinkClick>
              </a:rPr>
              <a:t>&gt; Quel rôle jouent les mairies d’arrondissement dans la révision du Plan Climat ?</a:t>
            </a:r>
            <a:endParaRPr lang="fr-FR" sz="1600" i="1">
              <a:solidFill>
                <a:schemeClr val="bg1"/>
              </a:solidFill>
            </a:endParaRPr>
          </a:p>
          <a:p>
            <a:pPr>
              <a:lnSpc>
                <a:spcPct val="150000"/>
              </a:lnSpc>
            </a:pPr>
            <a:r>
              <a:rPr lang="fr-FR" sz="1600" i="1">
                <a:solidFill>
                  <a:schemeClr val="bg1"/>
                </a:solidFill>
              </a:rPr>
              <a:t>&gt; </a:t>
            </a:r>
            <a:r>
              <a:rPr lang="fr-FR" sz="1600" i="1">
                <a:solidFill>
                  <a:schemeClr val="bg1"/>
                </a:solidFill>
                <a:hlinkClick r:id="rId3" action="ppaction://hlinksldjump">
                  <a:extLst>
                    <a:ext uri="{A12FA001-AC4F-418D-AE19-62706E023703}">
                      <ahyp:hlinkClr xmlns="" xmlns:ahyp="http://schemas.microsoft.com/office/drawing/2018/hyperlinkcolor" val="tx"/>
                    </a:ext>
                  </a:extLst>
                </a:hlinkClick>
              </a:rPr>
              <a:t>Qu’est-ce que la Votation Citoyenne ? </a:t>
            </a:r>
            <a:endParaRPr lang="fr-FR" sz="1600" i="1">
              <a:solidFill>
                <a:schemeClr val="bg1"/>
              </a:solidFill>
            </a:endParaRPr>
          </a:p>
        </p:txBody>
      </p:sp>
    </p:spTree>
    <p:extLst>
      <p:ext uri="{BB962C8B-B14F-4D97-AF65-F5344CB8AC3E}">
        <p14:creationId xmlns:p14="http://schemas.microsoft.com/office/powerpoint/2010/main" val="2084464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3A094801-FF80-9551-F804-64D6E1F09876}"/>
              </a:ext>
            </a:extLst>
          </p:cNvPr>
          <p:cNvSpPr>
            <a:spLocks noGrp="1"/>
          </p:cNvSpPr>
          <p:nvPr>
            <p:ph type="ftr" sz="quarter" idx="11"/>
          </p:nvPr>
        </p:nvSpPr>
        <p:spPr/>
        <p:txBody>
          <a:bodyPr/>
          <a:lstStyle/>
          <a:p>
            <a:r>
              <a:rPr lang="fr-FR"/>
              <a:t>Foire aux questions – Révision du Plan Climat | Septembre – Décembre 2022|</a:t>
            </a:r>
          </a:p>
        </p:txBody>
      </p:sp>
      <p:sp>
        <p:nvSpPr>
          <p:cNvPr id="4" name="Espace réservé du numéro de diapositive 3">
            <a:extLst>
              <a:ext uri="{FF2B5EF4-FFF2-40B4-BE49-F238E27FC236}">
                <a16:creationId xmlns:a16="http://schemas.microsoft.com/office/drawing/2014/main" id="{88FEFCBA-7579-69FC-4FCF-E61EEA9A4E1A}"/>
              </a:ext>
            </a:extLst>
          </p:cNvPr>
          <p:cNvSpPr>
            <a:spLocks noGrp="1"/>
          </p:cNvSpPr>
          <p:nvPr>
            <p:ph type="sldNum" sz="quarter" idx="12"/>
          </p:nvPr>
        </p:nvSpPr>
        <p:spPr/>
        <p:txBody>
          <a:bodyPr/>
          <a:lstStyle/>
          <a:p>
            <a:fld id="{975A587B-5814-4D9B-9598-FE9CB954CB01}" type="slidenum">
              <a:rPr lang="fr-FR" smtClean="0"/>
              <a:t>11</a:t>
            </a:fld>
            <a:endParaRPr lang="fr-FR"/>
          </a:p>
        </p:txBody>
      </p:sp>
      <p:sp>
        <p:nvSpPr>
          <p:cNvPr id="8" name="Espace réservé du texte 6">
            <a:extLst>
              <a:ext uri="{FF2B5EF4-FFF2-40B4-BE49-F238E27FC236}">
                <a16:creationId xmlns:a16="http://schemas.microsoft.com/office/drawing/2014/main" id="{E6225CA0-DA56-5D79-6DF1-84D7CFE7C8EE}"/>
              </a:ext>
            </a:extLst>
          </p:cNvPr>
          <p:cNvSpPr txBox="1">
            <a:spLocks/>
          </p:cNvSpPr>
          <p:nvPr/>
        </p:nvSpPr>
        <p:spPr>
          <a:xfrm>
            <a:off x="590324" y="535423"/>
            <a:ext cx="11002572" cy="5503870"/>
          </a:xfrm>
          <a:prstGeom prst="rect">
            <a:avLst/>
          </a:prstGeom>
        </p:spPr>
        <p:txBody>
          <a:bodyPr vert="horz" lIns="91440" tIns="45720" rIns="91440" bIns="45720" numCol="2" spcCol="576000" rtlCol="0">
            <a:noAutofit/>
          </a:bodyPr>
          <a:lstStyle>
            <a:lvl1pPr marL="0" indent="0" algn="l" defTabSz="914400" rtl="0" eaLnBrk="1" latinLnBrk="0" hangingPunct="1">
              <a:lnSpc>
                <a:spcPct val="130000"/>
              </a:lnSpc>
              <a:spcBef>
                <a:spcPts val="0"/>
              </a:spcBef>
              <a:buFont typeface="Arial" panose="020B0604020202020204" pitchFamily="34" charset="0"/>
              <a:buNone/>
              <a:defRPr sz="1400" kern="1200">
                <a:solidFill>
                  <a:schemeClr val="tx1"/>
                </a:solidFill>
                <a:latin typeface="+mn-lt"/>
                <a:ea typeface="+mn-ea"/>
                <a:cs typeface="+mn-cs"/>
              </a:defRPr>
            </a:lvl1pPr>
            <a:lvl2pPr marL="0" indent="179388" algn="l" defTabSz="914400" rtl="0" eaLnBrk="1" latinLnBrk="0" hangingPunct="1">
              <a:lnSpc>
                <a:spcPct val="130000"/>
              </a:lnSpc>
              <a:spcBef>
                <a:spcPts val="2400"/>
              </a:spcBef>
              <a:buClr>
                <a:schemeClr val="tx1"/>
              </a:buClr>
              <a:buFont typeface="+mj-lt"/>
              <a:buAutoNum type="arabicPeriod"/>
              <a:defRPr sz="1400" b="1" kern="1200">
                <a:solidFill>
                  <a:schemeClr val="tx1"/>
                </a:solidFill>
                <a:latin typeface="+mn-lt"/>
                <a:ea typeface="+mn-ea"/>
                <a:cs typeface="+mn-cs"/>
              </a:defRPr>
            </a:lvl2pPr>
            <a:lvl3pPr marL="216000" indent="109538" algn="l" defTabSz="914400" rtl="0" eaLnBrk="1" latinLnBrk="0" hangingPunct="1">
              <a:lnSpc>
                <a:spcPct val="130000"/>
              </a:lnSpc>
              <a:spcBef>
                <a:spcPts val="300"/>
              </a:spcBef>
              <a:buSzPct val="120000"/>
              <a:buFont typeface="Times" panose="02020603050405020304" pitchFamily="18" charset="0"/>
              <a:buChar char="∙"/>
              <a:defRPr sz="1400" kern="1200">
                <a:solidFill>
                  <a:schemeClr val="tx1"/>
                </a:solidFill>
                <a:latin typeface="+mn-lt"/>
                <a:ea typeface="+mn-ea"/>
                <a:cs typeface="+mn-cs"/>
              </a:defRPr>
            </a:lvl3pPr>
            <a:lvl4pPr marL="360000" indent="126000" algn="l" defTabSz="914400" rtl="0" eaLnBrk="1" latinLnBrk="0" hangingPunct="1">
              <a:lnSpc>
                <a:spcPct val="130000"/>
              </a:lnSpc>
              <a:spcBef>
                <a:spcPts val="300"/>
              </a:spcBef>
              <a:buFont typeface="Calibri" panose="020F0502020204030204" pitchFamily="34" charset="0"/>
              <a:buChar char="‐"/>
              <a:defRPr sz="1400" kern="1200">
                <a:solidFill>
                  <a:schemeClr val="tx1"/>
                </a:solidFill>
                <a:latin typeface="+mn-lt"/>
                <a:ea typeface="+mn-ea"/>
                <a:cs typeface="+mn-cs"/>
              </a:defRPr>
            </a:lvl4pPr>
            <a:lvl5pPr marL="360000" indent="0" algn="l" defTabSz="914400" rtl="0" eaLnBrk="1" latinLnBrk="0" hangingPunct="1">
              <a:lnSpc>
                <a:spcPct val="130000"/>
              </a:lnSpc>
              <a:spcBef>
                <a:spcPts val="3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dirty="0"/>
              <a:t>     </a:t>
            </a:r>
            <a:r>
              <a:rPr lang="fr-FR" dirty="0">
                <a:solidFill>
                  <a:srgbClr val="DFA300"/>
                </a:solidFill>
              </a:rPr>
              <a:t>Pourquoi la Ville de Paris s’engage-t-elle dans la révision de son Plan Climat ?</a:t>
            </a:r>
          </a:p>
          <a:p>
            <a:endParaRPr lang="fr-FR" sz="800" dirty="0">
              <a:solidFill>
                <a:srgbClr val="035FCC"/>
              </a:solidFill>
            </a:endParaRPr>
          </a:p>
          <a:p>
            <a:pPr algn="just">
              <a:lnSpc>
                <a:spcPct val="100000"/>
              </a:lnSpc>
            </a:pPr>
            <a:r>
              <a:rPr lang="fr-FR" sz="1200" dirty="0">
                <a:ea typeface="Yu Mincho" panose="02020400000000000000" pitchFamily="18" charset="-128"/>
                <a:cs typeface="Arial" panose="020B0604020202020204" pitchFamily="34" charset="0"/>
              </a:rPr>
              <a:t>La loi prévoit la revue des plans climat </a:t>
            </a:r>
            <a:r>
              <a:rPr lang="fr-FR" sz="1200" b="1" dirty="0">
                <a:ea typeface="Yu Mincho" panose="02020400000000000000" pitchFamily="18" charset="-128"/>
                <a:cs typeface="Arial" panose="020B0604020202020204" pitchFamily="34" charset="0"/>
              </a:rPr>
              <a:t>tous les 6 ans</a:t>
            </a:r>
            <a:r>
              <a:rPr lang="fr-FR" sz="1200" dirty="0">
                <a:ea typeface="Yu Mincho" panose="02020400000000000000" pitchFamily="18" charset="-128"/>
                <a:cs typeface="Arial" panose="020B0604020202020204" pitchFamily="34" charset="0"/>
              </a:rPr>
              <a:t>. Ainsi, le nouveau Plan Climat de Paris </a:t>
            </a:r>
            <a:r>
              <a:rPr lang="fr-FR" sz="1200" b="1" dirty="0">
                <a:ea typeface="Yu Mincho" panose="02020400000000000000" pitchFamily="18" charset="-128"/>
                <a:cs typeface="Arial" panose="020B0604020202020204" pitchFamily="34" charset="0"/>
              </a:rPr>
              <a:t>devra être adopté en 2024</a:t>
            </a:r>
            <a:r>
              <a:rPr lang="fr-FR" sz="1200" dirty="0">
                <a:ea typeface="Yu Mincho" panose="02020400000000000000" pitchFamily="18" charset="-128"/>
                <a:cs typeface="Arial" panose="020B0604020202020204" pitchFamily="34" charset="0"/>
              </a:rPr>
              <a:t>. Dans le contexte du nouveau rapport du GIEC qui souligne le rôle clefs des villes dans les politiques publiques de transition énergétique, la ville de Paris se lance dès à présent dans la révision de son Plan Climat afin de tenir compte des temps de réflexion et de </a:t>
            </a:r>
            <a:r>
              <a:rPr lang="fr-FR" sz="1200" dirty="0" err="1">
                <a:ea typeface="Yu Mincho" panose="02020400000000000000" pitchFamily="18" charset="-128"/>
                <a:cs typeface="Arial" panose="020B0604020202020204" pitchFamily="34" charset="0"/>
              </a:rPr>
              <a:t>co</a:t>
            </a:r>
            <a:r>
              <a:rPr lang="fr-FR" sz="1200" dirty="0">
                <a:ea typeface="Yu Mincho" panose="02020400000000000000" pitchFamily="18" charset="-128"/>
                <a:cs typeface="Arial" panose="020B0604020202020204" pitchFamily="34" charset="0"/>
              </a:rPr>
              <a:t>-construction avec toutes les parties prenantes.</a:t>
            </a:r>
          </a:p>
          <a:p>
            <a:pPr algn="just">
              <a:lnSpc>
                <a:spcPct val="100000"/>
              </a:lnSpc>
            </a:pPr>
            <a:endParaRPr lang="fr-FR" sz="1200" dirty="0">
              <a:solidFill>
                <a:srgbClr val="035FCC"/>
              </a:solidFill>
            </a:endParaRPr>
          </a:p>
          <a:p>
            <a:r>
              <a:rPr lang="fr-FR" dirty="0">
                <a:solidFill>
                  <a:srgbClr val="035FCC"/>
                </a:solidFill>
              </a:rPr>
              <a:t>     </a:t>
            </a:r>
            <a:r>
              <a:rPr lang="fr-FR" dirty="0">
                <a:solidFill>
                  <a:srgbClr val="DFA300"/>
                </a:solidFill>
              </a:rPr>
              <a:t>Que veut dire plus vite, plus local, plus juste ?</a:t>
            </a:r>
          </a:p>
          <a:p>
            <a:endParaRPr lang="fr-FR" sz="800" dirty="0">
              <a:solidFill>
                <a:srgbClr val="035FCC"/>
              </a:solidFill>
            </a:endParaRPr>
          </a:p>
          <a:p>
            <a:pPr algn="just">
              <a:lnSpc>
                <a:spcPct val="100000"/>
              </a:lnSpc>
              <a:spcAft>
                <a:spcPts val="800"/>
              </a:spcAft>
            </a:pPr>
            <a:r>
              <a:rPr lang="fr-FR" sz="1200" dirty="0">
                <a:ea typeface="Yu Mincho" panose="02020400000000000000" pitchFamily="18" charset="-128"/>
                <a:cs typeface="Arial" panose="020B0604020202020204" pitchFamily="34" charset="0"/>
              </a:rPr>
              <a:t>La révision du Plan Climat de la Ville de Paris se décline en trois axes : </a:t>
            </a:r>
            <a:r>
              <a:rPr lang="fr-FR" sz="1200" b="1" dirty="0">
                <a:ea typeface="Yu Mincho" panose="02020400000000000000" pitchFamily="18" charset="-128"/>
                <a:cs typeface="Arial" panose="020B0604020202020204" pitchFamily="34" charset="0"/>
              </a:rPr>
              <a:t>l’accélération de l’action, la territorialisation et le renforcement du volet social.</a:t>
            </a:r>
            <a:r>
              <a:rPr lang="fr-FR" sz="1200" dirty="0">
                <a:ea typeface="Yu Mincho" panose="02020400000000000000" pitchFamily="18" charset="-128"/>
                <a:cs typeface="Arial" panose="020B0604020202020204" pitchFamily="34" charset="0"/>
              </a:rPr>
              <a:t>  </a:t>
            </a:r>
            <a:endParaRPr lang="fr-FR" sz="1200" dirty="0">
              <a:ea typeface="Calibri" panose="020F0502020204030204" pitchFamily="34" charset="0"/>
              <a:cs typeface="Arial" panose="020B0604020202020204" pitchFamily="34" charset="0"/>
            </a:endParaRPr>
          </a:p>
          <a:p>
            <a:pPr marL="342900" indent="-342900" algn="just">
              <a:lnSpc>
                <a:spcPct val="100000"/>
              </a:lnSpc>
              <a:buClr>
                <a:srgbClr val="DFA300"/>
              </a:buClr>
              <a:buFont typeface="Symbol" panose="05050102010706020507" pitchFamily="18" charset="2"/>
              <a:buChar char=""/>
            </a:pPr>
            <a:r>
              <a:rPr lang="fr-FR" sz="1200" b="1" dirty="0">
                <a:ea typeface="Yu Mincho" panose="02020400000000000000" pitchFamily="18" charset="-128"/>
                <a:cs typeface="Arial" panose="020B0604020202020204" pitchFamily="34" charset="0"/>
              </a:rPr>
              <a:t>« Plus vite »</a:t>
            </a:r>
            <a:r>
              <a:rPr lang="fr-FR" sz="1200" dirty="0">
                <a:ea typeface="Yu Mincho" panose="02020400000000000000" pitchFamily="18" charset="-128"/>
                <a:cs typeface="Arial" panose="020B0604020202020204" pitchFamily="34" charset="0"/>
              </a:rPr>
              <a:t> correspond à la volonté de mettre en place des actions concrètes rapidement afin de réduire massivement nos émissions de gaz à effet de serre et nos polluants. </a:t>
            </a:r>
            <a:endParaRPr lang="fr-FR" sz="1200" dirty="0">
              <a:ea typeface="Calibri" panose="020F0502020204030204" pitchFamily="34" charset="0"/>
              <a:cs typeface="Arial" panose="020B0604020202020204" pitchFamily="34" charset="0"/>
            </a:endParaRPr>
          </a:p>
          <a:p>
            <a:pPr marL="342900" indent="-342900" algn="just">
              <a:lnSpc>
                <a:spcPct val="100000"/>
              </a:lnSpc>
              <a:buClr>
                <a:srgbClr val="DFA300"/>
              </a:buClr>
              <a:buFont typeface="Symbol" panose="05050102010706020507" pitchFamily="18" charset="2"/>
              <a:buChar char=""/>
            </a:pPr>
            <a:r>
              <a:rPr lang="fr-FR" sz="1200" b="1" dirty="0">
                <a:ea typeface="Yu Mincho" panose="02020400000000000000" pitchFamily="18" charset="-128"/>
                <a:cs typeface="Arial" panose="020B0604020202020204" pitchFamily="34" charset="0"/>
              </a:rPr>
              <a:t>« Plus local »</a:t>
            </a:r>
            <a:r>
              <a:rPr lang="fr-FR" sz="1200" dirty="0">
                <a:ea typeface="Yu Mincho" panose="02020400000000000000" pitchFamily="18" charset="-128"/>
                <a:cs typeface="Arial" panose="020B0604020202020204" pitchFamily="34" charset="0"/>
              </a:rPr>
              <a:t> signifie territorialiser l’action au plus près des problématiques d’un territoire (rue, quartier, arrondissement). </a:t>
            </a:r>
            <a:endParaRPr lang="fr-FR" sz="1200" dirty="0">
              <a:ea typeface="Calibri" panose="020F0502020204030204" pitchFamily="34" charset="0"/>
              <a:cs typeface="Arial" panose="020B0604020202020204" pitchFamily="34" charset="0"/>
            </a:endParaRPr>
          </a:p>
          <a:p>
            <a:pPr marL="342900" indent="-342900" algn="just">
              <a:lnSpc>
                <a:spcPct val="100000"/>
              </a:lnSpc>
              <a:spcAft>
                <a:spcPts val="800"/>
              </a:spcAft>
              <a:buClr>
                <a:srgbClr val="DFA300"/>
              </a:buClr>
              <a:buFont typeface="Symbol" panose="05050102010706020507" pitchFamily="18" charset="2"/>
              <a:buChar char=""/>
            </a:pPr>
            <a:r>
              <a:rPr lang="fr-FR" sz="1200" dirty="0">
                <a:ea typeface="Yu Mincho" panose="02020400000000000000" pitchFamily="18" charset="-128"/>
                <a:cs typeface="Arial" panose="020B0604020202020204" pitchFamily="34" charset="0"/>
              </a:rPr>
              <a:t>Enfin, l’expression </a:t>
            </a:r>
            <a:r>
              <a:rPr lang="fr-FR" sz="1200" b="1" dirty="0">
                <a:ea typeface="Yu Mincho" panose="02020400000000000000" pitchFamily="18" charset="-128"/>
                <a:cs typeface="Arial" panose="020B0604020202020204" pitchFamily="34" charset="0"/>
              </a:rPr>
              <a:t>« plus juste »</a:t>
            </a:r>
            <a:r>
              <a:rPr lang="fr-FR" sz="1200" dirty="0">
                <a:ea typeface="Yu Mincho" panose="02020400000000000000" pitchFamily="18" charset="-128"/>
                <a:cs typeface="Arial" panose="020B0604020202020204" pitchFamily="34" charset="0"/>
              </a:rPr>
              <a:t> fait écho au souhait de renforcer l’</a:t>
            </a:r>
            <a:r>
              <a:rPr lang="fr-FR" sz="1200" dirty="0" err="1">
                <a:ea typeface="Yu Mincho" panose="02020400000000000000" pitchFamily="18" charset="-128"/>
                <a:cs typeface="Arial" panose="020B0604020202020204" pitchFamily="34" charset="0"/>
              </a:rPr>
              <a:t>inclusivité</a:t>
            </a:r>
            <a:r>
              <a:rPr lang="fr-FR" sz="1200" dirty="0">
                <a:ea typeface="Yu Mincho" panose="02020400000000000000" pitchFamily="18" charset="-128"/>
                <a:cs typeface="Arial" panose="020B0604020202020204" pitchFamily="34" charset="0"/>
              </a:rPr>
              <a:t> de la Ville et d’agir pour les plus vulnérables – premier public touché par le réchauffement climatique. </a:t>
            </a:r>
            <a:endParaRPr lang="fr-FR" sz="1200" dirty="0">
              <a:ea typeface="Calibri" panose="020F0502020204030204" pitchFamily="34" charset="0"/>
              <a:cs typeface="Arial" panose="020B0604020202020204" pitchFamily="34" charset="0"/>
            </a:endParaRPr>
          </a:p>
          <a:p>
            <a:endParaRPr lang="fr-FR" dirty="0">
              <a:solidFill>
                <a:srgbClr val="035FCC"/>
              </a:solidFill>
            </a:endParaRPr>
          </a:p>
          <a:p>
            <a:endParaRPr lang="fr-FR" dirty="0">
              <a:solidFill>
                <a:srgbClr val="035FCC"/>
              </a:solidFill>
            </a:endParaRPr>
          </a:p>
          <a:p>
            <a:endParaRPr lang="fr-FR" dirty="0">
              <a:solidFill>
                <a:srgbClr val="035FCC"/>
              </a:solidFill>
            </a:endParaRPr>
          </a:p>
          <a:p>
            <a:endParaRPr lang="fr-FR" dirty="0">
              <a:solidFill>
                <a:srgbClr val="035FCC"/>
              </a:solidFill>
            </a:endParaRPr>
          </a:p>
          <a:p>
            <a:endParaRPr lang="fr-FR" dirty="0">
              <a:solidFill>
                <a:srgbClr val="035FCC"/>
              </a:solidFill>
            </a:endParaRPr>
          </a:p>
          <a:p>
            <a:endParaRPr lang="fr-FR" dirty="0">
              <a:solidFill>
                <a:srgbClr val="035FCC"/>
              </a:solidFill>
            </a:endParaRPr>
          </a:p>
          <a:p>
            <a:endParaRPr lang="fr-FR" dirty="0">
              <a:solidFill>
                <a:srgbClr val="035FCC"/>
              </a:solidFill>
            </a:endParaRPr>
          </a:p>
          <a:p>
            <a:endParaRPr lang="fr-FR" dirty="0">
              <a:solidFill>
                <a:srgbClr val="035FCC"/>
              </a:solidFill>
            </a:endParaRPr>
          </a:p>
          <a:p>
            <a:endParaRPr lang="fr-FR" dirty="0">
              <a:solidFill>
                <a:srgbClr val="035FCC"/>
              </a:solidFill>
            </a:endParaRPr>
          </a:p>
          <a:p>
            <a:pPr>
              <a:lnSpc>
                <a:spcPct val="100000"/>
              </a:lnSpc>
            </a:pPr>
            <a:r>
              <a:rPr lang="fr-FR" dirty="0">
                <a:solidFill>
                  <a:srgbClr val="035FCC"/>
                </a:solidFill>
              </a:rPr>
              <a:t>     </a:t>
            </a:r>
            <a:r>
              <a:rPr lang="fr-FR" dirty="0">
                <a:solidFill>
                  <a:srgbClr val="DFA300"/>
                </a:solidFill>
              </a:rPr>
              <a:t>Quelles sont les étapes clefs de la révision du Plan Climat ? </a:t>
            </a:r>
          </a:p>
          <a:p>
            <a:endParaRPr lang="fr-FR" sz="800" dirty="0">
              <a:solidFill>
                <a:srgbClr val="035FCC"/>
              </a:solidFill>
            </a:endParaRPr>
          </a:p>
          <a:p>
            <a:pPr algn="just">
              <a:lnSpc>
                <a:spcPct val="100000"/>
              </a:lnSpc>
            </a:pPr>
            <a:r>
              <a:rPr lang="fr-FR" sz="1200" dirty="0">
                <a:ea typeface="Yu Mincho" panose="02020400000000000000" pitchFamily="18" charset="-128"/>
                <a:cs typeface="Arial" panose="020B0604020202020204" pitchFamily="34" charset="0"/>
              </a:rPr>
              <a:t>Une phase de </a:t>
            </a:r>
            <a:r>
              <a:rPr lang="fr-FR" sz="1200" b="1" dirty="0">
                <a:ea typeface="Yu Mincho" panose="02020400000000000000" pitchFamily="18" charset="-128"/>
                <a:cs typeface="Arial" panose="020B0604020202020204" pitchFamily="34" charset="0"/>
              </a:rPr>
              <a:t>concertation préalable</a:t>
            </a:r>
            <a:r>
              <a:rPr lang="fr-FR" sz="1200" dirty="0">
                <a:ea typeface="Yu Mincho" panose="02020400000000000000" pitchFamily="18" charset="-128"/>
                <a:cs typeface="Arial" panose="020B0604020202020204" pitchFamily="34" charset="0"/>
              </a:rPr>
              <a:t> du public s’étendra de septembre à décembre 2022. Sur la base du bilan mi-parcours ainsi que sur les échanges ayant eu lieu un Livre Blanc sera rédigé et les citoyens seront amenés à </a:t>
            </a:r>
            <a:r>
              <a:rPr lang="fr-FR" sz="1200" b="1" dirty="0">
                <a:ea typeface="Yu Mincho" panose="02020400000000000000" pitchFamily="18" charset="-128"/>
                <a:cs typeface="Arial" panose="020B0604020202020204" pitchFamily="34" charset="0"/>
              </a:rPr>
              <a:t>prioriser les actions</a:t>
            </a:r>
            <a:r>
              <a:rPr lang="fr-FR" sz="1200" dirty="0">
                <a:ea typeface="Yu Mincho" panose="02020400000000000000" pitchFamily="18" charset="-128"/>
                <a:cs typeface="Arial" panose="020B0604020202020204" pitchFamily="34" charset="0"/>
              </a:rPr>
              <a:t> qu’ils souhaitent voir mise en œuvre par le biais d’un vote au premier trimestre 2023. Ensuite, l’a</a:t>
            </a:r>
            <a:r>
              <a:rPr lang="fr-FR" sz="1200" b="1" dirty="0">
                <a:ea typeface="Yu Mincho" panose="02020400000000000000" pitchFamily="18" charset="-128"/>
                <a:cs typeface="Arial" panose="020B0604020202020204" pitchFamily="34" charset="0"/>
              </a:rPr>
              <a:t>vant-projet de Plan sera rédigé et proposé au Conseil de Paris d’ici juillet 2023</a:t>
            </a:r>
            <a:r>
              <a:rPr lang="fr-FR" sz="1200" dirty="0">
                <a:ea typeface="Yu Mincho" panose="02020400000000000000" pitchFamily="18" charset="-128"/>
                <a:cs typeface="Arial" panose="020B0604020202020204" pitchFamily="34" charset="0"/>
              </a:rPr>
              <a:t>. La Ville de Paris devra remettre une </a:t>
            </a:r>
            <a:r>
              <a:rPr lang="fr-FR" sz="1200" b="1" dirty="0">
                <a:ea typeface="Yu Mincho" panose="02020400000000000000" pitchFamily="18" charset="-128"/>
                <a:cs typeface="Arial" panose="020B0604020202020204" pitchFamily="34" charset="0"/>
              </a:rPr>
              <a:t>évaluation environnementale</a:t>
            </a:r>
            <a:r>
              <a:rPr lang="fr-FR" sz="1200" dirty="0">
                <a:ea typeface="Yu Mincho" panose="02020400000000000000" pitchFamily="18" charset="-128"/>
                <a:cs typeface="Arial" panose="020B0604020202020204" pitchFamily="34" charset="0"/>
              </a:rPr>
              <a:t> stratégique à l’autorité environnementale, puis la Métropole, la Région et l’Etat seront amenés à rendre un avis à l’automne 2023. Une </a:t>
            </a:r>
            <a:r>
              <a:rPr lang="fr-FR" sz="1200" b="1" dirty="0">
                <a:ea typeface="Yu Mincho" panose="02020400000000000000" pitchFamily="18" charset="-128"/>
                <a:cs typeface="Arial" panose="020B0604020202020204" pitchFamily="34" charset="0"/>
              </a:rPr>
              <a:t>consultation publique sera organisée à l’issue et le Plan Climat 2024-2030 sera présenté pour adoption en mars 2024</a:t>
            </a:r>
            <a:r>
              <a:rPr lang="fr-FR" sz="1200" dirty="0">
                <a:ea typeface="Yu Mincho" panose="02020400000000000000" pitchFamily="18" charset="-128"/>
                <a:cs typeface="Arial" panose="020B0604020202020204" pitchFamily="34" charset="0"/>
              </a:rPr>
              <a:t>.</a:t>
            </a:r>
            <a:endParaRPr lang="fr-FR" sz="1200" dirty="0">
              <a:ea typeface="Calibri" panose="020F0502020204030204" pitchFamily="34" charset="0"/>
              <a:cs typeface="Arial" panose="020B0604020202020204" pitchFamily="34" charset="0"/>
            </a:endParaRPr>
          </a:p>
          <a:p>
            <a:endParaRPr lang="fr-FR" sz="1200" dirty="0">
              <a:solidFill>
                <a:srgbClr val="035FCC"/>
              </a:solidFill>
            </a:endParaRPr>
          </a:p>
          <a:p>
            <a:pPr>
              <a:lnSpc>
                <a:spcPct val="100000"/>
              </a:lnSpc>
            </a:pPr>
            <a:r>
              <a:rPr lang="fr-FR" dirty="0">
                <a:solidFill>
                  <a:srgbClr val="035FCC"/>
                </a:solidFill>
              </a:rPr>
              <a:t>     </a:t>
            </a:r>
            <a:r>
              <a:rPr lang="fr-FR" dirty="0">
                <a:solidFill>
                  <a:srgbClr val="DFA300"/>
                </a:solidFill>
              </a:rPr>
              <a:t>Quel rôle joue les mairies d’Arrondissement dans la révision du Plan Climat ?</a:t>
            </a:r>
          </a:p>
          <a:p>
            <a:pPr algn="just">
              <a:lnSpc>
                <a:spcPct val="100000"/>
              </a:lnSpc>
            </a:pPr>
            <a:endParaRPr lang="fr-FR" sz="800" dirty="0">
              <a:solidFill>
                <a:srgbClr val="035FCC"/>
              </a:solidFill>
              <a:latin typeface="+mj-lt"/>
            </a:endParaRPr>
          </a:p>
          <a:p>
            <a:pPr algn="just">
              <a:lnSpc>
                <a:spcPct val="100000"/>
              </a:lnSpc>
            </a:pPr>
            <a:r>
              <a:rPr lang="fr-FR" sz="1200" dirty="0">
                <a:ea typeface="Yu Mincho" panose="02020400000000000000" pitchFamily="18" charset="-128"/>
                <a:cs typeface="Arial" panose="020B0604020202020204" pitchFamily="34" charset="0"/>
              </a:rPr>
              <a:t>Les mairies d’Arrondissement ont un rôle </a:t>
            </a:r>
            <a:r>
              <a:rPr lang="fr-FR" sz="1200" b="1" dirty="0">
                <a:ea typeface="Yu Mincho" panose="02020400000000000000" pitchFamily="18" charset="-128"/>
                <a:cs typeface="Arial" panose="020B0604020202020204" pitchFamily="34" charset="0"/>
              </a:rPr>
              <a:t>d’ambassadrices de la révision du Plan Climat</a:t>
            </a:r>
            <a:r>
              <a:rPr lang="fr-FR" sz="1200" dirty="0">
                <a:ea typeface="Yu Mincho" panose="02020400000000000000" pitchFamily="18" charset="-128"/>
                <a:cs typeface="Arial" panose="020B0604020202020204" pitchFamily="34" charset="0"/>
              </a:rPr>
              <a:t>. Au sein de chaque arrondissement, elles vont mobiliser leurs habitants afin de discuter des enjeux qui leur semblent prioritaires (accélération de la transition et consolidation du volet social principalement). Pour cela, elles organiseront, au dernier trimestre 2022, une concertation mobilisant également le tissu associatif et économique local autour des sujets identifiés. </a:t>
            </a:r>
            <a:r>
              <a:rPr lang="fr-FR" sz="1200" b="1" dirty="0">
                <a:ea typeface="Yu Mincho" panose="02020400000000000000" pitchFamily="18" charset="-128"/>
                <a:cs typeface="Arial" panose="020B0604020202020204" pitchFamily="34" charset="0"/>
              </a:rPr>
              <a:t>Les thématiques prioritaires seront ainsi remontées aux services de la Ville afin de les mettre en perspective à l’échelle de toute la municipalité.</a:t>
            </a:r>
            <a:r>
              <a:rPr lang="fr-FR" sz="1200" dirty="0">
                <a:ea typeface="Yu Mincho" panose="02020400000000000000" pitchFamily="18" charset="-128"/>
                <a:cs typeface="Arial" panose="020B0604020202020204" pitchFamily="34" charset="0"/>
              </a:rPr>
              <a:t> </a:t>
            </a:r>
            <a:endParaRPr lang="fr-FR" sz="1200" dirty="0">
              <a:ea typeface="Calibri" panose="020F0502020204030204" pitchFamily="34" charset="0"/>
              <a:cs typeface="Arial" panose="020B0604020202020204" pitchFamily="34" charset="0"/>
            </a:endParaRPr>
          </a:p>
          <a:p>
            <a:endParaRPr lang="fr-FR" dirty="0">
              <a:solidFill>
                <a:srgbClr val="035FCC"/>
              </a:solidFill>
            </a:endParaRPr>
          </a:p>
          <a:p>
            <a:r>
              <a:rPr lang="fr-FR" dirty="0">
                <a:solidFill>
                  <a:srgbClr val="035FCC"/>
                </a:solidFill>
              </a:rPr>
              <a:t>     </a:t>
            </a:r>
          </a:p>
          <a:p>
            <a:endParaRPr lang="fr-FR" dirty="0">
              <a:solidFill>
                <a:srgbClr val="035FCC"/>
              </a:solidFill>
            </a:endParaRPr>
          </a:p>
          <a:p>
            <a:endParaRPr lang="fr-FR" dirty="0">
              <a:solidFill>
                <a:srgbClr val="035FCC"/>
              </a:solidFill>
            </a:endParaRPr>
          </a:p>
          <a:p>
            <a:endParaRPr lang="fr-FR" dirty="0">
              <a:solidFill>
                <a:srgbClr val="035FCC"/>
              </a:solidFill>
            </a:endParaRPr>
          </a:p>
          <a:p>
            <a:endParaRPr lang="fr-FR" dirty="0">
              <a:solidFill>
                <a:srgbClr val="035FCC"/>
              </a:solidFill>
            </a:endParaRPr>
          </a:p>
          <a:p>
            <a:endParaRPr lang="fr-FR" dirty="0">
              <a:solidFill>
                <a:srgbClr val="035FCC"/>
              </a:solidFill>
            </a:endParaRPr>
          </a:p>
        </p:txBody>
      </p:sp>
      <p:sp>
        <p:nvSpPr>
          <p:cNvPr id="9" name="Étoile : 4 branches 8">
            <a:extLst>
              <a:ext uri="{FF2B5EF4-FFF2-40B4-BE49-F238E27FC236}">
                <a16:creationId xmlns:a16="http://schemas.microsoft.com/office/drawing/2014/main" id="{633516F6-88A9-11DF-194C-5C3847A77A8F}"/>
              </a:ext>
            </a:extLst>
          </p:cNvPr>
          <p:cNvSpPr/>
          <p:nvPr/>
        </p:nvSpPr>
        <p:spPr>
          <a:xfrm>
            <a:off x="620368" y="574158"/>
            <a:ext cx="212651" cy="244549"/>
          </a:xfrm>
          <a:prstGeom prst="star4">
            <a:avLst/>
          </a:prstGeom>
          <a:solidFill>
            <a:srgbClr val="DFA300"/>
          </a:solidFill>
          <a:ln w="3175">
            <a:solidFill>
              <a:srgbClr val="DFA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10" name="Étoile : 4 branches 9">
            <a:extLst>
              <a:ext uri="{FF2B5EF4-FFF2-40B4-BE49-F238E27FC236}">
                <a16:creationId xmlns:a16="http://schemas.microsoft.com/office/drawing/2014/main" id="{24704044-2B66-E7FE-10F3-51579A6A928A}"/>
              </a:ext>
            </a:extLst>
          </p:cNvPr>
          <p:cNvSpPr/>
          <p:nvPr/>
        </p:nvSpPr>
        <p:spPr>
          <a:xfrm>
            <a:off x="620368" y="2670293"/>
            <a:ext cx="212651" cy="244549"/>
          </a:xfrm>
          <a:prstGeom prst="star4">
            <a:avLst/>
          </a:prstGeom>
          <a:solidFill>
            <a:srgbClr val="DFA300"/>
          </a:solidFill>
          <a:ln w="3175">
            <a:solidFill>
              <a:srgbClr val="DFA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11" name="Étoile : 4 branches 10">
            <a:extLst>
              <a:ext uri="{FF2B5EF4-FFF2-40B4-BE49-F238E27FC236}">
                <a16:creationId xmlns:a16="http://schemas.microsoft.com/office/drawing/2014/main" id="{18BB019E-C654-27A7-E573-4B6156FBCDAF}"/>
              </a:ext>
            </a:extLst>
          </p:cNvPr>
          <p:cNvSpPr/>
          <p:nvPr/>
        </p:nvSpPr>
        <p:spPr>
          <a:xfrm>
            <a:off x="6301696" y="3579373"/>
            <a:ext cx="212651" cy="244549"/>
          </a:xfrm>
          <a:prstGeom prst="star4">
            <a:avLst/>
          </a:prstGeom>
          <a:solidFill>
            <a:srgbClr val="DFA300"/>
          </a:solidFill>
          <a:ln w="3175">
            <a:solidFill>
              <a:srgbClr val="DFA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13" name="Étoile : 4 branches 12">
            <a:extLst>
              <a:ext uri="{FF2B5EF4-FFF2-40B4-BE49-F238E27FC236}">
                <a16:creationId xmlns:a16="http://schemas.microsoft.com/office/drawing/2014/main" id="{313ADD4F-C200-3DE5-40EE-43C9F07B7103}"/>
              </a:ext>
            </a:extLst>
          </p:cNvPr>
          <p:cNvSpPr/>
          <p:nvPr/>
        </p:nvSpPr>
        <p:spPr>
          <a:xfrm>
            <a:off x="6301697" y="576943"/>
            <a:ext cx="212651" cy="244549"/>
          </a:xfrm>
          <a:prstGeom prst="star4">
            <a:avLst/>
          </a:prstGeom>
          <a:solidFill>
            <a:srgbClr val="DFA300"/>
          </a:solidFill>
          <a:ln w="3175">
            <a:solidFill>
              <a:srgbClr val="DFA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Tree>
    <p:extLst>
      <p:ext uri="{BB962C8B-B14F-4D97-AF65-F5344CB8AC3E}">
        <p14:creationId xmlns:p14="http://schemas.microsoft.com/office/powerpoint/2010/main" val="19937992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3A094801-FF80-9551-F804-64D6E1F09876}"/>
              </a:ext>
            </a:extLst>
          </p:cNvPr>
          <p:cNvSpPr>
            <a:spLocks noGrp="1"/>
          </p:cNvSpPr>
          <p:nvPr>
            <p:ph type="ftr" sz="quarter" idx="11"/>
          </p:nvPr>
        </p:nvSpPr>
        <p:spPr/>
        <p:txBody>
          <a:bodyPr/>
          <a:lstStyle/>
          <a:p>
            <a:r>
              <a:rPr lang="fr-FR"/>
              <a:t>Foire aux questions – Révision du Plan Climat | Septembre – Décembre 2022|</a:t>
            </a:r>
          </a:p>
        </p:txBody>
      </p:sp>
      <p:sp>
        <p:nvSpPr>
          <p:cNvPr id="4" name="Espace réservé du numéro de diapositive 3">
            <a:extLst>
              <a:ext uri="{FF2B5EF4-FFF2-40B4-BE49-F238E27FC236}">
                <a16:creationId xmlns:a16="http://schemas.microsoft.com/office/drawing/2014/main" id="{88FEFCBA-7579-69FC-4FCF-E61EEA9A4E1A}"/>
              </a:ext>
            </a:extLst>
          </p:cNvPr>
          <p:cNvSpPr>
            <a:spLocks noGrp="1"/>
          </p:cNvSpPr>
          <p:nvPr>
            <p:ph type="sldNum" sz="quarter" idx="12"/>
          </p:nvPr>
        </p:nvSpPr>
        <p:spPr/>
        <p:txBody>
          <a:bodyPr/>
          <a:lstStyle/>
          <a:p>
            <a:fld id="{975A587B-5814-4D9B-9598-FE9CB954CB01}" type="slidenum">
              <a:rPr lang="fr-FR" smtClean="0"/>
              <a:t>12</a:t>
            </a:fld>
            <a:endParaRPr lang="fr-FR"/>
          </a:p>
        </p:txBody>
      </p:sp>
      <p:sp>
        <p:nvSpPr>
          <p:cNvPr id="7" name="Espace réservé du texte 6">
            <a:extLst>
              <a:ext uri="{FF2B5EF4-FFF2-40B4-BE49-F238E27FC236}">
                <a16:creationId xmlns:a16="http://schemas.microsoft.com/office/drawing/2014/main" id="{DD703F36-3D08-302C-ACD8-806FD160603C}"/>
              </a:ext>
            </a:extLst>
          </p:cNvPr>
          <p:cNvSpPr>
            <a:spLocks noGrp="1"/>
          </p:cNvSpPr>
          <p:nvPr>
            <p:ph type="body" sz="quarter" idx="13"/>
          </p:nvPr>
        </p:nvSpPr>
        <p:spPr>
          <a:xfrm>
            <a:off x="590324" y="535423"/>
            <a:ext cx="11002572" cy="5503870"/>
          </a:xfrm>
        </p:spPr>
        <p:txBody>
          <a:bodyPr numCol="2" spcCol="576000"/>
          <a:lstStyle/>
          <a:p>
            <a:pPr>
              <a:lnSpc>
                <a:spcPct val="100000"/>
              </a:lnSpc>
            </a:pPr>
            <a:r>
              <a:rPr lang="fr-FR"/>
              <a:t>     </a:t>
            </a:r>
            <a:r>
              <a:rPr lang="fr-FR">
                <a:solidFill>
                  <a:srgbClr val="DFA300"/>
                </a:solidFill>
              </a:rPr>
              <a:t>Qu’est-ce que la Votation Citoyenne ?</a:t>
            </a:r>
          </a:p>
          <a:p>
            <a:endParaRPr lang="fr-FR" sz="800">
              <a:solidFill>
                <a:srgbClr val="035FCC"/>
              </a:solidFill>
            </a:endParaRPr>
          </a:p>
          <a:p>
            <a:pPr algn="just">
              <a:lnSpc>
                <a:spcPct val="100000"/>
              </a:lnSpc>
            </a:pPr>
            <a:r>
              <a:rPr lang="fr-FR" sz="1200">
                <a:effectLst/>
                <a:ea typeface="Yu Mincho" panose="02020400000000000000" pitchFamily="18" charset="-128"/>
                <a:cs typeface="Arial" panose="020B0604020202020204" pitchFamily="34" charset="0"/>
              </a:rPr>
              <a:t>La Votation Citoyenne est prévue en février 2023. Durant cette étape, les citoyens seront invités à </a:t>
            </a:r>
            <a:r>
              <a:rPr lang="fr-FR" sz="1200" b="1">
                <a:effectLst/>
                <a:ea typeface="Yu Mincho" panose="02020400000000000000" pitchFamily="18" charset="-128"/>
                <a:cs typeface="Arial" panose="020B0604020202020204" pitchFamily="34" charset="0"/>
              </a:rPr>
              <a:t>prioriser les propositions issues de la concertation</a:t>
            </a:r>
            <a:r>
              <a:rPr lang="fr-FR" sz="1200">
                <a:effectLst/>
                <a:ea typeface="Yu Mincho" panose="02020400000000000000" pitchFamily="18" charset="-128"/>
                <a:cs typeface="Arial" panose="020B0604020202020204" pitchFamily="34" charset="0"/>
              </a:rPr>
              <a:t> qui auront été rassemblées et publiées dans un Livre Blanc fin janvier 2023. </a:t>
            </a:r>
            <a:endParaRPr lang="fr-FR" sz="1200">
              <a:effectLst/>
              <a:ea typeface="Calibri" panose="020F0502020204030204" pitchFamily="34" charset="0"/>
              <a:cs typeface="Arial" panose="020B0604020202020204" pitchFamily="34" charset="0"/>
            </a:endParaRPr>
          </a:p>
          <a:p>
            <a:endParaRPr lang="fr-FR">
              <a:solidFill>
                <a:srgbClr val="035FCC"/>
              </a:solidFill>
            </a:endParaRPr>
          </a:p>
          <a:p>
            <a:endParaRPr lang="fr-FR">
              <a:solidFill>
                <a:srgbClr val="035FCC"/>
              </a:solidFill>
            </a:endParaRPr>
          </a:p>
          <a:p>
            <a:endParaRPr lang="fr-FR">
              <a:solidFill>
                <a:srgbClr val="035FCC"/>
              </a:solidFill>
            </a:endParaRPr>
          </a:p>
          <a:p>
            <a:endParaRPr lang="fr-FR">
              <a:solidFill>
                <a:srgbClr val="035FCC"/>
              </a:solidFill>
            </a:endParaRPr>
          </a:p>
          <a:p>
            <a:endParaRPr lang="fr-FR">
              <a:solidFill>
                <a:srgbClr val="035FCC"/>
              </a:solidFill>
            </a:endParaRPr>
          </a:p>
          <a:p>
            <a:endParaRPr lang="fr-FR">
              <a:solidFill>
                <a:srgbClr val="035FCC"/>
              </a:solidFill>
            </a:endParaRPr>
          </a:p>
          <a:p>
            <a:endParaRPr lang="fr-FR">
              <a:solidFill>
                <a:srgbClr val="035FCC"/>
              </a:solidFill>
            </a:endParaRPr>
          </a:p>
          <a:p>
            <a:endParaRPr lang="fr-FR">
              <a:solidFill>
                <a:srgbClr val="035FCC"/>
              </a:solidFill>
            </a:endParaRPr>
          </a:p>
          <a:p>
            <a:endParaRPr lang="fr-FR">
              <a:solidFill>
                <a:srgbClr val="035FCC"/>
              </a:solidFill>
            </a:endParaRPr>
          </a:p>
          <a:p>
            <a:pPr>
              <a:lnSpc>
                <a:spcPct val="100000"/>
              </a:lnSpc>
            </a:pPr>
            <a:r>
              <a:rPr lang="fr-FR">
                <a:solidFill>
                  <a:srgbClr val="035FCC"/>
                </a:solidFill>
              </a:rPr>
              <a:t>     </a:t>
            </a:r>
          </a:p>
          <a:p>
            <a:r>
              <a:rPr lang="fr-FR">
                <a:solidFill>
                  <a:srgbClr val="035FCC"/>
                </a:solidFill>
              </a:rPr>
              <a:t>     </a:t>
            </a:r>
          </a:p>
          <a:p>
            <a:endParaRPr lang="fr-FR">
              <a:solidFill>
                <a:srgbClr val="035FCC"/>
              </a:solidFill>
            </a:endParaRPr>
          </a:p>
          <a:p>
            <a:endParaRPr lang="fr-FR">
              <a:solidFill>
                <a:srgbClr val="035FCC"/>
              </a:solidFill>
            </a:endParaRPr>
          </a:p>
          <a:p>
            <a:endParaRPr lang="fr-FR">
              <a:solidFill>
                <a:srgbClr val="035FCC"/>
              </a:solidFill>
            </a:endParaRPr>
          </a:p>
          <a:p>
            <a:endParaRPr lang="fr-FR">
              <a:solidFill>
                <a:srgbClr val="035FCC"/>
              </a:solidFill>
            </a:endParaRPr>
          </a:p>
          <a:p>
            <a:endParaRPr lang="fr-FR">
              <a:solidFill>
                <a:srgbClr val="035FCC"/>
              </a:solidFill>
            </a:endParaRPr>
          </a:p>
        </p:txBody>
      </p:sp>
      <p:sp>
        <p:nvSpPr>
          <p:cNvPr id="12" name="Étoile : 4 branches 11">
            <a:extLst>
              <a:ext uri="{FF2B5EF4-FFF2-40B4-BE49-F238E27FC236}">
                <a16:creationId xmlns:a16="http://schemas.microsoft.com/office/drawing/2014/main" id="{92A7F71D-F97C-C8FC-06FD-2D06B55C8B33}"/>
              </a:ext>
            </a:extLst>
          </p:cNvPr>
          <p:cNvSpPr/>
          <p:nvPr/>
        </p:nvSpPr>
        <p:spPr>
          <a:xfrm>
            <a:off x="620368" y="574158"/>
            <a:ext cx="212651" cy="244549"/>
          </a:xfrm>
          <a:prstGeom prst="star4">
            <a:avLst/>
          </a:prstGeom>
          <a:solidFill>
            <a:srgbClr val="DFA300"/>
          </a:solidFill>
          <a:ln w="3175">
            <a:solidFill>
              <a:srgbClr val="DFA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Tree>
    <p:extLst>
      <p:ext uri="{BB962C8B-B14F-4D97-AF65-F5344CB8AC3E}">
        <p14:creationId xmlns:p14="http://schemas.microsoft.com/office/powerpoint/2010/main" val="1101057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1D3816C4-23DA-FB45-CB1F-28E3626505EE}"/>
              </a:ext>
            </a:extLst>
          </p:cNvPr>
          <p:cNvSpPr>
            <a:spLocks noGrp="1"/>
          </p:cNvSpPr>
          <p:nvPr>
            <p:ph type="ftr" sz="quarter" idx="11"/>
          </p:nvPr>
        </p:nvSpPr>
        <p:spPr/>
        <p:txBody>
          <a:bodyPr/>
          <a:lstStyle/>
          <a:p>
            <a:r>
              <a:rPr lang="fr-FR"/>
              <a:t>Kit de concertation – Révision du PCAET | Septembre 2022|</a:t>
            </a:r>
          </a:p>
        </p:txBody>
      </p:sp>
      <p:sp>
        <p:nvSpPr>
          <p:cNvPr id="3" name="Espace réservé du numéro de diapositive 2">
            <a:extLst>
              <a:ext uri="{FF2B5EF4-FFF2-40B4-BE49-F238E27FC236}">
                <a16:creationId xmlns:a16="http://schemas.microsoft.com/office/drawing/2014/main" id="{A99928A7-4034-47DA-FD17-790CC2690A45}"/>
              </a:ext>
            </a:extLst>
          </p:cNvPr>
          <p:cNvSpPr>
            <a:spLocks noGrp="1"/>
          </p:cNvSpPr>
          <p:nvPr>
            <p:ph type="sldNum" sz="quarter" idx="12"/>
          </p:nvPr>
        </p:nvSpPr>
        <p:spPr/>
        <p:txBody>
          <a:bodyPr/>
          <a:lstStyle/>
          <a:p>
            <a:fld id="{975A587B-5814-4D9B-9598-FE9CB954CB01}" type="slidenum">
              <a:rPr lang="fr-FR" smtClean="0"/>
              <a:t>13</a:t>
            </a:fld>
            <a:endParaRPr lang="fr-FR"/>
          </a:p>
        </p:txBody>
      </p:sp>
      <p:sp>
        <p:nvSpPr>
          <p:cNvPr id="5" name="ZoneTexte 4">
            <a:extLst>
              <a:ext uri="{FF2B5EF4-FFF2-40B4-BE49-F238E27FC236}">
                <a16:creationId xmlns:a16="http://schemas.microsoft.com/office/drawing/2014/main" id="{6496C826-F0BB-1E21-DC9A-5134E957941E}"/>
              </a:ext>
            </a:extLst>
          </p:cNvPr>
          <p:cNvSpPr txBox="1"/>
          <p:nvPr/>
        </p:nvSpPr>
        <p:spPr>
          <a:xfrm>
            <a:off x="0" y="0"/>
            <a:ext cx="12192000" cy="6220933"/>
          </a:xfrm>
          <a:prstGeom prst="rect">
            <a:avLst/>
          </a:prstGeom>
          <a:solidFill>
            <a:srgbClr val="E84124"/>
          </a:solidFill>
        </p:spPr>
        <p:txBody>
          <a:bodyPr wrap="square" rtlCol="0">
            <a:spAutoFit/>
          </a:bodyPr>
          <a:lstStyle/>
          <a:p>
            <a:endParaRPr lang="fr-FR"/>
          </a:p>
        </p:txBody>
      </p:sp>
      <p:sp>
        <p:nvSpPr>
          <p:cNvPr id="6" name="Titre 1">
            <a:extLst>
              <a:ext uri="{FF2B5EF4-FFF2-40B4-BE49-F238E27FC236}">
                <a16:creationId xmlns:a16="http://schemas.microsoft.com/office/drawing/2014/main" id="{5C8D0276-FB7E-17E7-356C-3208711A6F55}"/>
              </a:ext>
            </a:extLst>
          </p:cNvPr>
          <p:cNvSpPr txBox="1">
            <a:spLocks/>
          </p:cNvSpPr>
          <p:nvPr/>
        </p:nvSpPr>
        <p:spPr>
          <a:xfrm>
            <a:off x="717574" y="637067"/>
            <a:ext cx="10080000" cy="1800000"/>
          </a:xfrm>
          <a:prstGeom prst="rect">
            <a:avLst/>
          </a:prstGeom>
        </p:spPr>
        <p:txBody>
          <a:bodyPr/>
          <a:lstStyle>
            <a:lvl1pPr algn="l" defTabSz="914400" rtl="0" eaLnBrk="1" latinLnBrk="0" hangingPunct="1">
              <a:lnSpc>
                <a:spcPct val="115000"/>
              </a:lnSpc>
              <a:spcBef>
                <a:spcPct val="0"/>
              </a:spcBef>
              <a:buNone/>
              <a:defRPr sz="2200" b="1" kern="1200">
                <a:solidFill>
                  <a:schemeClr val="tx1"/>
                </a:solidFill>
                <a:latin typeface="+mj-lt"/>
                <a:ea typeface="+mj-ea"/>
                <a:cs typeface="+mj-cs"/>
              </a:defRPr>
            </a:lvl1pPr>
          </a:lstStyle>
          <a:p>
            <a:r>
              <a:rPr lang="fr-FR" sz="5400">
                <a:solidFill>
                  <a:srgbClr val="FFFFFF"/>
                </a:solidFill>
              </a:rPr>
              <a:t>04</a:t>
            </a:r>
            <a:r>
              <a:rPr lang="fr-FR">
                <a:solidFill>
                  <a:srgbClr val="FFFFFF"/>
                </a:solidFill>
              </a:rPr>
              <a:t>   </a:t>
            </a:r>
            <a:r>
              <a:rPr lang="fr-FR" sz="2400">
                <a:solidFill>
                  <a:srgbClr val="FFFFFF"/>
                </a:solidFill>
              </a:rPr>
              <a:t>La concertation</a:t>
            </a:r>
            <a:endParaRPr lang="fr-FR">
              <a:solidFill>
                <a:srgbClr val="FFFFFF"/>
              </a:solidFill>
            </a:endParaRPr>
          </a:p>
        </p:txBody>
      </p:sp>
      <p:sp>
        <p:nvSpPr>
          <p:cNvPr id="7" name="ZoneTexte 6">
            <a:extLst>
              <a:ext uri="{FF2B5EF4-FFF2-40B4-BE49-F238E27FC236}">
                <a16:creationId xmlns:a16="http://schemas.microsoft.com/office/drawing/2014/main" id="{7EF37C70-4EAC-BFE6-A10B-7E06BEC84ECA}"/>
              </a:ext>
            </a:extLst>
          </p:cNvPr>
          <p:cNvSpPr txBox="1"/>
          <p:nvPr/>
        </p:nvSpPr>
        <p:spPr>
          <a:xfrm>
            <a:off x="1394426" y="1738296"/>
            <a:ext cx="9844679" cy="4482637"/>
          </a:xfrm>
          <a:prstGeom prst="rect">
            <a:avLst/>
          </a:prstGeom>
          <a:noFill/>
        </p:spPr>
        <p:txBody>
          <a:bodyPr wrap="square" rtlCol="0">
            <a:spAutoFit/>
          </a:bodyPr>
          <a:lstStyle/>
          <a:p>
            <a:pPr>
              <a:lnSpc>
                <a:spcPct val="150000"/>
              </a:lnSpc>
            </a:pPr>
            <a:r>
              <a:rPr lang="fr-FR" sz="1600" i="1">
                <a:solidFill>
                  <a:schemeClr val="bg1"/>
                </a:solidFill>
                <a:hlinkClick r:id="rId2" action="ppaction://hlinksldjump">
                  <a:extLst>
                    <a:ext uri="{A12FA001-AC4F-418D-AE19-62706E023703}">
                      <ahyp:hlinkClr xmlns="" xmlns:ahyp="http://schemas.microsoft.com/office/drawing/2018/hyperlinkcolor" val="tx"/>
                    </a:ext>
                  </a:extLst>
                </a:hlinkClick>
              </a:rPr>
              <a:t>&gt;  Quand aura lieu la concertation du Plan Climat et combien de temps va-t-elle durer ?</a:t>
            </a:r>
          </a:p>
          <a:p>
            <a:pPr>
              <a:lnSpc>
                <a:spcPct val="150000"/>
              </a:lnSpc>
            </a:pPr>
            <a:r>
              <a:rPr lang="fr-FR" sz="1600" i="1">
                <a:solidFill>
                  <a:schemeClr val="bg1"/>
                </a:solidFill>
                <a:hlinkClick r:id="rId2" action="ppaction://hlinksldjump">
                  <a:extLst>
                    <a:ext uri="{A12FA001-AC4F-418D-AE19-62706E023703}">
                      <ahyp:hlinkClr xmlns="" xmlns:ahyp="http://schemas.microsoft.com/office/drawing/2018/hyperlinkcolor" val="tx"/>
                    </a:ext>
                  </a:extLst>
                </a:hlinkClick>
              </a:rPr>
              <a:t>&gt; Quelle forme va prendre la concertation du Plan Climat ?</a:t>
            </a:r>
          </a:p>
          <a:p>
            <a:pPr>
              <a:lnSpc>
                <a:spcPct val="150000"/>
              </a:lnSpc>
            </a:pPr>
            <a:r>
              <a:rPr lang="fr-FR" sz="1600" i="1">
                <a:solidFill>
                  <a:schemeClr val="bg1"/>
                </a:solidFill>
                <a:hlinkClick r:id="rId2" action="ppaction://hlinksldjump">
                  <a:extLst>
                    <a:ext uri="{A12FA001-AC4F-418D-AE19-62706E023703}">
                      <ahyp:hlinkClr xmlns="" xmlns:ahyp="http://schemas.microsoft.com/office/drawing/2018/hyperlinkcolor" val="tx"/>
                    </a:ext>
                  </a:extLst>
                </a:hlinkClick>
              </a:rPr>
              <a:t>&gt; Quelles sont les grandes thématiques de la concertation ?</a:t>
            </a:r>
          </a:p>
          <a:p>
            <a:pPr>
              <a:lnSpc>
                <a:spcPct val="150000"/>
              </a:lnSpc>
            </a:pPr>
            <a:r>
              <a:rPr lang="fr-FR" sz="1600" i="1">
                <a:solidFill>
                  <a:schemeClr val="bg1"/>
                </a:solidFill>
                <a:hlinkClick r:id="rId2" action="ppaction://hlinksldjump">
                  <a:extLst>
                    <a:ext uri="{A12FA001-AC4F-418D-AE19-62706E023703}">
                      <ahyp:hlinkClr xmlns="" xmlns:ahyp="http://schemas.microsoft.com/office/drawing/2018/hyperlinkcolor" val="tx"/>
                    </a:ext>
                  </a:extLst>
                </a:hlinkClick>
              </a:rPr>
              <a:t>&gt; Qui peut participer à la concertation ?</a:t>
            </a:r>
          </a:p>
          <a:p>
            <a:pPr>
              <a:lnSpc>
                <a:spcPct val="150000"/>
              </a:lnSpc>
            </a:pPr>
            <a:r>
              <a:rPr lang="fr-FR" sz="1600" i="1">
                <a:solidFill>
                  <a:schemeClr val="bg1"/>
                </a:solidFill>
                <a:hlinkClick r:id="rId2" action="ppaction://hlinksldjump">
                  <a:extLst>
                    <a:ext uri="{A12FA001-AC4F-418D-AE19-62706E023703}">
                      <ahyp:hlinkClr xmlns="" xmlns:ahyp="http://schemas.microsoft.com/office/drawing/2018/hyperlinkcolor" val="tx"/>
                    </a:ext>
                  </a:extLst>
                </a:hlinkClick>
              </a:rPr>
              <a:t>&gt; Qui sont les organisateurs et les animateurs de la concertation ? </a:t>
            </a:r>
            <a:r>
              <a:rPr lang="fr-FR" sz="1600" i="1">
                <a:solidFill>
                  <a:schemeClr val="bg1"/>
                </a:solidFill>
              </a:rPr>
              <a:t/>
            </a:r>
            <a:br>
              <a:rPr lang="fr-FR" sz="1600" i="1">
                <a:solidFill>
                  <a:schemeClr val="bg1"/>
                </a:solidFill>
              </a:rPr>
            </a:br>
            <a:r>
              <a:rPr lang="fr-FR" sz="1600" i="1">
                <a:solidFill>
                  <a:schemeClr val="bg1"/>
                </a:solidFill>
                <a:hlinkClick r:id="rId3" action="ppaction://hlinksldjump">
                  <a:extLst>
                    <a:ext uri="{A12FA001-AC4F-418D-AE19-62706E023703}">
                      <ahyp:hlinkClr xmlns="" xmlns:ahyp="http://schemas.microsoft.com/office/drawing/2018/hyperlinkcolor" val="tx"/>
                    </a:ext>
                  </a:extLst>
                </a:hlinkClick>
              </a:rPr>
              <a:t>&gt; Comment seront communiqués les différents évènements de la concertation ?</a:t>
            </a:r>
          </a:p>
          <a:p>
            <a:pPr>
              <a:lnSpc>
                <a:spcPct val="150000"/>
              </a:lnSpc>
            </a:pPr>
            <a:r>
              <a:rPr lang="fr-FR" sz="1600" i="1">
                <a:solidFill>
                  <a:schemeClr val="bg1"/>
                </a:solidFill>
                <a:hlinkClick r:id="rId3" action="ppaction://hlinksldjump">
                  <a:extLst>
                    <a:ext uri="{A12FA001-AC4F-418D-AE19-62706E023703}">
                      <ahyp:hlinkClr xmlns="" xmlns:ahyp="http://schemas.microsoft.com/office/drawing/2018/hyperlinkcolor" val="tx"/>
                    </a:ext>
                  </a:extLst>
                </a:hlinkClick>
              </a:rPr>
              <a:t>&gt; Comment adresser nos contributions ?</a:t>
            </a:r>
          </a:p>
          <a:p>
            <a:pPr>
              <a:lnSpc>
                <a:spcPct val="150000"/>
              </a:lnSpc>
            </a:pPr>
            <a:r>
              <a:rPr lang="fr-FR" sz="1600" i="1">
                <a:solidFill>
                  <a:schemeClr val="bg1"/>
                </a:solidFill>
                <a:hlinkClick r:id="rId3" action="ppaction://hlinksldjump">
                  <a:extLst>
                    <a:ext uri="{A12FA001-AC4F-418D-AE19-62706E023703}">
                      <ahyp:hlinkClr xmlns="" xmlns:ahyp="http://schemas.microsoft.com/office/drawing/2018/hyperlinkcolor" val="tx"/>
                    </a:ext>
                  </a:extLst>
                </a:hlinkClick>
              </a:rPr>
              <a:t>&gt; Comment les contributions seront-elles prises en compte ?</a:t>
            </a:r>
          </a:p>
          <a:p>
            <a:pPr>
              <a:lnSpc>
                <a:spcPct val="150000"/>
              </a:lnSpc>
            </a:pPr>
            <a:r>
              <a:rPr lang="fr-FR" sz="1600" i="1">
                <a:solidFill>
                  <a:schemeClr val="bg1"/>
                </a:solidFill>
                <a:hlinkClick r:id="rId3" action="ppaction://hlinksldjump">
                  <a:extLst>
                    <a:ext uri="{A12FA001-AC4F-418D-AE19-62706E023703}">
                      <ahyp:hlinkClr xmlns="" xmlns:ahyp="http://schemas.microsoft.com/office/drawing/2018/hyperlinkcolor" val="tx"/>
                    </a:ext>
                  </a:extLst>
                </a:hlinkClick>
              </a:rPr>
              <a:t>&gt; La concertation, et après ?</a:t>
            </a:r>
          </a:p>
          <a:p>
            <a:pPr>
              <a:lnSpc>
                <a:spcPct val="150000"/>
              </a:lnSpc>
            </a:pPr>
            <a:r>
              <a:rPr lang="fr-FR" sz="1600" i="1">
                <a:solidFill>
                  <a:schemeClr val="bg1"/>
                </a:solidFill>
                <a:hlinkClick r:id="rId3" action="ppaction://hlinksldjump">
                  <a:extLst>
                    <a:ext uri="{A12FA001-AC4F-418D-AE19-62706E023703}">
                      <ahyp:hlinkClr xmlns="" xmlns:ahyp="http://schemas.microsoft.com/office/drawing/2018/hyperlinkcolor" val="tx"/>
                    </a:ext>
                  </a:extLst>
                </a:hlinkClick>
              </a:rPr>
              <a:t>&gt; Qu’est-ce que le Livre Blanc et quand sera-t-il publié ?</a:t>
            </a:r>
            <a:endParaRPr lang="fr-FR" sz="1600" i="1">
              <a:solidFill>
                <a:schemeClr val="bg1"/>
              </a:solidFill>
            </a:endParaRPr>
          </a:p>
          <a:p>
            <a:pPr>
              <a:lnSpc>
                <a:spcPct val="150000"/>
              </a:lnSpc>
            </a:pPr>
            <a:r>
              <a:rPr lang="fr-FR" sz="1600" i="1">
                <a:solidFill>
                  <a:schemeClr val="bg1"/>
                </a:solidFill>
                <a:hlinkClick r:id="rId4" action="ppaction://hlinksldjump">
                  <a:extLst>
                    <a:ext uri="{A12FA001-AC4F-418D-AE19-62706E023703}">
                      <ahyp:hlinkClr xmlns="" xmlns:ahyp="http://schemas.microsoft.com/office/drawing/2018/hyperlinkcolor" val="tx"/>
                    </a:ext>
                  </a:extLst>
                </a:hlinkClick>
              </a:rPr>
              <a:t>&gt; Qu’est-ce que decider.paris.fr ?</a:t>
            </a:r>
          </a:p>
          <a:p>
            <a:pPr>
              <a:lnSpc>
                <a:spcPct val="150000"/>
              </a:lnSpc>
            </a:pPr>
            <a:r>
              <a:rPr lang="fr-FR" sz="1600" i="1">
                <a:solidFill>
                  <a:schemeClr val="bg1"/>
                </a:solidFill>
                <a:hlinkClick r:id="rId4" action="ppaction://hlinksldjump">
                  <a:extLst>
                    <a:ext uri="{A12FA001-AC4F-418D-AE19-62706E023703}">
                      <ahyp:hlinkClr xmlns="" xmlns:ahyp="http://schemas.microsoft.com/office/drawing/2018/hyperlinkcolor" val="tx"/>
                    </a:ext>
                  </a:extLst>
                </a:hlinkClick>
              </a:rPr>
              <a:t>&gt; Qu’est-ce que la Lettre du Climat ? Comment je peux m’y inscrire ?</a:t>
            </a:r>
            <a:endParaRPr lang="fr-FR" sz="1600" i="1">
              <a:solidFill>
                <a:schemeClr val="bg1"/>
              </a:solidFill>
            </a:endParaRPr>
          </a:p>
        </p:txBody>
      </p:sp>
    </p:spTree>
    <p:extLst>
      <p:ext uri="{BB962C8B-B14F-4D97-AF65-F5344CB8AC3E}">
        <p14:creationId xmlns:p14="http://schemas.microsoft.com/office/powerpoint/2010/main" val="2174272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3A094801-FF80-9551-F804-64D6E1F09876}"/>
              </a:ext>
            </a:extLst>
          </p:cNvPr>
          <p:cNvSpPr>
            <a:spLocks noGrp="1"/>
          </p:cNvSpPr>
          <p:nvPr>
            <p:ph type="ftr" sz="quarter" idx="11"/>
          </p:nvPr>
        </p:nvSpPr>
        <p:spPr/>
        <p:txBody>
          <a:bodyPr/>
          <a:lstStyle/>
          <a:p>
            <a:r>
              <a:rPr lang="fr-FR"/>
              <a:t>Kit de concertation – Révision du Plan Climat | Septembre – Décembre 2022|</a:t>
            </a:r>
          </a:p>
        </p:txBody>
      </p:sp>
      <p:sp>
        <p:nvSpPr>
          <p:cNvPr id="4" name="Espace réservé du numéro de diapositive 3">
            <a:extLst>
              <a:ext uri="{FF2B5EF4-FFF2-40B4-BE49-F238E27FC236}">
                <a16:creationId xmlns:a16="http://schemas.microsoft.com/office/drawing/2014/main" id="{88FEFCBA-7579-69FC-4FCF-E61EEA9A4E1A}"/>
              </a:ext>
            </a:extLst>
          </p:cNvPr>
          <p:cNvSpPr>
            <a:spLocks noGrp="1"/>
          </p:cNvSpPr>
          <p:nvPr>
            <p:ph type="sldNum" sz="quarter" idx="12"/>
          </p:nvPr>
        </p:nvSpPr>
        <p:spPr/>
        <p:txBody>
          <a:bodyPr/>
          <a:lstStyle/>
          <a:p>
            <a:fld id="{975A587B-5814-4D9B-9598-FE9CB954CB01}" type="slidenum">
              <a:rPr lang="fr-FR" smtClean="0"/>
              <a:t>14</a:t>
            </a:fld>
            <a:endParaRPr lang="fr-FR"/>
          </a:p>
        </p:txBody>
      </p:sp>
      <p:sp>
        <p:nvSpPr>
          <p:cNvPr id="7" name="Espace réservé du texte 6">
            <a:extLst>
              <a:ext uri="{FF2B5EF4-FFF2-40B4-BE49-F238E27FC236}">
                <a16:creationId xmlns:a16="http://schemas.microsoft.com/office/drawing/2014/main" id="{DD703F36-3D08-302C-ACD8-806FD160603C}"/>
              </a:ext>
            </a:extLst>
          </p:cNvPr>
          <p:cNvSpPr>
            <a:spLocks noGrp="1"/>
          </p:cNvSpPr>
          <p:nvPr>
            <p:ph type="body" sz="quarter" idx="13"/>
          </p:nvPr>
        </p:nvSpPr>
        <p:spPr>
          <a:xfrm>
            <a:off x="590324" y="535423"/>
            <a:ext cx="11002572" cy="5503870"/>
          </a:xfrm>
        </p:spPr>
        <p:txBody>
          <a:bodyPr numCol="2" spcCol="576000">
            <a:normAutofit fontScale="92500" lnSpcReduction="20000"/>
          </a:bodyPr>
          <a:lstStyle/>
          <a:p>
            <a:pPr>
              <a:lnSpc>
                <a:spcPct val="100000"/>
              </a:lnSpc>
            </a:pPr>
            <a:r>
              <a:rPr lang="fr-FR"/>
              <a:t>     </a:t>
            </a:r>
            <a:r>
              <a:rPr lang="fr-FR">
                <a:solidFill>
                  <a:srgbClr val="E84124"/>
                </a:solidFill>
              </a:rPr>
              <a:t>Quand aura lieu la concertation du Plan Climat et combien de temps va-t-elle durer ?</a:t>
            </a:r>
          </a:p>
          <a:p>
            <a:endParaRPr lang="fr-FR" sz="800">
              <a:solidFill>
                <a:srgbClr val="035FCC"/>
              </a:solidFill>
            </a:endParaRPr>
          </a:p>
          <a:p>
            <a:pPr algn="just">
              <a:lnSpc>
                <a:spcPct val="100000"/>
              </a:lnSpc>
            </a:pPr>
            <a:r>
              <a:rPr lang="fr-FR" sz="1200">
                <a:effectLst/>
                <a:ea typeface="Yu Mincho" panose="02020400000000000000" pitchFamily="18" charset="-128"/>
                <a:cs typeface="Arial" panose="020B0604020202020204" pitchFamily="34" charset="0"/>
              </a:rPr>
              <a:t>La concertation préalable du Plan Climat va se dérouler </a:t>
            </a:r>
            <a:r>
              <a:rPr lang="fr-FR" sz="1200" b="1">
                <a:effectLst/>
                <a:ea typeface="Yu Mincho" panose="02020400000000000000" pitchFamily="18" charset="-128"/>
                <a:cs typeface="Arial" panose="020B0604020202020204" pitchFamily="34" charset="0"/>
              </a:rPr>
              <a:t>d’octobre à décembre 2022</a:t>
            </a:r>
            <a:r>
              <a:rPr lang="fr-FR" sz="1200">
                <a:effectLst/>
                <a:ea typeface="Yu Mincho" panose="02020400000000000000" pitchFamily="18" charset="-128"/>
                <a:cs typeface="Arial" panose="020B0604020202020204" pitchFamily="34" charset="0"/>
              </a:rPr>
              <a:t>, soit durant une période de </a:t>
            </a:r>
            <a:r>
              <a:rPr lang="fr-FR" sz="1200" b="1">
                <a:effectLst/>
                <a:ea typeface="Yu Mincho" panose="02020400000000000000" pitchFamily="18" charset="-128"/>
                <a:cs typeface="Arial" panose="020B0604020202020204" pitchFamily="34" charset="0"/>
              </a:rPr>
              <a:t>trois mois. </a:t>
            </a:r>
            <a:endParaRPr lang="fr-FR" sz="1200">
              <a:effectLst/>
              <a:ea typeface="Calibri" panose="020F0502020204030204" pitchFamily="34" charset="0"/>
              <a:cs typeface="Arial" panose="020B0604020202020204" pitchFamily="34" charset="0"/>
            </a:endParaRPr>
          </a:p>
          <a:p>
            <a:pPr algn="just">
              <a:lnSpc>
                <a:spcPct val="100000"/>
              </a:lnSpc>
            </a:pPr>
            <a:endParaRPr lang="fr-FR" sz="1200">
              <a:solidFill>
                <a:srgbClr val="035FCC"/>
              </a:solidFill>
            </a:endParaRPr>
          </a:p>
          <a:p>
            <a:pPr>
              <a:lnSpc>
                <a:spcPct val="100000"/>
              </a:lnSpc>
            </a:pPr>
            <a:r>
              <a:rPr lang="fr-FR">
                <a:solidFill>
                  <a:srgbClr val="E84124"/>
                </a:solidFill>
              </a:rPr>
              <a:t>     Quelle forme va prendre la concertation du Plan Climat ?</a:t>
            </a:r>
            <a:endParaRPr lang="fr-FR" sz="800">
              <a:solidFill>
                <a:srgbClr val="E84124"/>
              </a:solidFill>
            </a:endParaRPr>
          </a:p>
          <a:p>
            <a:pPr algn="just">
              <a:lnSpc>
                <a:spcPct val="100000"/>
              </a:lnSpc>
              <a:spcAft>
                <a:spcPts val="800"/>
              </a:spcAft>
            </a:pPr>
            <a:endParaRPr lang="fr-FR" sz="800">
              <a:effectLst/>
              <a:ea typeface="Yu Mincho" panose="02020400000000000000" pitchFamily="18" charset="-128"/>
              <a:cs typeface="Arial" panose="020B0604020202020204" pitchFamily="34" charset="0"/>
            </a:endParaRPr>
          </a:p>
          <a:p>
            <a:pPr algn="just">
              <a:lnSpc>
                <a:spcPct val="100000"/>
              </a:lnSpc>
            </a:pPr>
            <a:r>
              <a:rPr lang="fr-FR" sz="1200">
                <a:effectLst/>
                <a:ea typeface="Yu Mincho" panose="02020400000000000000" pitchFamily="18" charset="-128"/>
                <a:cs typeface="Arial" panose="020B0604020202020204" pitchFamily="34" charset="0"/>
              </a:rPr>
              <a:t>L’objectif de cette concertation préalable est de parvenir à la co-construction d’un programme d’actions. Pour ce faire, il s’agit de </a:t>
            </a:r>
            <a:r>
              <a:rPr lang="fr-FR" sz="1200" b="1">
                <a:effectLst/>
                <a:ea typeface="Yu Mincho" panose="02020400000000000000" pitchFamily="18" charset="-128"/>
                <a:cs typeface="Arial" panose="020B0604020202020204" pitchFamily="34" charset="0"/>
              </a:rPr>
              <a:t>créer une émulation collective et locale</a:t>
            </a:r>
            <a:r>
              <a:rPr lang="fr-FR" sz="1200">
                <a:effectLst/>
                <a:ea typeface="Yu Mincho" panose="02020400000000000000" pitchFamily="18" charset="-128"/>
                <a:cs typeface="Arial" panose="020B0604020202020204" pitchFamily="34" charset="0"/>
              </a:rPr>
              <a:t>, favorable à la réflexion et au partage d’idées de chacun. Les temps d’échanges pourront prendre des </a:t>
            </a:r>
            <a:r>
              <a:rPr lang="fr-FR" sz="1200" b="1">
                <a:effectLst/>
                <a:ea typeface="Yu Mincho" panose="02020400000000000000" pitchFamily="18" charset="-128"/>
                <a:cs typeface="Arial" panose="020B0604020202020204" pitchFamily="34" charset="0"/>
              </a:rPr>
              <a:t>formes variées</a:t>
            </a:r>
            <a:r>
              <a:rPr lang="fr-FR" sz="1200">
                <a:effectLst/>
                <a:ea typeface="Yu Mincho" panose="02020400000000000000" pitchFamily="18" charset="-128"/>
                <a:cs typeface="Arial" panose="020B0604020202020204" pitchFamily="34" charset="0"/>
              </a:rPr>
              <a:t> parmi certains formats proposés (balades urbaines, ateliers de réflexion...) ou selon le souhait de chaque mairie. Tous les évènements organisés permettront </a:t>
            </a:r>
            <a:r>
              <a:rPr lang="fr-FR" sz="1200" b="1">
                <a:effectLst/>
                <a:ea typeface="Yu Mincho" panose="02020400000000000000" pitchFamily="18" charset="-128"/>
                <a:cs typeface="Arial" panose="020B0604020202020204" pitchFamily="34" charset="0"/>
              </a:rPr>
              <a:t>d’alimenter la plateforme decider.paris.fr</a:t>
            </a:r>
            <a:r>
              <a:rPr lang="fr-FR" sz="1200">
                <a:effectLst/>
                <a:ea typeface="Yu Mincho" panose="02020400000000000000" pitchFamily="18" charset="-128"/>
                <a:cs typeface="Arial" panose="020B0604020202020204" pitchFamily="34" charset="0"/>
              </a:rPr>
              <a:t> destinée à recueillir les contributions des citoyens. </a:t>
            </a:r>
            <a:endParaRPr lang="fr-FR">
              <a:solidFill>
                <a:srgbClr val="035FCC"/>
              </a:solidFill>
            </a:endParaRPr>
          </a:p>
          <a:p>
            <a:endParaRPr lang="fr-FR">
              <a:solidFill>
                <a:srgbClr val="035FCC"/>
              </a:solidFill>
            </a:endParaRPr>
          </a:p>
          <a:p>
            <a:pPr>
              <a:lnSpc>
                <a:spcPct val="100000"/>
              </a:lnSpc>
            </a:pPr>
            <a:r>
              <a:rPr lang="fr-FR">
                <a:solidFill>
                  <a:srgbClr val="035FCC"/>
                </a:solidFill>
              </a:rPr>
              <a:t>     </a:t>
            </a:r>
            <a:r>
              <a:rPr lang="fr-FR">
                <a:solidFill>
                  <a:srgbClr val="E84124"/>
                </a:solidFill>
              </a:rPr>
              <a:t>Quelles sont les grandes thématiques de la concertation ?</a:t>
            </a:r>
          </a:p>
          <a:p>
            <a:endParaRPr lang="fr-FR" sz="800">
              <a:solidFill>
                <a:srgbClr val="035FCC"/>
              </a:solidFill>
            </a:endParaRPr>
          </a:p>
          <a:p>
            <a:pPr algn="just">
              <a:lnSpc>
                <a:spcPct val="100000"/>
              </a:lnSpc>
            </a:pPr>
            <a:r>
              <a:rPr lang="fr-FR" sz="1200">
                <a:effectLst/>
                <a:ea typeface="Yu Mincho" panose="02020400000000000000" pitchFamily="18" charset="-128"/>
                <a:cs typeface="Arial" panose="020B0604020202020204" pitchFamily="34" charset="0"/>
              </a:rPr>
              <a:t>Les grandes thématiques de </a:t>
            </a:r>
            <a:r>
              <a:rPr lang="fr-FR" sz="1200" b="1">
                <a:effectLst/>
                <a:ea typeface="Yu Mincho" panose="02020400000000000000" pitchFamily="18" charset="-128"/>
                <a:cs typeface="Arial" panose="020B0604020202020204" pitchFamily="34" charset="0"/>
              </a:rPr>
              <a:t>la concertation s’aligneront avec celles de la révision du Plan Climat</a:t>
            </a:r>
            <a:r>
              <a:rPr lang="fr-FR" sz="1200">
                <a:effectLst/>
                <a:ea typeface="Yu Mincho" panose="02020400000000000000" pitchFamily="18" charset="-128"/>
                <a:cs typeface="Arial" panose="020B0604020202020204" pitchFamily="34" charset="0"/>
              </a:rPr>
              <a:t>. Les participants seront invités à réfléchir et donner leur avis sur des questions relatives à l’urbanisme, les bâtiments, l’énergie, les mobilités, l’alimentation, les déchets et l’économie circulaire, l’eau ou encore la finance verte. A travers cette révision, un des souhaits est de relocaliser </a:t>
            </a:r>
          </a:p>
          <a:p>
            <a:pPr algn="just">
              <a:lnSpc>
                <a:spcPct val="100000"/>
              </a:lnSpc>
            </a:pPr>
            <a:endParaRPr lang="fr-FR" sz="1200">
              <a:ea typeface="Yu Mincho" panose="02020400000000000000" pitchFamily="18" charset="-128"/>
              <a:cs typeface="Arial" panose="020B0604020202020204" pitchFamily="34" charset="0"/>
            </a:endParaRPr>
          </a:p>
          <a:p>
            <a:pPr algn="just">
              <a:lnSpc>
                <a:spcPct val="100000"/>
              </a:lnSpc>
            </a:pPr>
            <a:endParaRPr lang="fr-FR" sz="1200">
              <a:effectLst/>
              <a:ea typeface="Yu Mincho" panose="02020400000000000000" pitchFamily="18" charset="-128"/>
              <a:cs typeface="Arial" panose="020B0604020202020204" pitchFamily="34" charset="0"/>
            </a:endParaRPr>
          </a:p>
          <a:p>
            <a:pPr algn="just">
              <a:lnSpc>
                <a:spcPct val="100000"/>
              </a:lnSpc>
            </a:pPr>
            <a:endParaRPr lang="fr-FR" sz="1200">
              <a:ea typeface="Yu Mincho" panose="02020400000000000000" pitchFamily="18" charset="-128"/>
              <a:cs typeface="Arial" panose="020B0604020202020204" pitchFamily="34" charset="0"/>
            </a:endParaRPr>
          </a:p>
          <a:p>
            <a:pPr algn="just">
              <a:lnSpc>
                <a:spcPct val="100000"/>
              </a:lnSpc>
            </a:pPr>
            <a:endParaRPr lang="fr-FR" sz="1200">
              <a:ea typeface="Yu Mincho" panose="02020400000000000000" pitchFamily="18" charset="-128"/>
              <a:cs typeface="Arial" panose="020B0604020202020204" pitchFamily="34" charset="0"/>
            </a:endParaRPr>
          </a:p>
          <a:p>
            <a:pPr algn="just">
              <a:lnSpc>
                <a:spcPct val="100000"/>
              </a:lnSpc>
            </a:pPr>
            <a:r>
              <a:rPr lang="fr-FR" sz="1200">
                <a:ea typeface="Yu Mincho" panose="02020400000000000000" pitchFamily="18" charset="-128"/>
                <a:cs typeface="Arial" panose="020B0604020202020204" pitchFamily="34" charset="0"/>
              </a:rPr>
              <a:t>l</a:t>
            </a:r>
            <a:r>
              <a:rPr lang="fr-FR" sz="1200">
                <a:effectLst/>
                <a:ea typeface="Yu Mincho" panose="02020400000000000000" pitchFamily="18" charset="-128"/>
                <a:cs typeface="Arial" panose="020B0604020202020204" pitchFamily="34" charset="0"/>
              </a:rPr>
              <a:t>es mesures afin d’agir au plus près des enjeux identifiés. Ainsi, l’expertise d’usage des citoyens mais aussi des élus de chaque arrondissement est absolument nécessaire pour élaborer les futures actions du Plan </a:t>
            </a:r>
            <a:r>
              <a:rPr lang="fr-FR" sz="1200">
                <a:ea typeface="Yu Mincho" panose="02020400000000000000" pitchFamily="18" charset="-128"/>
                <a:cs typeface="Arial" panose="020B0604020202020204" pitchFamily="34" charset="0"/>
              </a:rPr>
              <a:t>C</a:t>
            </a:r>
            <a:r>
              <a:rPr lang="fr-FR" sz="1200">
                <a:effectLst/>
                <a:ea typeface="Yu Mincho" panose="02020400000000000000" pitchFamily="18" charset="-128"/>
                <a:cs typeface="Arial" panose="020B0604020202020204" pitchFamily="34" charset="0"/>
              </a:rPr>
              <a:t>limat.</a:t>
            </a:r>
            <a:endParaRPr lang="fr-FR" sz="1200">
              <a:effectLst/>
              <a:ea typeface="Calibri" panose="020F0502020204030204" pitchFamily="34" charset="0"/>
              <a:cs typeface="Arial" panose="020B0604020202020204" pitchFamily="34" charset="0"/>
            </a:endParaRPr>
          </a:p>
          <a:p>
            <a:pPr algn="just">
              <a:lnSpc>
                <a:spcPct val="100000"/>
              </a:lnSpc>
            </a:pPr>
            <a:endParaRPr lang="fr-FR" sz="1200">
              <a:solidFill>
                <a:srgbClr val="035FCC"/>
              </a:solidFill>
            </a:endParaRPr>
          </a:p>
          <a:p>
            <a:pPr>
              <a:lnSpc>
                <a:spcPct val="100000"/>
              </a:lnSpc>
            </a:pPr>
            <a:r>
              <a:rPr lang="fr-FR">
                <a:solidFill>
                  <a:srgbClr val="035FCC"/>
                </a:solidFill>
              </a:rPr>
              <a:t>     </a:t>
            </a:r>
            <a:r>
              <a:rPr lang="fr-FR">
                <a:solidFill>
                  <a:srgbClr val="E84124"/>
                </a:solidFill>
              </a:rPr>
              <a:t>Qui peut participer à la concertation ?</a:t>
            </a:r>
          </a:p>
          <a:p>
            <a:pPr algn="just">
              <a:lnSpc>
                <a:spcPct val="100000"/>
              </a:lnSpc>
            </a:pPr>
            <a:endParaRPr lang="fr-FR" sz="800">
              <a:solidFill>
                <a:srgbClr val="035FCC"/>
              </a:solidFill>
              <a:latin typeface="+mj-lt"/>
            </a:endParaRPr>
          </a:p>
          <a:p>
            <a:pPr algn="just">
              <a:lnSpc>
                <a:spcPct val="100000"/>
              </a:lnSpc>
            </a:pPr>
            <a:r>
              <a:rPr lang="fr-FR" sz="1200">
                <a:effectLst/>
                <a:ea typeface="Yu Mincho" panose="02020400000000000000" pitchFamily="18" charset="-128"/>
                <a:cs typeface="Arial" panose="020B0604020202020204" pitchFamily="34" charset="0"/>
              </a:rPr>
              <a:t>Groupes scolaires, jeunes, experts, entreprises, associations, ONG, citoyens,</a:t>
            </a:r>
            <a:r>
              <a:rPr lang="fr-FR" sz="1200" b="1">
                <a:effectLst/>
                <a:ea typeface="Yu Mincho" panose="02020400000000000000" pitchFamily="18" charset="-128"/>
                <a:cs typeface="Arial" panose="020B0604020202020204" pitchFamily="34" charset="0"/>
              </a:rPr>
              <a:t> l’ensemble des Parisiens et Parisiennes est invité à formuler des propositions </a:t>
            </a:r>
            <a:r>
              <a:rPr lang="fr-FR" sz="1200">
                <a:effectLst/>
                <a:ea typeface="Yu Mincho" panose="02020400000000000000" pitchFamily="18" charset="-128"/>
                <a:cs typeface="Arial" panose="020B0604020202020204" pitchFamily="34" charset="0"/>
              </a:rPr>
              <a:t>pour contribuer à l’élaboration et à la réussite du nouveau Plan Climat de Paris. Organiser cette concertation par arrondissement permettra de nourrir au fil de l’eau les feuilles de routes locales du Livre Blanc. Ces rencontres ont aussi vocation à se rapprocher des initiatives citoyennes autour du climat qui se développent désormais dans la ville. </a:t>
            </a:r>
            <a:endParaRPr lang="fr-FR" sz="1200">
              <a:effectLst/>
              <a:ea typeface="Calibri" panose="020F0502020204030204" pitchFamily="34" charset="0"/>
              <a:cs typeface="Arial" panose="020B0604020202020204" pitchFamily="34" charset="0"/>
            </a:endParaRPr>
          </a:p>
          <a:p>
            <a:endParaRPr lang="fr-FR">
              <a:solidFill>
                <a:srgbClr val="035FCC"/>
              </a:solidFill>
            </a:endParaRPr>
          </a:p>
          <a:p>
            <a:pPr>
              <a:lnSpc>
                <a:spcPct val="100000"/>
              </a:lnSpc>
            </a:pPr>
            <a:r>
              <a:rPr lang="fr-FR">
                <a:solidFill>
                  <a:srgbClr val="035FCC"/>
                </a:solidFill>
              </a:rPr>
              <a:t>     </a:t>
            </a:r>
            <a:r>
              <a:rPr lang="fr-FR">
                <a:solidFill>
                  <a:srgbClr val="E84124"/>
                </a:solidFill>
              </a:rPr>
              <a:t>Qui sont les organisateurs et les animateurs de la concertation ?</a:t>
            </a:r>
          </a:p>
          <a:p>
            <a:endParaRPr lang="fr-FR" sz="800">
              <a:solidFill>
                <a:srgbClr val="035FCC"/>
              </a:solidFill>
            </a:endParaRPr>
          </a:p>
          <a:p>
            <a:pPr algn="just">
              <a:lnSpc>
                <a:spcPct val="100000"/>
              </a:lnSpc>
            </a:pPr>
            <a:r>
              <a:rPr lang="fr-FR" sz="1200">
                <a:effectLst/>
                <a:ea typeface="Yu Mincho" panose="02020400000000000000" pitchFamily="18" charset="-128"/>
                <a:cs typeface="Arial" panose="020B0604020202020204" pitchFamily="34" charset="0"/>
              </a:rPr>
              <a:t>La </a:t>
            </a:r>
            <a:r>
              <a:rPr lang="fr-FR" sz="1200" b="1">
                <a:effectLst/>
                <a:ea typeface="Yu Mincho" panose="02020400000000000000" pitchFamily="18" charset="-128"/>
                <a:cs typeface="Arial" panose="020B0604020202020204" pitchFamily="34" charset="0"/>
              </a:rPr>
              <a:t>Direction de la Transition Ecologique et du Climat (DTEC)</a:t>
            </a:r>
            <a:r>
              <a:rPr lang="fr-FR" sz="1200">
                <a:effectLst/>
                <a:ea typeface="Yu Mincho" panose="02020400000000000000" pitchFamily="18" charset="-128"/>
                <a:cs typeface="Arial" panose="020B0604020202020204" pitchFamily="34" charset="0"/>
              </a:rPr>
              <a:t> organise le suivi global, les débats publics et les forums de la concertation. Pour l’épauler dans cette mission, elle mobilise le cabinet Rouge Vif Territoires (RVT), l’Agence Parisienne du Climat (APC), le Conseil d’architecture, d’urbanisme et de l’environnement (CAUE).  Mais ce sont surtout les mairies d’arrondissement, véritables ambassadrices du Plan Climat, qui joueront un rôle capital dans ces temps de concertation locaux, dans la mesure où elles permettront d’être au plus près des habitants.</a:t>
            </a:r>
            <a:endParaRPr lang="fr-FR" sz="1200">
              <a:effectLst/>
              <a:ea typeface="Calibri" panose="020F0502020204030204" pitchFamily="34" charset="0"/>
              <a:cs typeface="Arial" panose="020B0604020202020204" pitchFamily="34" charset="0"/>
            </a:endParaRPr>
          </a:p>
          <a:p>
            <a:pPr algn="just">
              <a:lnSpc>
                <a:spcPct val="100000"/>
              </a:lnSpc>
            </a:pPr>
            <a:endParaRPr lang="fr-FR" sz="1200">
              <a:solidFill>
                <a:srgbClr val="035FCC"/>
              </a:solidFill>
            </a:endParaRPr>
          </a:p>
          <a:p>
            <a:endParaRPr lang="fr-FR">
              <a:solidFill>
                <a:srgbClr val="035FCC"/>
              </a:solidFill>
            </a:endParaRPr>
          </a:p>
          <a:p>
            <a:endParaRPr lang="fr-FR">
              <a:solidFill>
                <a:srgbClr val="035FCC"/>
              </a:solidFill>
            </a:endParaRPr>
          </a:p>
        </p:txBody>
      </p:sp>
      <p:sp>
        <p:nvSpPr>
          <p:cNvPr id="12" name="Étoile : 4 branches 11">
            <a:extLst>
              <a:ext uri="{FF2B5EF4-FFF2-40B4-BE49-F238E27FC236}">
                <a16:creationId xmlns:a16="http://schemas.microsoft.com/office/drawing/2014/main" id="{92A7F71D-F97C-C8FC-06FD-2D06B55C8B33}"/>
              </a:ext>
            </a:extLst>
          </p:cNvPr>
          <p:cNvSpPr/>
          <p:nvPr/>
        </p:nvSpPr>
        <p:spPr>
          <a:xfrm>
            <a:off x="620368" y="574158"/>
            <a:ext cx="212651" cy="244549"/>
          </a:xfrm>
          <a:prstGeom prst="star4">
            <a:avLst/>
          </a:prstGeom>
          <a:solidFill>
            <a:srgbClr val="E84124"/>
          </a:solidFill>
          <a:ln w="3175">
            <a:solidFill>
              <a:srgbClr val="E841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14" name="Étoile : 4 branches 13">
            <a:extLst>
              <a:ext uri="{FF2B5EF4-FFF2-40B4-BE49-F238E27FC236}">
                <a16:creationId xmlns:a16="http://schemas.microsoft.com/office/drawing/2014/main" id="{2287B3AE-6B95-1254-875F-9CFA892DEB87}"/>
              </a:ext>
            </a:extLst>
          </p:cNvPr>
          <p:cNvSpPr/>
          <p:nvPr/>
        </p:nvSpPr>
        <p:spPr>
          <a:xfrm>
            <a:off x="620368" y="1692095"/>
            <a:ext cx="212651" cy="244549"/>
          </a:xfrm>
          <a:prstGeom prst="star4">
            <a:avLst/>
          </a:prstGeom>
          <a:solidFill>
            <a:srgbClr val="E84124"/>
          </a:solidFill>
          <a:ln w="3175">
            <a:solidFill>
              <a:srgbClr val="E841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23" name="Étoile : 4 branches 22">
            <a:extLst>
              <a:ext uri="{FF2B5EF4-FFF2-40B4-BE49-F238E27FC236}">
                <a16:creationId xmlns:a16="http://schemas.microsoft.com/office/drawing/2014/main" id="{F2ED015F-B5DE-DAAC-53E8-70CF69EF111C}"/>
              </a:ext>
            </a:extLst>
          </p:cNvPr>
          <p:cNvSpPr/>
          <p:nvPr/>
        </p:nvSpPr>
        <p:spPr>
          <a:xfrm>
            <a:off x="6301696" y="3558107"/>
            <a:ext cx="212651" cy="244549"/>
          </a:xfrm>
          <a:prstGeom prst="star4">
            <a:avLst/>
          </a:prstGeom>
          <a:solidFill>
            <a:srgbClr val="E84124"/>
          </a:solidFill>
          <a:ln w="3175">
            <a:solidFill>
              <a:srgbClr val="E841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2" name="Étoile : 4 branches 1">
            <a:extLst>
              <a:ext uri="{FF2B5EF4-FFF2-40B4-BE49-F238E27FC236}">
                <a16:creationId xmlns:a16="http://schemas.microsoft.com/office/drawing/2014/main" id="{958DB215-FB60-5B5A-8809-4BF6A1C85D67}"/>
              </a:ext>
            </a:extLst>
          </p:cNvPr>
          <p:cNvSpPr/>
          <p:nvPr/>
        </p:nvSpPr>
        <p:spPr>
          <a:xfrm>
            <a:off x="6301695" y="1490078"/>
            <a:ext cx="212651" cy="244549"/>
          </a:xfrm>
          <a:prstGeom prst="star4">
            <a:avLst/>
          </a:prstGeom>
          <a:solidFill>
            <a:srgbClr val="E84124"/>
          </a:solidFill>
          <a:ln w="3175">
            <a:solidFill>
              <a:srgbClr val="E841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5" name="Étoile : 4 branches 4">
            <a:extLst>
              <a:ext uri="{FF2B5EF4-FFF2-40B4-BE49-F238E27FC236}">
                <a16:creationId xmlns:a16="http://schemas.microsoft.com/office/drawing/2014/main" id="{12991551-1EDC-4C5E-B9E1-410208BE8B89}"/>
              </a:ext>
            </a:extLst>
          </p:cNvPr>
          <p:cNvSpPr/>
          <p:nvPr/>
        </p:nvSpPr>
        <p:spPr>
          <a:xfrm>
            <a:off x="625901" y="4289984"/>
            <a:ext cx="212651" cy="244549"/>
          </a:xfrm>
          <a:prstGeom prst="star4">
            <a:avLst/>
          </a:prstGeom>
          <a:solidFill>
            <a:srgbClr val="E84124"/>
          </a:solidFill>
          <a:ln w="3175">
            <a:solidFill>
              <a:srgbClr val="E841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Tree>
    <p:extLst>
      <p:ext uri="{BB962C8B-B14F-4D97-AF65-F5344CB8AC3E}">
        <p14:creationId xmlns:p14="http://schemas.microsoft.com/office/powerpoint/2010/main" val="3119105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3A094801-FF80-9551-F804-64D6E1F09876}"/>
              </a:ext>
            </a:extLst>
          </p:cNvPr>
          <p:cNvSpPr>
            <a:spLocks noGrp="1"/>
          </p:cNvSpPr>
          <p:nvPr>
            <p:ph type="ftr" sz="quarter" idx="11"/>
          </p:nvPr>
        </p:nvSpPr>
        <p:spPr/>
        <p:txBody>
          <a:bodyPr/>
          <a:lstStyle/>
          <a:p>
            <a:r>
              <a:rPr lang="fr-FR"/>
              <a:t>Kit de concertation – Révision du Plan Climat | Septembre – Décembre 2022|</a:t>
            </a:r>
          </a:p>
        </p:txBody>
      </p:sp>
      <p:sp>
        <p:nvSpPr>
          <p:cNvPr id="4" name="Espace réservé du numéro de diapositive 3">
            <a:extLst>
              <a:ext uri="{FF2B5EF4-FFF2-40B4-BE49-F238E27FC236}">
                <a16:creationId xmlns:a16="http://schemas.microsoft.com/office/drawing/2014/main" id="{88FEFCBA-7579-69FC-4FCF-E61EEA9A4E1A}"/>
              </a:ext>
            </a:extLst>
          </p:cNvPr>
          <p:cNvSpPr>
            <a:spLocks noGrp="1"/>
          </p:cNvSpPr>
          <p:nvPr>
            <p:ph type="sldNum" sz="quarter" idx="12"/>
          </p:nvPr>
        </p:nvSpPr>
        <p:spPr/>
        <p:txBody>
          <a:bodyPr/>
          <a:lstStyle/>
          <a:p>
            <a:fld id="{975A587B-5814-4D9B-9598-FE9CB954CB01}" type="slidenum">
              <a:rPr lang="fr-FR" smtClean="0"/>
              <a:t>15</a:t>
            </a:fld>
            <a:endParaRPr lang="fr-FR"/>
          </a:p>
        </p:txBody>
      </p:sp>
      <p:sp>
        <p:nvSpPr>
          <p:cNvPr id="7" name="Espace réservé du texte 6">
            <a:extLst>
              <a:ext uri="{FF2B5EF4-FFF2-40B4-BE49-F238E27FC236}">
                <a16:creationId xmlns:a16="http://schemas.microsoft.com/office/drawing/2014/main" id="{DD703F36-3D08-302C-ACD8-806FD160603C}"/>
              </a:ext>
            </a:extLst>
          </p:cNvPr>
          <p:cNvSpPr>
            <a:spLocks noGrp="1"/>
          </p:cNvSpPr>
          <p:nvPr>
            <p:ph type="body" sz="quarter" idx="13"/>
          </p:nvPr>
        </p:nvSpPr>
        <p:spPr>
          <a:xfrm>
            <a:off x="590324" y="535423"/>
            <a:ext cx="11002572" cy="5503870"/>
          </a:xfrm>
        </p:spPr>
        <p:txBody>
          <a:bodyPr numCol="2" spcCol="576000">
            <a:normAutofit fontScale="85000" lnSpcReduction="20000"/>
          </a:bodyPr>
          <a:lstStyle/>
          <a:p>
            <a:pPr>
              <a:lnSpc>
                <a:spcPct val="100000"/>
              </a:lnSpc>
            </a:pPr>
            <a:r>
              <a:rPr lang="fr-FR"/>
              <a:t>     </a:t>
            </a:r>
            <a:r>
              <a:rPr lang="fr-FR">
                <a:solidFill>
                  <a:srgbClr val="E84124"/>
                </a:solidFill>
              </a:rPr>
              <a:t>Comment seront communiqués les différents évènements de la concertation ?</a:t>
            </a:r>
          </a:p>
          <a:p>
            <a:endParaRPr lang="fr-FR" sz="800">
              <a:solidFill>
                <a:srgbClr val="035FCC"/>
              </a:solidFill>
            </a:endParaRPr>
          </a:p>
          <a:p>
            <a:pPr algn="just">
              <a:lnSpc>
                <a:spcPct val="100000"/>
              </a:lnSpc>
              <a:spcAft>
                <a:spcPts val="800"/>
              </a:spcAft>
            </a:pPr>
            <a:r>
              <a:rPr lang="fr-FR" sz="1200">
                <a:effectLst/>
                <a:ea typeface="Yu Mincho" panose="02020400000000000000" pitchFamily="18" charset="-128"/>
                <a:cs typeface="Arial" panose="020B0604020202020204" pitchFamily="34" charset="0"/>
              </a:rPr>
              <a:t>Il sera possible de se tenir informé des différents événements de la concertation sur </a:t>
            </a:r>
            <a:r>
              <a:rPr lang="fr-FR" sz="1200" b="1">
                <a:effectLst/>
                <a:ea typeface="Yu Mincho" panose="02020400000000000000" pitchFamily="18" charset="-128"/>
                <a:cs typeface="Arial" panose="020B0604020202020204" pitchFamily="34" charset="0"/>
              </a:rPr>
              <a:t>la page Paris.fr. </a:t>
            </a:r>
            <a:r>
              <a:rPr lang="fr-FR" sz="1200">
                <a:effectLst/>
                <a:ea typeface="Yu Mincho" panose="02020400000000000000" pitchFamily="18" charset="-128"/>
                <a:cs typeface="Arial" panose="020B0604020202020204" pitchFamily="34" charset="0"/>
              </a:rPr>
              <a:t>Il est également possible de s’inscrire à La lettre mensuelle du Climat afin d’en savoir plus sur les réalisations du Plan Climat à Paris (site internet de la Ville de Paris). D’autres pages relaieront l’information :  </a:t>
            </a:r>
            <a:endParaRPr lang="fr-FR" sz="1200">
              <a:effectLst/>
              <a:ea typeface="Calibri" panose="020F0502020204030204" pitchFamily="34" charset="0"/>
              <a:cs typeface="Arial" panose="020B0604020202020204" pitchFamily="34" charset="0"/>
            </a:endParaRPr>
          </a:p>
          <a:p>
            <a:pPr marL="342900" lvl="0" indent="-342900" algn="just">
              <a:lnSpc>
                <a:spcPct val="100000"/>
              </a:lnSpc>
              <a:buClr>
                <a:srgbClr val="E84124"/>
              </a:buClr>
              <a:buFont typeface="Arial" panose="020B0604020202020204" pitchFamily="34" charset="0"/>
              <a:buChar char="•"/>
            </a:pPr>
            <a:r>
              <a:rPr lang="fr-FR" sz="1200" u="sng">
                <a:solidFill>
                  <a:srgbClr val="0563C1"/>
                </a:solidFill>
                <a:effectLst/>
                <a:ea typeface="Yu Mincho" panose="02020400000000000000" pitchFamily="18" charset="-128"/>
                <a:cs typeface="Arial" panose="020B0604020202020204" pitchFamily="34" charset="0"/>
                <a:hlinkClick r:id="rId2"/>
              </a:rPr>
              <a:t>www.paris.fr/pages/paris-pour-le-climat-2148</a:t>
            </a:r>
            <a:endParaRPr lang="fr-FR" sz="1200">
              <a:effectLst/>
              <a:ea typeface="Calibri" panose="020F0502020204030204" pitchFamily="34" charset="0"/>
              <a:cs typeface="Arial" panose="020B0604020202020204" pitchFamily="34" charset="0"/>
            </a:endParaRPr>
          </a:p>
          <a:p>
            <a:pPr marL="342900" lvl="0" indent="-342900" algn="just">
              <a:lnSpc>
                <a:spcPct val="100000"/>
              </a:lnSpc>
              <a:buClr>
                <a:srgbClr val="E84124"/>
              </a:buClr>
              <a:buFont typeface="Arial" panose="020B0604020202020204" pitchFamily="34" charset="0"/>
              <a:buChar char="•"/>
            </a:pPr>
            <a:r>
              <a:rPr lang="fr-FR" sz="1200" u="sng">
                <a:solidFill>
                  <a:srgbClr val="0563C1"/>
                </a:solidFill>
                <a:effectLst/>
                <a:ea typeface="Calibri" panose="020F0502020204030204" pitchFamily="34" charset="0"/>
                <a:cs typeface="Arial" panose="020B0604020202020204" pitchFamily="34" charset="0"/>
                <a:hlinkClick r:id="rId3"/>
              </a:rPr>
              <a:t>www.paris.fr/evenements/revision-du-plan-climat-comprendre-et-agir-ensemble-26362</a:t>
            </a:r>
            <a:endParaRPr lang="fr-FR" sz="1200">
              <a:effectLst/>
              <a:ea typeface="Calibri" panose="020F0502020204030204" pitchFamily="34" charset="0"/>
              <a:cs typeface="Arial" panose="020B0604020202020204" pitchFamily="34" charset="0"/>
            </a:endParaRPr>
          </a:p>
          <a:p>
            <a:pPr marL="342900" lvl="0" indent="-342900" algn="just">
              <a:lnSpc>
                <a:spcPct val="100000"/>
              </a:lnSpc>
              <a:buClr>
                <a:srgbClr val="E84124"/>
              </a:buClr>
              <a:buFont typeface="Arial" panose="020B0604020202020204" pitchFamily="34" charset="0"/>
              <a:buChar char="•"/>
            </a:pPr>
            <a:r>
              <a:rPr lang="fr-FR" sz="1200" u="sng">
                <a:solidFill>
                  <a:srgbClr val="0563C1"/>
                </a:solidFill>
                <a:effectLst/>
                <a:ea typeface="Yu Mincho" panose="02020400000000000000" pitchFamily="18" charset="-128"/>
                <a:cs typeface="Arial" panose="020B0604020202020204" pitchFamily="34" charset="0"/>
                <a:hlinkClick r:id="rId4"/>
              </a:rPr>
              <a:t>www.paris.fr/quefaire</a:t>
            </a:r>
            <a:endParaRPr lang="fr-FR" sz="1200">
              <a:effectLst/>
              <a:ea typeface="Calibri" panose="020F0502020204030204" pitchFamily="34" charset="0"/>
              <a:cs typeface="Arial" panose="020B0604020202020204" pitchFamily="34" charset="0"/>
            </a:endParaRPr>
          </a:p>
          <a:p>
            <a:pPr marL="342900" lvl="0" indent="-342900" algn="just">
              <a:lnSpc>
                <a:spcPct val="100000"/>
              </a:lnSpc>
              <a:spcAft>
                <a:spcPts val="800"/>
              </a:spcAft>
              <a:buClr>
                <a:srgbClr val="E84124"/>
              </a:buClr>
              <a:buFont typeface="Arial" panose="020B0604020202020204" pitchFamily="34" charset="0"/>
              <a:buChar char="•"/>
            </a:pPr>
            <a:r>
              <a:rPr lang="fr-FR" sz="1200" u="sng">
                <a:solidFill>
                  <a:srgbClr val="0563C1"/>
                </a:solidFill>
                <a:effectLst/>
                <a:ea typeface="Yu Mincho" panose="02020400000000000000" pitchFamily="18" charset="-128"/>
                <a:cs typeface="Arial" panose="020B0604020202020204" pitchFamily="34" charset="0"/>
                <a:hlinkClick r:id="rId5"/>
              </a:rPr>
              <a:t>Lien permettant de s’inscrire à la lettre du climat</a:t>
            </a:r>
            <a:endParaRPr lang="fr-FR" sz="1200" u="sng">
              <a:ea typeface="Yu Mincho" panose="02020400000000000000" pitchFamily="18" charset="-128"/>
              <a:cs typeface="Arial" panose="020B0604020202020204" pitchFamily="34" charset="0"/>
            </a:endParaRPr>
          </a:p>
          <a:p>
            <a:pPr lvl="0" algn="just">
              <a:lnSpc>
                <a:spcPct val="100000"/>
              </a:lnSpc>
              <a:spcAft>
                <a:spcPts val="800"/>
              </a:spcAft>
              <a:buClr>
                <a:srgbClr val="E84124"/>
              </a:buClr>
            </a:pPr>
            <a:endParaRPr lang="fr-FR" sz="1200">
              <a:solidFill>
                <a:srgbClr val="035FCC"/>
              </a:solidFill>
            </a:endParaRPr>
          </a:p>
          <a:p>
            <a:pPr>
              <a:lnSpc>
                <a:spcPct val="100000"/>
              </a:lnSpc>
            </a:pPr>
            <a:r>
              <a:rPr lang="fr-FR">
                <a:solidFill>
                  <a:srgbClr val="E84124"/>
                </a:solidFill>
              </a:rPr>
              <a:t>     Comment adresser ses contributions ?</a:t>
            </a:r>
            <a:endParaRPr lang="fr-FR" sz="800">
              <a:solidFill>
                <a:srgbClr val="E84124"/>
              </a:solidFill>
            </a:endParaRPr>
          </a:p>
          <a:p>
            <a:pPr algn="just">
              <a:lnSpc>
                <a:spcPct val="100000"/>
              </a:lnSpc>
              <a:spcAft>
                <a:spcPts val="800"/>
              </a:spcAft>
            </a:pPr>
            <a:endParaRPr lang="fr-FR" sz="800">
              <a:effectLst/>
              <a:ea typeface="Yu Mincho" panose="02020400000000000000" pitchFamily="18" charset="-128"/>
              <a:cs typeface="Arial" panose="020B0604020202020204" pitchFamily="34" charset="0"/>
            </a:endParaRPr>
          </a:p>
          <a:p>
            <a:pPr algn="just">
              <a:lnSpc>
                <a:spcPct val="100000"/>
              </a:lnSpc>
            </a:pPr>
            <a:r>
              <a:rPr lang="fr-FR" sz="1200">
                <a:effectLst/>
                <a:ea typeface="Yu Mincho" panose="02020400000000000000" pitchFamily="18" charset="-128"/>
                <a:cs typeface="Arial" panose="020B0604020202020204" pitchFamily="34" charset="0"/>
              </a:rPr>
              <a:t>Pour adresser ses contributions, il sera possible, à partir du 11 octobre, de se rendre sur la page </a:t>
            </a:r>
            <a:r>
              <a:rPr lang="fr-FR" sz="1200" b="1">
                <a:effectLst/>
                <a:ea typeface="Yu Mincho" panose="02020400000000000000" pitchFamily="18" charset="-128"/>
                <a:cs typeface="Arial" panose="020B0604020202020204" pitchFamily="34" charset="0"/>
              </a:rPr>
              <a:t>decider.paris.fr</a:t>
            </a:r>
            <a:r>
              <a:rPr lang="fr-FR" sz="1200">
                <a:effectLst/>
                <a:ea typeface="Yu Mincho" panose="02020400000000000000" pitchFamily="18" charset="-128"/>
                <a:cs typeface="Arial" panose="020B0604020202020204" pitchFamily="34" charset="0"/>
              </a:rPr>
              <a:t>. Vos contributions peuvent porter sur des actions concrètes à mettre en œuvre, sur des initiatives individuelles ou collectives à l'échelle de votre quartier ou arrondissement, ou encore tout ce qui vous semble nécessaire à la réussite du nouveau Plan Climat Air Energie de Paris ! Parlez-nous de vos idées ! </a:t>
            </a:r>
            <a:endParaRPr lang="fr-FR" sz="1200">
              <a:effectLst/>
              <a:ea typeface="Calibri" panose="020F0502020204030204" pitchFamily="34" charset="0"/>
              <a:cs typeface="Arial" panose="020B0604020202020204" pitchFamily="34" charset="0"/>
            </a:endParaRPr>
          </a:p>
          <a:p>
            <a:endParaRPr lang="fr-FR">
              <a:solidFill>
                <a:srgbClr val="035FCC"/>
              </a:solidFill>
            </a:endParaRPr>
          </a:p>
          <a:p>
            <a:pPr>
              <a:lnSpc>
                <a:spcPct val="100000"/>
              </a:lnSpc>
            </a:pPr>
            <a:r>
              <a:rPr lang="fr-FR">
                <a:solidFill>
                  <a:srgbClr val="035FCC"/>
                </a:solidFill>
              </a:rPr>
              <a:t>     </a:t>
            </a:r>
            <a:r>
              <a:rPr lang="fr-FR">
                <a:solidFill>
                  <a:srgbClr val="E84124"/>
                </a:solidFill>
              </a:rPr>
              <a:t>Comment les contributions à la concertation seront-elles prises en compte ?</a:t>
            </a:r>
          </a:p>
          <a:p>
            <a:pPr>
              <a:lnSpc>
                <a:spcPct val="100000"/>
              </a:lnSpc>
            </a:pPr>
            <a:endParaRPr lang="fr-FR" sz="800">
              <a:solidFill>
                <a:srgbClr val="E84124"/>
              </a:solidFill>
            </a:endParaRPr>
          </a:p>
          <a:p>
            <a:pPr algn="just">
              <a:lnSpc>
                <a:spcPct val="100000"/>
              </a:lnSpc>
            </a:pPr>
            <a:endParaRPr lang="fr-FR" sz="1200">
              <a:effectLst/>
              <a:ea typeface="Yu Mincho" panose="02020400000000000000" pitchFamily="18" charset="-128"/>
              <a:cs typeface="Arial" panose="020B0604020202020204" pitchFamily="34" charset="0"/>
            </a:endParaRPr>
          </a:p>
          <a:p>
            <a:pPr algn="just">
              <a:lnSpc>
                <a:spcPct val="100000"/>
              </a:lnSpc>
            </a:pPr>
            <a:endParaRPr lang="fr-FR" sz="1200">
              <a:ea typeface="Yu Mincho" panose="02020400000000000000" pitchFamily="18" charset="-128"/>
              <a:cs typeface="Arial" panose="020B0604020202020204" pitchFamily="34" charset="0"/>
            </a:endParaRPr>
          </a:p>
          <a:p>
            <a:pPr algn="just">
              <a:lnSpc>
                <a:spcPct val="100000"/>
              </a:lnSpc>
            </a:pPr>
            <a:endParaRPr lang="fr-FR" sz="1200">
              <a:ea typeface="Yu Mincho" panose="02020400000000000000" pitchFamily="18" charset="-128"/>
              <a:cs typeface="Arial" panose="020B0604020202020204" pitchFamily="34" charset="0"/>
            </a:endParaRPr>
          </a:p>
          <a:p>
            <a:pPr algn="just">
              <a:lnSpc>
                <a:spcPct val="100000"/>
              </a:lnSpc>
            </a:pPr>
            <a:r>
              <a:rPr lang="fr-FR" sz="1200">
                <a:effectLst/>
                <a:ea typeface="Yu Mincho" panose="02020400000000000000" pitchFamily="18" charset="-128"/>
                <a:cs typeface="Arial" panose="020B0604020202020204" pitchFamily="34" charset="0"/>
              </a:rPr>
              <a:t>L’ensemble des propositions issues de la concertation seront rassemblées et publiées dans un Livre Blanc fin janvier 2023. Par la suite, les propositions de ce Livre Blanc seront soumises à une Votation Citoyenne pour priorisation en février 2023. </a:t>
            </a:r>
            <a:endParaRPr lang="fr-FR" sz="1200">
              <a:effectLst/>
              <a:ea typeface="Calibri" panose="020F0502020204030204" pitchFamily="34" charset="0"/>
              <a:cs typeface="Arial" panose="020B0604020202020204" pitchFamily="34" charset="0"/>
            </a:endParaRPr>
          </a:p>
          <a:p>
            <a:pPr algn="just">
              <a:lnSpc>
                <a:spcPct val="100000"/>
              </a:lnSpc>
            </a:pPr>
            <a:endParaRPr lang="fr-FR" sz="1200">
              <a:solidFill>
                <a:srgbClr val="035FCC"/>
              </a:solidFill>
            </a:endParaRPr>
          </a:p>
          <a:p>
            <a:pPr>
              <a:lnSpc>
                <a:spcPct val="100000"/>
              </a:lnSpc>
            </a:pPr>
            <a:r>
              <a:rPr lang="fr-FR">
                <a:solidFill>
                  <a:srgbClr val="035FCC"/>
                </a:solidFill>
              </a:rPr>
              <a:t>     </a:t>
            </a:r>
            <a:r>
              <a:rPr lang="fr-FR">
                <a:solidFill>
                  <a:srgbClr val="E84124"/>
                </a:solidFill>
              </a:rPr>
              <a:t>La concertation, et après ?</a:t>
            </a:r>
          </a:p>
          <a:p>
            <a:pPr algn="just">
              <a:lnSpc>
                <a:spcPct val="100000"/>
              </a:lnSpc>
            </a:pPr>
            <a:endParaRPr lang="fr-FR" sz="800">
              <a:solidFill>
                <a:srgbClr val="035FCC"/>
              </a:solidFill>
              <a:latin typeface="+mj-lt"/>
            </a:endParaRPr>
          </a:p>
          <a:p>
            <a:pPr algn="just">
              <a:lnSpc>
                <a:spcPct val="100000"/>
              </a:lnSpc>
            </a:pPr>
            <a:r>
              <a:rPr lang="fr-FR" sz="1200" b="1">
                <a:effectLst/>
                <a:ea typeface="Yu Mincho" panose="02020400000000000000" pitchFamily="18" charset="-128"/>
                <a:cs typeface="Arial" panose="020B0604020202020204" pitchFamily="34" charset="0"/>
              </a:rPr>
              <a:t>La révision du Plan Climat</a:t>
            </a:r>
            <a:r>
              <a:rPr lang="fr-FR" sz="1200">
                <a:effectLst/>
                <a:ea typeface="Yu Mincho" panose="02020400000000000000" pitchFamily="18" charset="-128"/>
                <a:cs typeface="Arial" panose="020B0604020202020204" pitchFamily="34" charset="0"/>
              </a:rPr>
              <a:t> se déroule sur deux ans et se caractérise par différentes étapes clés. Après la Votation Citoyenne en février 2023, un avant-projet sera rédigé entre mars et mai 2023, puis présenté au Conseil de Paris en juillet avant d’être évalué. Une </a:t>
            </a:r>
            <a:r>
              <a:rPr lang="fr-FR" sz="1200" b="1">
                <a:effectLst/>
                <a:ea typeface="Yu Mincho" panose="02020400000000000000" pitchFamily="18" charset="-128"/>
                <a:cs typeface="Arial" panose="020B0604020202020204" pitchFamily="34" charset="0"/>
              </a:rPr>
              <a:t>consultation publique officielle</a:t>
            </a:r>
            <a:r>
              <a:rPr lang="fr-FR" sz="1200">
                <a:effectLst/>
                <a:ea typeface="Yu Mincho" panose="02020400000000000000" pitchFamily="18" charset="-128"/>
                <a:cs typeface="Arial" panose="020B0604020202020204" pitchFamily="34" charset="0"/>
              </a:rPr>
              <a:t> de cet avant-projet se déroulera de novembre à décembre 2023. Enfin, Le Plan Climat 2024-2030 sera présenté au Conseil de Paris en mars 2024. Après cette concertation, les citoyens peuvent s’engager concrètement en devenant Volontaire de Paris, en participant aux différentes activités de l’Académie du Climat ou encore en se tenant informés via la lettre du Climat. </a:t>
            </a:r>
            <a:endParaRPr lang="fr-FR" sz="1200">
              <a:effectLst/>
              <a:ea typeface="Calibri" panose="020F0502020204030204" pitchFamily="34" charset="0"/>
              <a:cs typeface="Arial" panose="020B0604020202020204" pitchFamily="34" charset="0"/>
            </a:endParaRPr>
          </a:p>
          <a:p>
            <a:endParaRPr lang="fr-FR">
              <a:solidFill>
                <a:srgbClr val="035FCC"/>
              </a:solidFill>
            </a:endParaRPr>
          </a:p>
          <a:p>
            <a:pPr>
              <a:lnSpc>
                <a:spcPct val="100000"/>
              </a:lnSpc>
            </a:pPr>
            <a:r>
              <a:rPr lang="fr-FR">
                <a:solidFill>
                  <a:srgbClr val="035FCC"/>
                </a:solidFill>
              </a:rPr>
              <a:t>     </a:t>
            </a:r>
            <a:r>
              <a:rPr lang="fr-FR">
                <a:solidFill>
                  <a:srgbClr val="E84124"/>
                </a:solidFill>
              </a:rPr>
              <a:t>Qu’est-ce que le Livre Blanc et quand sera-t-il publié ?</a:t>
            </a:r>
          </a:p>
          <a:p>
            <a:endParaRPr lang="fr-FR" sz="800">
              <a:solidFill>
                <a:srgbClr val="035FCC"/>
              </a:solidFill>
            </a:endParaRPr>
          </a:p>
          <a:p>
            <a:pPr algn="just">
              <a:lnSpc>
                <a:spcPct val="100000"/>
              </a:lnSpc>
            </a:pPr>
            <a:r>
              <a:rPr lang="fr-FR" sz="1200">
                <a:effectLst/>
                <a:ea typeface="Yu Mincho" panose="02020400000000000000" pitchFamily="18" charset="-128"/>
                <a:cs typeface="Arial" panose="020B0604020202020204" pitchFamily="34" charset="0"/>
              </a:rPr>
              <a:t>Le Livre Blanc de la concertation est la traduction fidèle des échanges qui se seront tenus avec l’ensemble des Parisiens et Parisiennes durant la phase de concertation préalable. Il présentera </a:t>
            </a:r>
            <a:r>
              <a:rPr lang="fr-FR" sz="1200" b="1">
                <a:effectLst/>
                <a:ea typeface="Yu Mincho" panose="02020400000000000000" pitchFamily="18" charset="-128"/>
                <a:cs typeface="Arial" panose="020B0604020202020204" pitchFamily="34" charset="0"/>
              </a:rPr>
              <a:t>les idées d’actions</a:t>
            </a:r>
            <a:r>
              <a:rPr lang="fr-FR" sz="1200">
                <a:effectLst/>
                <a:ea typeface="Yu Mincho" panose="02020400000000000000" pitchFamily="18" charset="-128"/>
                <a:cs typeface="Arial" panose="020B0604020202020204" pitchFamily="34" charset="0"/>
              </a:rPr>
              <a:t> qui ont été recueillies et </a:t>
            </a:r>
            <a:r>
              <a:rPr lang="fr-FR" sz="1200" b="1">
                <a:effectLst/>
                <a:ea typeface="Yu Mincho" panose="02020400000000000000" pitchFamily="18" charset="-128"/>
                <a:cs typeface="Arial" panose="020B0604020202020204" pitchFamily="34" charset="0"/>
              </a:rPr>
              <a:t>les priorités</a:t>
            </a:r>
            <a:r>
              <a:rPr lang="fr-FR" sz="1200">
                <a:effectLst/>
                <a:ea typeface="Yu Mincho" panose="02020400000000000000" pitchFamily="18" charset="-128"/>
                <a:cs typeface="Arial" panose="020B0604020202020204" pitchFamily="34" charset="0"/>
              </a:rPr>
              <a:t> que les participants auront soulignées. Il sera publié en </a:t>
            </a:r>
            <a:r>
              <a:rPr lang="fr-FR" sz="1200" b="1">
                <a:effectLst/>
                <a:ea typeface="Yu Mincho" panose="02020400000000000000" pitchFamily="18" charset="-128"/>
                <a:cs typeface="Arial" panose="020B0604020202020204" pitchFamily="34" charset="0"/>
              </a:rPr>
              <a:t>janvier 2023</a:t>
            </a:r>
            <a:r>
              <a:rPr lang="fr-FR" sz="1200">
                <a:effectLst/>
                <a:ea typeface="Yu Mincho" panose="02020400000000000000" pitchFamily="18" charset="-128"/>
                <a:cs typeface="Arial" panose="020B0604020202020204" pitchFamily="34" charset="0"/>
              </a:rPr>
              <a:t>.</a:t>
            </a:r>
            <a:endParaRPr lang="fr-FR" sz="1200">
              <a:effectLst/>
              <a:ea typeface="Calibri" panose="020F0502020204030204" pitchFamily="34" charset="0"/>
              <a:cs typeface="Arial" panose="020B0604020202020204" pitchFamily="34" charset="0"/>
            </a:endParaRPr>
          </a:p>
          <a:p>
            <a:pPr algn="just">
              <a:lnSpc>
                <a:spcPct val="100000"/>
              </a:lnSpc>
            </a:pPr>
            <a:endParaRPr lang="fr-FR" sz="1200">
              <a:effectLst/>
              <a:ea typeface="Calibri" panose="020F0502020204030204" pitchFamily="34" charset="0"/>
              <a:cs typeface="Arial" panose="020B0604020202020204" pitchFamily="34" charset="0"/>
            </a:endParaRPr>
          </a:p>
          <a:p>
            <a:pPr algn="just">
              <a:lnSpc>
                <a:spcPct val="100000"/>
              </a:lnSpc>
            </a:pPr>
            <a:endParaRPr lang="fr-FR" sz="1200">
              <a:solidFill>
                <a:srgbClr val="035FCC"/>
              </a:solidFill>
            </a:endParaRPr>
          </a:p>
          <a:p>
            <a:endParaRPr lang="fr-FR">
              <a:solidFill>
                <a:srgbClr val="035FCC"/>
              </a:solidFill>
            </a:endParaRPr>
          </a:p>
          <a:p>
            <a:endParaRPr lang="fr-FR">
              <a:solidFill>
                <a:srgbClr val="035FCC"/>
              </a:solidFill>
            </a:endParaRPr>
          </a:p>
        </p:txBody>
      </p:sp>
      <p:sp>
        <p:nvSpPr>
          <p:cNvPr id="12" name="Étoile : 4 branches 11">
            <a:extLst>
              <a:ext uri="{FF2B5EF4-FFF2-40B4-BE49-F238E27FC236}">
                <a16:creationId xmlns:a16="http://schemas.microsoft.com/office/drawing/2014/main" id="{92A7F71D-F97C-C8FC-06FD-2D06B55C8B33}"/>
              </a:ext>
            </a:extLst>
          </p:cNvPr>
          <p:cNvSpPr/>
          <p:nvPr/>
        </p:nvSpPr>
        <p:spPr>
          <a:xfrm>
            <a:off x="620368" y="574158"/>
            <a:ext cx="212651" cy="244549"/>
          </a:xfrm>
          <a:prstGeom prst="star4">
            <a:avLst/>
          </a:prstGeom>
          <a:solidFill>
            <a:srgbClr val="E84124"/>
          </a:solidFill>
          <a:ln w="3175">
            <a:solidFill>
              <a:srgbClr val="E841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23" name="Étoile : 4 branches 22">
            <a:extLst>
              <a:ext uri="{FF2B5EF4-FFF2-40B4-BE49-F238E27FC236}">
                <a16:creationId xmlns:a16="http://schemas.microsoft.com/office/drawing/2014/main" id="{F2ED015F-B5DE-DAAC-53E8-70CF69EF111C}"/>
              </a:ext>
            </a:extLst>
          </p:cNvPr>
          <p:cNvSpPr/>
          <p:nvPr/>
        </p:nvSpPr>
        <p:spPr>
          <a:xfrm>
            <a:off x="6301694" y="4100367"/>
            <a:ext cx="212651" cy="244549"/>
          </a:xfrm>
          <a:prstGeom prst="star4">
            <a:avLst/>
          </a:prstGeom>
          <a:solidFill>
            <a:srgbClr val="E84124"/>
          </a:solidFill>
          <a:ln w="3175">
            <a:solidFill>
              <a:srgbClr val="E841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2" name="Étoile : 4 branches 1">
            <a:extLst>
              <a:ext uri="{FF2B5EF4-FFF2-40B4-BE49-F238E27FC236}">
                <a16:creationId xmlns:a16="http://schemas.microsoft.com/office/drawing/2014/main" id="{958DB215-FB60-5B5A-8809-4BF6A1C85D67}"/>
              </a:ext>
            </a:extLst>
          </p:cNvPr>
          <p:cNvSpPr/>
          <p:nvPr/>
        </p:nvSpPr>
        <p:spPr>
          <a:xfrm>
            <a:off x="6301695" y="1490078"/>
            <a:ext cx="212651" cy="244549"/>
          </a:xfrm>
          <a:prstGeom prst="star4">
            <a:avLst/>
          </a:prstGeom>
          <a:solidFill>
            <a:srgbClr val="E84124"/>
          </a:solidFill>
          <a:ln w="3175">
            <a:solidFill>
              <a:srgbClr val="E841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5" name="Étoile : 4 branches 4">
            <a:extLst>
              <a:ext uri="{FF2B5EF4-FFF2-40B4-BE49-F238E27FC236}">
                <a16:creationId xmlns:a16="http://schemas.microsoft.com/office/drawing/2014/main" id="{12991551-1EDC-4C5E-B9E1-410208BE8B89}"/>
              </a:ext>
            </a:extLst>
          </p:cNvPr>
          <p:cNvSpPr/>
          <p:nvPr/>
        </p:nvSpPr>
        <p:spPr>
          <a:xfrm>
            <a:off x="620368" y="3460899"/>
            <a:ext cx="212651" cy="244549"/>
          </a:xfrm>
          <a:prstGeom prst="star4">
            <a:avLst/>
          </a:prstGeom>
          <a:solidFill>
            <a:srgbClr val="E84124"/>
          </a:solidFill>
          <a:ln w="3175">
            <a:solidFill>
              <a:srgbClr val="E841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6" name="Étoile : 4 branches 5">
            <a:extLst>
              <a:ext uri="{FF2B5EF4-FFF2-40B4-BE49-F238E27FC236}">
                <a16:creationId xmlns:a16="http://schemas.microsoft.com/office/drawing/2014/main" id="{0F99FD4D-23DD-E1FF-4398-F32DA03C35BB}"/>
              </a:ext>
            </a:extLst>
          </p:cNvPr>
          <p:cNvSpPr/>
          <p:nvPr/>
        </p:nvSpPr>
        <p:spPr>
          <a:xfrm>
            <a:off x="622194" y="5463364"/>
            <a:ext cx="212651" cy="244549"/>
          </a:xfrm>
          <a:prstGeom prst="star4">
            <a:avLst/>
          </a:prstGeom>
          <a:solidFill>
            <a:srgbClr val="E84124"/>
          </a:solidFill>
          <a:ln w="3175">
            <a:solidFill>
              <a:srgbClr val="E841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Tree>
    <p:extLst>
      <p:ext uri="{BB962C8B-B14F-4D97-AF65-F5344CB8AC3E}">
        <p14:creationId xmlns:p14="http://schemas.microsoft.com/office/powerpoint/2010/main" val="1489764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3A094801-FF80-9551-F804-64D6E1F09876}"/>
              </a:ext>
            </a:extLst>
          </p:cNvPr>
          <p:cNvSpPr>
            <a:spLocks noGrp="1"/>
          </p:cNvSpPr>
          <p:nvPr>
            <p:ph type="ftr" sz="quarter" idx="11"/>
          </p:nvPr>
        </p:nvSpPr>
        <p:spPr/>
        <p:txBody>
          <a:bodyPr/>
          <a:lstStyle/>
          <a:p>
            <a:r>
              <a:rPr lang="fr-FR"/>
              <a:t>Kit de concertation – Révision du Plan Climat | Septembre – Décembre 2022|</a:t>
            </a:r>
          </a:p>
        </p:txBody>
      </p:sp>
      <p:sp>
        <p:nvSpPr>
          <p:cNvPr id="4" name="Espace réservé du numéro de diapositive 3">
            <a:extLst>
              <a:ext uri="{FF2B5EF4-FFF2-40B4-BE49-F238E27FC236}">
                <a16:creationId xmlns:a16="http://schemas.microsoft.com/office/drawing/2014/main" id="{88FEFCBA-7579-69FC-4FCF-E61EEA9A4E1A}"/>
              </a:ext>
            </a:extLst>
          </p:cNvPr>
          <p:cNvSpPr>
            <a:spLocks noGrp="1"/>
          </p:cNvSpPr>
          <p:nvPr>
            <p:ph type="sldNum" sz="quarter" idx="12"/>
          </p:nvPr>
        </p:nvSpPr>
        <p:spPr/>
        <p:txBody>
          <a:bodyPr/>
          <a:lstStyle/>
          <a:p>
            <a:fld id="{975A587B-5814-4D9B-9598-FE9CB954CB01}" type="slidenum">
              <a:rPr lang="fr-FR" smtClean="0"/>
              <a:t>16</a:t>
            </a:fld>
            <a:endParaRPr lang="fr-FR"/>
          </a:p>
        </p:txBody>
      </p:sp>
      <p:sp>
        <p:nvSpPr>
          <p:cNvPr id="7" name="Espace réservé du texte 6">
            <a:extLst>
              <a:ext uri="{FF2B5EF4-FFF2-40B4-BE49-F238E27FC236}">
                <a16:creationId xmlns:a16="http://schemas.microsoft.com/office/drawing/2014/main" id="{DD703F36-3D08-302C-ACD8-806FD160603C}"/>
              </a:ext>
            </a:extLst>
          </p:cNvPr>
          <p:cNvSpPr>
            <a:spLocks noGrp="1"/>
          </p:cNvSpPr>
          <p:nvPr>
            <p:ph type="body" sz="quarter" idx="13"/>
          </p:nvPr>
        </p:nvSpPr>
        <p:spPr>
          <a:xfrm>
            <a:off x="590324" y="535423"/>
            <a:ext cx="11002572" cy="5503870"/>
          </a:xfrm>
        </p:spPr>
        <p:txBody>
          <a:bodyPr numCol="2" spcCol="576000"/>
          <a:lstStyle/>
          <a:p>
            <a:pPr>
              <a:lnSpc>
                <a:spcPct val="100000"/>
              </a:lnSpc>
            </a:pPr>
            <a:r>
              <a:rPr lang="fr-FR"/>
              <a:t>     </a:t>
            </a:r>
            <a:r>
              <a:rPr lang="fr-FR">
                <a:solidFill>
                  <a:srgbClr val="E84124"/>
                </a:solidFill>
              </a:rPr>
              <a:t>Qu’est-ce que decider.paris.fr ?</a:t>
            </a:r>
          </a:p>
          <a:p>
            <a:endParaRPr lang="fr-FR" sz="800">
              <a:solidFill>
                <a:srgbClr val="035FCC"/>
              </a:solidFill>
            </a:endParaRPr>
          </a:p>
          <a:p>
            <a:pPr algn="just">
              <a:lnSpc>
                <a:spcPct val="100000"/>
              </a:lnSpc>
              <a:spcAft>
                <a:spcPts val="800"/>
              </a:spcAft>
              <a:buClr>
                <a:srgbClr val="E84124"/>
              </a:buClr>
            </a:pPr>
            <a:r>
              <a:rPr lang="fr-FR" sz="1200">
                <a:effectLst/>
                <a:ea typeface="Yu Mincho" panose="02020400000000000000" pitchFamily="18" charset="-128"/>
                <a:cs typeface="Arial" panose="020B0604020202020204" pitchFamily="34" charset="0"/>
              </a:rPr>
              <a:t>C’est une </a:t>
            </a:r>
            <a:r>
              <a:rPr lang="fr-FR" sz="1200" b="1">
                <a:effectLst/>
                <a:ea typeface="Yu Mincho" panose="02020400000000000000" pitchFamily="18" charset="-128"/>
                <a:cs typeface="Arial" panose="020B0604020202020204" pitchFamily="34" charset="0"/>
              </a:rPr>
              <a:t>plateforme en ligne</a:t>
            </a:r>
            <a:r>
              <a:rPr lang="fr-FR" sz="1200">
                <a:effectLst/>
                <a:ea typeface="Yu Mincho" panose="02020400000000000000" pitchFamily="18" charset="-128"/>
                <a:cs typeface="Arial" panose="020B0604020202020204" pitchFamily="34" charset="0"/>
              </a:rPr>
              <a:t> permettant de recueillir les différentes contributions des Parisiens et Parisiennes sur des actions concrètes à mettre en œuvre, sur des initiatives individuelles ou collectives à l’échelle du quartier ou de l’arrondissement ou encore tout ce qui semble nécessaire à la réussite du nouveau Plan Climat de Paris. Il suffit de se rendre sur la plateforme et de renseigner le formulaire dédié à cette contribution. La plateforme sera accessible à partir du 11 octobre, et jusqu’au 15 décembre. </a:t>
            </a:r>
            <a:endParaRPr lang="fr-FR" sz="1200">
              <a:effectLst/>
              <a:ea typeface="Calibri" panose="020F0502020204030204" pitchFamily="34" charset="0"/>
              <a:cs typeface="Arial" panose="020B0604020202020204" pitchFamily="34" charset="0"/>
            </a:endParaRPr>
          </a:p>
          <a:p>
            <a:pPr lvl="0" algn="just">
              <a:lnSpc>
                <a:spcPct val="100000"/>
              </a:lnSpc>
              <a:spcAft>
                <a:spcPts val="800"/>
              </a:spcAft>
              <a:buClr>
                <a:srgbClr val="E84124"/>
              </a:buClr>
            </a:pPr>
            <a:endParaRPr lang="fr-FR" sz="1200">
              <a:solidFill>
                <a:srgbClr val="035FCC"/>
              </a:solidFill>
            </a:endParaRPr>
          </a:p>
          <a:p>
            <a:pPr>
              <a:lnSpc>
                <a:spcPct val="100000"/>
              </a:lnSpc>
            </a:pPr>
            <a:r>
              <a:rPr lang="fr-FR">
                <a:solidFill>
                  <a:srgbClr val="E84124"/>
                </a:solidFill>
              </a:rPr>
              <a:t>     Qu’est-ce que la Lettre du Climat ? Comment je peux m’y inscrire ?</a:t>
            </a:r>
            <a:endParaRPr lang="fr-FR" sz="800">
              <a:solidFill>
                <a:srgbClr val="E84124"/>
              </a:solidFill>
            </a:endParaRPr>
          </a:p>
          <a:p>
            <a:pPr algn="just">
              <a:lnSpc>
                <a:spcPct val="100000"/>
              </a:lnSpc>
              <a:spcAft>
                <a:spcPts val="800"/>
              </a:spcAft>
            </a:pPr>
            <a:endParaRPr lang="fr-FR" sz="800">
              <a:effectLst/>
              <a:ea typeface="Yu Mincho" panose="02020400000000000000" pitchFamily="18" charset="-128"/>
              <a:cs typeface="Arial" panose="020B0604020202020204" pitchFamily="34" charset="0"/>
            </a:endParaRPr>
          </a:p>
          <a:p>
            <a:pPr algn="just">
              <a:lnSpc>
                <a:spcPct val="100000"/>
              </a:lnSpc>
            </a:pPr>
            <a:r>
              <a:rPr lang="fr-FR" sz="1200">
                <a:effectLst/>
                <a:ea typeface="Yu Mincho" panose="02020400000000000000" pitchFamily="18" charset="-128"/>
                <a:cs typeface="Arial" panose="020B0604020202020204" pitchFamily="34" charset="0"/>
              </a:rPr>
              <a:t>La Lettre du Climat est une </a:t>
            </a:r>
            <a:r>
              <a:rPr lang="fr-FR" sz="1200" b="1">
                <a:effectLst/>
                <a:ea typeface="Yu Mincho" panose="02020400000000000000" pitchFamily="18" charset="-128"/>
                <a:cs typeface="Arial" panose="020B0604020202020204" pitchFamily="34" charset="0"/>
              </a:rPr>
              <a:t>newsletter mensuelle</a:t>
            </a:r>
            <a:r>
              <a:rPr lang="fr-FR" sz="1200">
                <a:effectLst/>
                <a:ea typeface="Yu Mincho" panose="02020400000000000000" pitchFamily="18" charset="-128"/>
                <a:cs typeface="Arial" panose="020B0604020202020204" pitchFamily="34" charset="0"/>
              </a:rPr>
              <a:t> qui informe sur les réalisations du Plan Climat à Paris, et plus généralement sur les différents enjeux de la transition écologique</a:t>
            </a:r>
            <a:r>
              <a:rPr lang="fr-FR" sz="1200">
                <a:ea typeface="Yu Mincho" panose="02020400000000000000" pitchFamily="18" charset="-128"/>
                <a:cs typeface="Arial" panose="020B0604020202020204" pitchFamily="34" charset="0"/>
              </a:rPr>
              <a:t>. Elle </a:t>
            </a:r>
            <a:r>
              <a:rPr lang="fr-FR" sz="1200">
                <a:effectLst/>
                <a:ea typeface="Yu Mincho" panose="02020400000000000000" pitchFamily="18" charset="-128"/>
                <a:cs typeface="Arial" panose="020B0604020202020204" pitchFamily="34" charset="0"/>
              </a:rPr>
              <a:t>propose aussi des pistes d’action pour agir à son échelle. On peut s’y inscrire via un formulaire qui se trouve sur le site de la Ville de Paris : </a:t>
            </a:r>
            <a:r>
              <a:rPr lang="fr-FR" sz="1200" u="sng">
                <a:solidFill>
                  <a:srgbClr val="0563C1"/>
                </a:solidFill>
                <a:effectLst/>
                <a:ea typeface="Calibri" panose="020F0502020204030204" pitchFamily="34" charset="0"/>
                <a:cs typeface="Arial" panose="020B0604020202020204" pitchFamily="34" charset="0"/>
                <a:hlinkClick r:id="rId2"/>
              </a:rPr>
              <a:t>Inscription (paris.fr)</a:t>
            </a:r>
            <a:r>
              <a:rPr lang="fr-FR" sz="1200">
                <a:effectLst/>
                <a:ea typeface="Calibri" panose="020F0502020204030204" pitchFamily="34" charset="0"/>
                <a:cs typeface="Arial" panose="020B0604020202020204" pitchFamily="34" charset="0"/>
              </a:rPr>
              <a:t>. </a:t>
            </a:r>
          </a:p>
          <a:p>
            <a:endParaRPr lang="fr-FR">
              <a:solidFill>
                <a:srgbClr val="035FCC"/>
              </a:solidFill>
            </a:endParaRPr>
          </a:p>
          <a:p>
            <a:endParaRPr lang="fr-FR">
              <a:solidFill>
                <a:srgbClr val="035FCC"/>
              </a:solidFill>
            </a:endParaRPr>
          </a:p>
        </p:txBody>
      </p:sp>
      <p:sp>
        <p:nvSpPr>
          <p:cNvPr id="12" name="Étoile : 4 branches 11">
            <a:extLst>
              <a:ext uri="{FF2B5EF4-FFF2-40B4-BE49-F238E27FC236}">
                <a16:creationId xmlns:a16="http://schemas.microsoft.com/office/drawing/2014/main" id="{92A7F71D-F97C-C8FC-06FD-2D06B55C8B33}"/>
              </a:ext>
            </a:extLst>
          </p:cNvPr>
          <p:cNvSpPr/>
          <p:nvPr/>
        </p:nvSpPr>
        <p:spPr>
          <a:xfrm>
            <a:off x="620368" y="574158"/>
            <a:ext cx="212651" cy="244549"/>
          </a:xfrm>
          <a:prstGeom prst="star4">
            <a:avLst/>
          </a:prstGeom>
          <a:solidFill>
            <a:srgbClr val="E84124"/>
          </a:solidFill>
          <a:ln w="3175">
            <a:solidFill>
              <a:srgbClr val="E841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5" name="Étoile : 4 branches 4">
            <a:extLst>
              <a:ext uri="{FF2B5EF4-FFF2-40B4-BE49-F238E27FC236}">
                <a16:creationId xmlns:a16="http://schemas.microsoft.com/office/drawing/2014/main" id="{12991551-1EDC-4C5E-B9E1-410208BE8B89}"/>
              </a:ext>
            </a:extLst>
          </p:cNvPr>
          <p:cNvSpPr/>
          <p:nvPr/>
        </p:nvSpPr>
        <p:spPr>
          <a:xfrm>
            <a:off x="620368" y="2754844"/>
            <a:ext cx="212651" cy="244549"/>
          </a:xfrm>
          <a:prstGeom prst="star4">
            <a:avLst/>
          </a:prstGeom>
          <a:solidFill>
            <a:srgbClr val="E84124"/>
          </a:solidFill>
          <a:ln w="3175">
            <a:solidFill>
              <a:srgbClr val="E841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Tree>
    <p:extLst>
      <p:ext uri="{BB962C8B-B14F-4D97-AF65-F5344CB8AC3E}">
        <p14:creationId xmlns:p14="http://schemas.microsoft.com/office/powerpoint/2010/main" val="1779605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1D3816C4-23DA-FB45-CB1F-28E3626505EE}"/>
              </a:ext>
            </a:extLst>
          </p:cNvPr>
          <p:cNvSpPr>
            <a:spLocks noGrp="1"/>
          </p:cNvSpPr>
          <p:nvPr>
            <p:ph type="ftr" sz="quarter" idx="11"/>
          </p:nvPr>
        </p:nvSpPr>
        <p:spPr/>
        <p:txBody>
          <a:bodyPr/>
          <a:lstStyle/>
          <a:p>
            <a:r>
              <a:rPr lang="fr-FR"/>
              <a:t>Foire aux questions – Révision du PCAET | Septembre 2022|</a:t>
            </a:r>
          </a:p>
        </p:txBody>
      </p:sp>
      <p:sp>
        <p:nvSpPr>
          <p:cNvPr id="3" name="Espace réservé du numéro de diapositive 2">
            <a:extLst>
              <a:ext uri="{FF2B5EF4-FFF2-40B4-BE49-F238E27FC236}">
                <a16:creationId xmlns:a16="http://schemas.microsoft.com/office/drawing/2014/main" id="{A99928A7-4034-47DA-FD17-790CC2690A45}"/>
              </a:ext>
            </a:extLst>
          </p:cNvPr>
          <p:cNvSpPr>
            <a:spLocks noGrp="1"/>
          </p:cNvSpPr>
          <p:nvPr>
            <p:ph type="sldNum" sz="quarter" idx="12"/>
          </p:nvPr>
        </p:nvSpPr>
        <p:spPr/>
        <p:txBody>
          <a:bodyPr/>
          <a:lstStyle/>
          <a:p>
            <a:fld id="{975A587B-5814-4D9B-9598-FE9CB954CB01}" type="slidenum">
              <a:rPr lang="fr-FR" smtClean="0"/>
              <a:t>17</a:t>
            </a:fld>
            <a:endParaRPr lang="fr-FR"/>
          </a:p>
        </p:txBody>
      </p:sp>
      <p:sp>
        <p:nvSpPr>
          <p:cNvPr id="5" name="ZoneTexte 4">
            <a:extLst>
              <a:ext uri="{FF2B5EF4-FFF2-40B4-BE49-F238E27FC236}">
                <a16:creationId xmlns:a16="http://schemas.microsoft.com/office/drawing/2014/main" id="{6496C826-F0BB-1E21-DC9A-5134E957941E}"/>
              </a:ext>
            </a:extLst>
          </p:cNvPr>
          <p:cNvSpPr txBox="1"/>
          <p:nvPr/>
        </p:nvSpPr>
        <p:spPr>
          <a:xfrm>
            <a:off x="0" y="0"/>
            <a:ext cx="12192000" cy="6220933"/>
          </a:xfrm>
          <a:prstGeom prst="rect">
            <a:avLst/>
          </a:prstGeom>
          <a:solidFill>
            <a:srgbClr val="035FCC"/>
          </a:solidFill>
        </p:spPr>
        <p:txBody>
          <a:bodyPr wrap="square" rtlCol="0">
            <a:spAutoFit/>
          </a:bodyPr>
          <a:lstStyle/>
          <a:p>
            <a:endParaRPr lang="fr-FR"/>
          </a:p>
        </p:txBody>
      </p:sp>
      <p:sp>
        <p:nvSpPr>
          <p:cNvPr id="6" name="Titre 1">
            <a:extLst>
              <a:ext uri="{FF2B5EF4-FFF2-40B4-BE49-F238E27FC236}">
                <a16:creationId xmlns:a16="http://schemas.microsoft.com/office/drawing/2014/main" id="{5C8D0276-FB7E-17E7-356C-3208711A6F55}"/>
              </a:ext>
            </a:extLst>
          </p:cNvPr>
          <p:cNvSpPr txBox="1">
            <a:spLocks/>
          </p:cNvSpPr>
          <p:nvPr/>
        </p:nvSpPr>
        <p:spPr>
          <a:xfrm>
            <a:off x="717574" y="637067"/>
            <a:ext cx="10080000" cy="1800000"/>
          </a:xfrm>
          <a:prstGeom prst="rect">
            <a:avLst/>
          </a:prstGeom>
        </p:spPr>
        <p:txBody>
          <a:bodyPr/>
          <a:lstStyle>
            <a:lvl1pPr algn="l" defTabSz="914400" rtl="0" eaLnBrk="1" latinLnBrk="0" hangingPunct="1">
              <a:lnSpc>
                <a:spcPct val="115000"/>
              </a:lnSpc>
              <a:spcBef>
                <a:spcPct val="0"/>
              </a:spcBef>
              <a:buNone/>
              <a:defRPr sz="2200" b="1" kern="1200">
                <a:solidFill>
                  <a:schemeClr val="tx1"/>
                </a:solidFill>
                <a:latin typeface="+mj-lt"/>
                <a:ea typeface="+mj-ea"/>
                <a:cs typeface="+mj-cs"/>
              </a:defRPr>
            </a:lvl1pPr>
          </a:lstStyle>
          <a:p>
            <a:r>
              <a:rPr lang="fr-FR" sz="5400">
                <a:solidFill>
                  <a:srgbClr val="FFFFFF"/>
                </a:solidFill>
              </a:rPr>
              <a:t>05</a:t>
            </a:r>
            <a:r>
              <a:rPr lang="fr-FR">
                <a:solidFill>
                  <a:srgbClr val="FFFFFF"/>
                </a:solidFill>
              </a:rPr>
              <a:t>   </a:t>
            </a:r>
            <a:r>
              <a:rPr lang="fr-FR" sz="2400">
                <a:solidFill>
                  <a:srgbClr val="FFFFFF"/>
                </a:solidFill>
              </a:rPr>
              <a:t>Questions complémentaires ou d’actualité</a:t>
            </a:r>
            <a:endParaRPr lang="fr-FR">
              <a:solidFill>
                <a:srgbClr val="FFFFFF"/>
              </a:solidFill>
            </a:endParaRPr>
          </a:p>
        </p:txBody>
      </p:sp>
      <p:sp>
        <p:nvSpPr>
          <p:cNvPr id="7" name="ZoneTexte 6">
            <a:extLst>
              <a:ext uri="{FF2B5EF4-FFF2-40B4-BE49-F238E27FC236}">
                <a16:creationId xmlns:a16="http://schemas.microsoft.com/office/drawing/2014/main" id="{7EF37C70-4EAC-BFE6-A10B-7E06BEC84ECA}"/>
              </a:ext>
            </a:extLst>
          </p:cNvPr>
          <p:cNvSpPr txBox="1"/>
          <p:nvPr/>
        </p:nvSpPr>
        <p:spPr>
          <a:xfrm>
            <a:off x="1394426" y="1940768"/>
            <a:ext cx="9844679" cy="2635978"/>
          </a:xfrm>
          <a:prstGeom prst="rect">
            <a:avLst/>
          </a:prstGeom>
          <a:noFill/>
        </p:spPr>
        <p:txBody>
          <a:bodyPr wrap="square" rtlCol="0">
            <a:spAutoFit/>
          </a:bodyPr>
          <a:lstStyle/>
          <a:p>
            <a:pPr>
              <a:lnSpc>
                <a:spcPct val="150000"/>
              </a:lnSpc>
            </a:pPr>
            <a:r>
              <a:rPr lang="fr-FR" sz="1600" i="1">
                <a:solidFill>
                  <a:schemeClr val="bg1"/>
                </a:solidFill>
                <a:hlinkClick r:id="rId2" action="ppaction://hlinksldjump">
                  <a:extLst>
                    <a:ext uri="{A12FA001-AC4F-418D-AE19-62706E023703}">
                      <ahyp:hlinkClr xmlns="" xmlns:ahyp="http://schemas.microsoft.com/office/drawing/2018/hyperlinkcolor" val="tx"/>
                    </a:ext>
                  </a:extLst>
                </a:hlinkClick>
              </a:rPr>
              <a:t>&gt; Qu’est-ce que l’Agence Parisienne du Climat ?</a:t>
            </a:r>
          </a:p>
          <a:p>
            <a:pPr>
              <a:lnSpc>
                <a:spcPct val="150000"/>
              </a:lnSpc>
            </a:pPr>
            <a:r>
              <a:rPr lang="fr-FR" sz="1600" i="1">
                <a:solidFill>
                  <a:schemeClr val="bg1"/>
                </a:solidFill>
                <a:hlinkClick r:id="rId2" action="ppaction://hlinksldjump">
                  <a:extLst>
                    <a:ext uri="{A12FA001-AC4F-418D-AE19-62706E023703}">
                      <ahyp:hlinkClr xmlns="" xmlns:ahyp="http://schemas.microsoft.com/office/drawing/2018/hyperlinkcolor" val="tx"/>
                    </a:ext>
                  </a:extLst>
                </a:hlinkClick>
              </a:rPr>
              <a:t>&gt; Où se trouve l’Académie du Climat ? A quoi sert-elle ?</a:t>
            </a:r>
          </a:p>
          <a:p>
            <a:pPr>
              <a:lnSpc>
                <a:spcPct val="150000"/>
              </a:lnSpc>
            </a:pPr>
            <a:r>
              <a:rPr lang="fr-FR" sz="1600" i="1">
                <a:solidFill>
                  <a:schemeClr val="bg1"/>
                </a:solidFill>
                <a:hlinkClick r:id="rId2" action="ppaction://hlinksldjump">
                  <a:extLst>
                    <a:ext uri="{A12FA001-AC4F-418D-AE19-62706E023703}">
                      <ahyp:hlinkClr xmlns="" xmlns:ahyp="http://schemas.microsoft.com/office/drawing/2018/hyperlinkcolor" val="tx"/>
                    </a:ext>
                  </a:extLst>
                </a:hlinkClick>
              </a:rPr>
              <a:t>&gt; Comment devient-on Volontaire de Paris pour agir sur le climat ?</a:t>
            </a:r>
          </a:p>
          <a:p>
            <a:pPr>
              <a:lnSpc>
                <a:spcPct val="150000"/>
              </a:lnSpc>
            </a:pPr>
            <a:r>
              <a:rPr lang="fr-FR" sz="1600" i="1">
                <a:solidFill>
                  <a:schemeClr val="bg1"/>
                </a:solidFill>
                <a:hlinkClick r:id="rId2" action="ppaction://hlinksldjump">
                  <a:extLst>
                    <a:ext uri="{A12FA001-AC4F-418D-AE19-62706E023703}">
                      <ahyp:hlinkClr xmlns="" xmlns:ahyp="http://schemas.microsoft.com/office/drawing/2018/hyperlinkcolor" val="tx"/>
                    </a:ext>
                  </a:extLst>
                </a:hlinkClick>
              </a:rPr>
              <a:t>&gt; Qu’est-ce que l’Accord de Paris ? </a:t>
            </a:r>
          </a:p>
          <a:p>
            <a:pPr>
              <a:lnSpc>
                <a:spcPct val="150000"/>
              </a:lnSpc>
            </a:pPr>
            <a:r>
              <a:rPr lang="fr-FR" sz="1600" i="1">
                <a:solidFill>
                  <a:schemeClr val="bg1"/>
                </a:solidFill>
                <a:hlinkClick r:id="rId2" action="ppaction://hlinksldjump">
                  <a:extLst>
                    <a:ext uri="{A12FA001-AC4F-418D-AE19-62706E023703}">
                      <ahyp:hlinkClr xmlns="" xmlns:ahyp="http://schemas.microsoft.com/office/drawing/2018/hyperlinkcolor" val="tx"/>
                    </a:ext>
                  </a:extLst>
                </a:hlinkClick>
              </a:rPr>
              <a:t>&gt; Qu’est-ce que la Convention Citoyenne pour le Climat ? </a:t>
            </a:r>
            <a:endParaRPr lang="fr-FR" sz="1600" i="1">
              <a:solidFill>
                <a:schemeClr val="bg1"/>
              </a:solidFill>
            </a:endParaRPr>
          </a:p>
          <a:p>
            <a:pPr>
              <a:lnSpc>
                <a:spcPct val="150000"/>
              </a:lnSpc>
            </a:pPr>
            <a:r>
              <a:rPr lang="fr-FR" sz="1600" i="1">
                <a:solidFill>
                  <a:schemeClr val="bg1"/>
                </a:solidFill>
                <a:hlinkClick r:id="rId3" action="ppaction://hlinksldjump">
                  <a:extLst>
                    <a:ext uri="{A12FA001-AC4F-418D-AE19-62706E023703}">
                      <ahyp:hlinkClr xmlns="" xmlns:ahyp="http://schemas.microsoft.com/office/drawing/2018/hyperlinkcolor" val="tx"/>
                    </a:ext>
                  </a:extLst>
                </a:hlinkClick>
              </a:rPr>
              <a:t>&gt; Quelle est la différence entre un PLU et un PCAET ? </a:t>
            </a:r>
          </a:p>
          <a:p>
            <a:pPr>
              <a:lnSpc>
                <a:spcPct val="150000"/>
              </a:lnSpc>
            </a:pPr>
            <a:r>
              <a:rPr lang="fr-FR" sz="1600" i="1">
                <a:solidFill>
                  <a:schemeClr val="bg1"/>
                </a:solidFill>
                <a:hlinkClick r:id="rId3" action="ppaction://hlinksldjump">
                  <a:extLst>
                    <a:ext uri="{A12FA001-AC4F-418D-AE19-62706E023703}">
                      <ahyp:hlinkClr xmlns="" xmlns:ahyp="http://schemas.microsoft.com/office/drawing/2018/hyperlinkcolor" val="tx"/>
                    </a:ext>
                  </a:extLst>
                </a:hlinkClick>
              </a:rPr>
              <a:t>&gt; Que va prévoir le PLU(b) en matière de climat à l’échelle de Paris ?</a:t>
            </a:r>
            <a:endParaRPr lang="fr-FR" sz="1600" i="1">
              <a:solidFill>
                <a:schemeClr val="bg1"/>
              </a:solidFill>
            </a:endParaRPr>
          </a:p>
        </p:txBody>
      </p:sp>
    </p:spTree>
    <p:extLst>
      <p:ext uri="{BB962C8B-B14F-4D97-AF65-F5344CB8AC3E}">
        <p14:creationId xmlns:p14="http://schemas.microsoft.com/office/powerpoint/2010/main" val="623121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3A094801-FF80-9551-F804-64D6E1F09876}"/>
              </a:ext>
            </a:extLst>
          </p:cNvPr>
          <p:cNvSpPr>
            <a:spLocks noGrp="1"/>
          </p:cNvSpPr>
          <p:nvPr>
            <p:ph type="ftr" sz="quarter" idx="11"/>
          </p:nvPr>
        </p:nvSpPr>
        <p:spPr/>
        <p:txBody>
          <a:bodyPr/>
          <a:lstStyle/>
          <a:p>
            <a:r>
              <a:rPr lang="fr-FR"/>
              <a:t>Foire aux questions – Révision du Plan Climat | Septembre – Décembre 2022|</a:t>
            </a:r>
          </a:p>
        </p:txBody>
      </p:sp>
      <p:sp>
        <p:nvSpPr>
          <p:cNvPr id="4" name="Espace réservé du numéro de diapositive 3">
            <a:extLst>
              <a:ext uri="{FF2B5EF4-FFF2-40B4-BE49-F238E27FC236}">
                <a16:creationId xmlns:a16="http://schemas.microsoft.com/office/drawing/2014/main" id="{88FEFCBA-7579-69FC-4FCF-E61EEA9A4E1A}"/>
              </a:ext>
            </a:extLst>
          </p:cNvPr>
          <p:cNvSpPr>
            <a:spLocks noGrp="1"/>
          </p:cNvSpPr>
          <p:nvPr>
            <p:ph type="sldNum" sz="quarter" idx="12"/>
          </p:nvPr>
        </p:nvSpPr>
        <p:spPr/>
        <p:txBody>
          <a:bodyPr/>
          <a:lstStyle/>
          <a:p>
            <a:fld id="{975A587B-5814-4D9B-9598-FE9CB954CB01}" type="slidenum">
              <a:rPr lang="fr-FR" smtClean="0"/>
              <a:t>18</a:t>
            </a:fld>
            <a:endParaRPr lang="fr-FR"/>
          </a:p>
        </p:txBody>
      </p:sp>
      <p:sp>
        <p:nvSpPr>
          <p:cNvPr id="7" name="Espace réservé du texte 6">
            <a:extLst>
              <a:ext uri="{FF2B5EF4-FFF2-40B4-BE49-F238E27FC236}">
                <a16:creationId xmlns:a16="http://schemas.microsoft.com/office/drawing/2014/main" id="{DD703F36-3D08-302C-ACD8-806FD160603C}"/>
              </a:ext>
            </a:extLst>
          </p:cNvPr>
          <p:cNvSpPr>
            <a:spLocks noGrp="1"/>
          </p:cNvSpPr>
          <p:nvPr>
            <p:ph type="body" sz="quarter" idx="13"/>
          </p:nvPr>
        </p:nvSpPr>
        <p:spPr>
          <a:xfrm>
            <a:off x="590324" y="535423"/>
            <a:ext cx="11002572" cy="5695256"/>
          </a:xfrm>
        </p:spPr>
        <p:txBody>
          <a:bodyPr numCol="2" spcCol="576000">
            <a:normAutofit lnSpcReduction="10000"/>
          </a:bodyPr>
          <a:lstStyle/>
          <a:p>
            <a:r>
              <a:rPr lang="fr-FR"/>
              <a:t>     </a:t>
            </a:r>
            <a:r>
              <a:rPr lang="fr-FR">
                <a:solidFill>
                  <a:srgbClr val="035FCC"/>
                </a:solidFill>
              </a:rPr>
              <a:t>Qu’est-ce que l’Agence Parisienne du Climat ? </a:t>
            </a:r>
          </a:p>
          <a:p>
            <a:endParaRPr lang="fr-FR" sz="800">
              <a:solidFill>
                <a:srgbClr val="035FCC"/>
              </a:solidFill>
            </a:endParaRPr>
          </a:p>
          <a:p>
            <a:pPr algn="just">
              <a:lnSpc>
                <a:spcPct val="100000"/>
              </a:lnSpc>
            </a:pPr>
            <a:r>
              <a:rPr lang="fr-FR" sz="1200">
                <a:effectLst/>
                <a:ea typeface="Yu Mincho" panose="02020400000000000000" pitchFamily="18" charset="-128"/>
                <a:cs typeface="Arial" panose="020B0604020202020204" pitchFamily="34" charset="0"/>
              </a:rPr>
              <a:t>L’Agence Parisienne </a:t>
            </a:r>
            <a:r>
              <a:rPr lang="fr-FR" sz="1200">
                <a:ea typeface="Yu Mincho" panose="02020400000000000000" pitchFamily="18" charset="-128"/>
                <a:cs typeface="Arial" panose="020B0604020202020204" pitchFamily="34" charset="0"/>
              </a:rPr>
              <a:t>d</a:t>
            </a:r>
            <a:r>
              <a:rPr lang="fr-FR" sz="1200">
                <a:effectLst/>
                <a:ea typeface="Yu Mincho" panose="02020400000000000000" pitchFamily="18" charset="-128"/>
                <a:cs typeface="Arial" panose="020B0604020202020204" pitchFamily="34" charset="0"/>
              </a:rPr>
              <a:t>u </a:t>
            </a:r>
            <a:r>
              <a:rPr lang="fr-FR" sz="1200">
                <a:ea typeface="Yu Mincho" panose="02020400000000000000" pitchFamily="18" charset="-128"/>
                <a:cs typeface="Arial" panose="020B0604020202020204" pitchFamily="34" charset="0"/>
              </a:rPr>
              <a:t>C</a:t>
            </a:r>
            <a:r>
              <a:rPr lang="fr-FR" sz="1200">
                <a:effectLst/>
                <a:ea typeface="Yu Mincho" panose="02020400000000000000" pitchFamily="18" charset="-128"/>
                <a:cs typeface="Arial" panose="020B0604020202020204" pitchFamily="34" charset="0"/>
              </a:rPr>
              <a:t>limat est une </a:t>
            </a:r>
            <a:r>
              <a:rPr lang="fr-FR" sz="1200" b="1">
                <a:effectLst/>
                <a:ea typeface="Yu Mincho" panose="02020400000000000000" pitchFamily="18" charset="-128"/>
                <a:cs typeface="Arial" panose="020B0604020202020204" pitchFamily="34" charset="0"/>
              </a:rPr>
              <a:t>association qui délivre aux Parisiens des informations et conseils gratuits au sujet de la transition écologique du Paris de 2050</a:t>
            </a:r>
            <a:r>
              <a:rPr lang="fr-FR" sz="1200">
                <a:effectLst/>
                <a:ea typeface="Yu Mincho" panose="02020400000000000000" pitchFamily="18" charset="-128"/>
                <a:cs typeface="Arial" panose="020B0604020202020204" pitchFamily="34" charset="0"/>
              </a:rPr>
              <a:t>. Elle accompagne également des institutions (Ville de Paris, Métropole du Grand Paris, Météo France, etc.) et des acteurs économiques (EDF, Caisse des Dépôts) sur des sujets de rénovation, de mobilité, d’adaptation au changement climatique et de zéro déchet. </a:t>
            </a:r>
            <a:endParaRPr lang="fr-FR" sz="1200">
              <a:effectLst/>
              <a:ea typeface="Calibri" panose="020F0502020204030204" pitchFamily="34" charset="0"/>
              <a:cs typeface="Arial" panose="020B0604020202020204" pitchFamily="34" charset="0"/>
            </a:endParaRPr>
          </a:p>
          <a:p>
            <a:endParaRPr lang="fr-FR">
              <a:solidFill>
                <a:srgbClr val="035FCC"/>
              </a:solidFill>
            </a:endParaRPr>
          </a:p>
          <a:p>
            <a:r>
              <a:rPr lang="fr-FR">
                <a:solidFill>
                  <a:srgbClr val="035FCC"/>
                </a:solidFill>
              </a:rPr>
              <a:t>     Où se trouve l’Académie du Climat ? A quoi sert-elle ?</a:t>
            </a:r>
          </a:p>
          <a:p>
            <a:endParaRPr lang="fr-FR" sz="800">
              <a:solidFill>
                <a:srgbClr val="035FCC"/>
              </a:solidFill>
            </a:endParaRPr>
          </a:p>
          <a:p>
            <a:pPr algn="just">
              <a:lnSpc>
                <a:spcPct val="100000"/>
              </a:lnSpc>
            </a:pPr>
            <a:r>
              <a:rPr lang="fr-FR" sz="1200">
                <a:effectLst/>
                <a:ea typeface="Yu Mincho" panose="02020400000000000000" pitchFamily="18" charset="-128"/>
                <a:cs typeface="Arial" panose="020B0604020202020204" pitchFamily="34" charset="0"/>
              </a:rPr>
              <a:t>L’Académie du Climat se situe </a:t>
            </a:r>
            <a:r>
              <a:rPr lang="fr-FR" sz="1200" b="1">
                <a:effectLst/>
                <a:ea typeface="Yu Mincho" panose="02020400000000000000" pitchFamily="18" charset="-128"/>
                <a:cs typeface="Arial" panose="020B0604020202020204" pitchFamily="34" charset="0"/>
              </a:rPr>
              <a:t>dans le 4ème arrondissement de Paris</a:t>
            </a:r>
            <a:r>
              <a:rPr lang="fr-FR" sz="1200">
                <a:effectLst/>
                <a:ea typeface="Yu Mincho" panose="02020400000000000000" pitchFamily="18" charset="-128"/>
                <a:cs typeface="Arial" panose="020B0604020202020204" pitchFamily="34" charset="0"/>
              </a:rPr>
              <a:t>, dans l’ancienne mairie, tout près de l’Hôtel de Ville. C’est un lieu pédagogique pour les jeunes de 9 à 25 ans sur les défis climatiques. Ouvert au grand public, ce lieu a pour objectif de </a:t>
            </a:r>
            <a:r>
              <a:rPr lang="fr-FR" sz="1200" b="1">
                <a:effectLst/>
                <a:ea typeface="Yu Mincho" panose="02020400000000000000" pitchFamily="18" charset="-128"/>
                <a:cs typeface="Arial" panose="020B0604020202020204" pitchFamily="34" charset="0"/>
              </a:rPr>
              <a:t>sensibiliser les jeunes générations</a:t>
            </a:r>
            <a:r>
              <a:rPr lang="fr-FR" sz="1200">
                <a:effectLst/>
                <a:ea typeface="Yu Mincho" panose="02020400000000000000" pitchFamily="18" charset="-128"/>
                <a:cs typeface="Arial" panose="020B0604020202020204" pitchFamily="34" charset="0"/>
              </a:rPr>
              <a:t> aux enjeux du changement climatique et de leur donner les moyens d’agir. Des ateliers, des conférences, des expositions et des événements y sont organisés.</a:t>
            </a:r>
          </a:p>
          <a:p>
            <a:pPr algn="just">
              <a:lnSpc>
                <a:spcPct val="100000"/>
              </a:lnSpc>
            </a:pPr>
            <a:endParaRPr lang="fr-FR" sz="1200">
              <a:solidFill>
                <a:srgbClr val="035FCC"/>
              </a:solidFill>
            </a:endParaRPr>
          </a:p>
          <a:p>
            <a:pPr>
              <a:lnSpc>
                <a:spcPct val="100000"/>
              </a:lnSpc>
            </a:pPr>
            <a:r>
              <a:rPr lang="fr-FR">
                <a:solidFill>
                  <a:srgbClr val="035FCC"/>
                </a:solidFill>
              </a:rPr>
              <a:t>     Comment devient-on Volontaire de Paris pour agir sur le climat ? </a:t>
            </a:r>
          </a:p>
          <a:p>
            <a:endParaRPr lang="fr-FR" sz="800">
              <a:solidFill>
                <a:srgbClr val="035FCC"/>
              </a:solidFill>
            </a:endParaRPr>
          </a:p>
          <a:p>
            <a:pPr algn="just">
              <a:lnSpc>
                <a:spcPct val="100000"/>
              </a:lnSpc>
            </a:pPr>
            <a:r>
              <a:rPr lang="fr-FR" sz="1200">
                <a:effectLst/>
                <a:ea typeface="Yu Mincho" panose="02020400000000000000" pitchFamily="18" charset="-128"/>
                <a:cs typeface="Arial" panose="020B0604020202020204" pitchFamily="34" charset="0"/>
              </a:rPr>
              <a:t>La Ville de Paris a lancé en 2018 les Volontaires du Climat. L’objectif de cette initiative est simple </a:t>
            </a:r>
            <a:r>
              <a:rPr lang="fr-FR" sz="1200" b="1">
                <a:effectLst/>
                <a:ea typeface="Yu Mincho" panose="02020400000000000000" pitchFamily="18" charset="-128"/>
                <a:cs typeface="Arial" panose="020B0604020202020204" pitchFamily="34" charset="0"/>
              </a:rPr>
              <a:t>: aider les citoyens à devenir contributeurs et contributrices de la transition écologique</a:t>
            </a:r>
            <a:r>
              <a:rPr lang="fr-FR" sz="1200">
                <a:effectLst/>
                <a:ea typeface="Yu Mincho" panose="02020400000000000000" pitchFamily="18" charset="-128"/>
                <a:cs typeface="Arial" panose="020B0604020202020204" pitchFamily="34" charset="0"/>
              </a:rPr>
              <a:t>. Pour cela, il est possible de prendre part à une diversité d’activités et d’échanges :  visites sur le terrain, conférences, ateliers pratiques, défis et opérations spéciales, missions proposées (solidarité canicule, rue zéro mégots...). Depuis, le programme a évolué pour devenir les « Volontaires de Paris » et intégrer d’autres thématiques telles que la solidarité ou les gestes qui sauvent. Il suffit de s’inscrire sur le site de la Ville de Paris à la newsletter permettant de se tenir informé des actions pour le climat en cours ou à venir et ainsi d’agir à son échelle.</a:t>
            </a:r>
            <a:endParaRPr lang="fr-FR" sz="1200">
              <a:effectLst/>
              <a:ea typeface="Calibri" panose="020F0502020204030204" pitchFamily="34" charset="0"/>
              <a:cs typeface="Arial" panose="020B0604020202020204" pitchFamily="34" charset="0"/>
            </a:endParaRPr>
          </a:p>
          <a:p>
            <a:pPr algn="just">
              <a:lnSpc>
                <a:spcPct val="100000"/>
              </a:lnSpc>
            </a:pPr>
            <a:endParaRPr lang="fr-FR" sz="1200">
              <a:solidFill>
                <a:srgbClr val="035FCC"/>
              </a:solidFill>
            </a:endParaRPr>
          </a:p>
          <a:p>
            <a:r>
              <a:rPr lang="fr-FR">
                <a:solidFill>
                  <a:srgbClr val="035FCC"/>
                </a:solidFill>
              </a:rPr>
              <a:t>     Qu’est-ce que l’Accord de Paris ?</a:t>
            </a:r>
          </a:p>
          <a:p>
            <a:pPr algn="just">
              <a:lnSpc>
                <a:spcPct val="100000"/>
              </a:lnSpc>
            </a:pPr>
            <a:endParaRPr lang="fr-FR" sz="800">
              <a:solidFill>
                <a:srgbClr val="035FCC"/>
              </a:solidFill>
              <a:latin typeface="+mj-lt"/>
            </a:endParaRPr>
          </a:p>
          <a:p>
            <a:pPr algn="just">
              <a:lnSpc>
                <a:spcPct val="100000"/>
              </a:lnSpc>
            </a:pPr>
            <a:r>
              <a:rPr lang="fr-FR" sz="1200">
                <a:effectLst/>
                <a:ea typeface="Yu Mincho" panose="02020400000000000000" pitchFamily="18" charset="-128"/>
                <a:cs typeface="Arial" panose="020B0604020202020204" pitchFamily="34" charset="0"/>
              </a:rPr>
              <a:t>Adopté lors de la COP21 en 2015, l’Accord de Paris est le </a:t>
            </a:r>
            <a:r>
              <a:rPr lang="fr-FR" sz="1200" b="1">
                <a:effectLst/>
                <a:ea typeface="Yu Mincho" panose="02020400000000000000" pitchFamily="18" charset="-128"/>
                <a:cs typeface="Arial" panose="020B0604020202020204" pitchFamily="34" charset="0"/>
              </a:rPr>
              <a:t>premier accord international sur le climat</a:t>
            </a:r>
            <a:r>
              <a:rPr lang="fr-FR" sz="1200">
                <a:effectLst/>
                <a:ea typeface="Yu Mincho" panose="02020400000000000000" pitchFamily="18" charset="-128"/>
                <a:cs typeface="Arial" panose="020B0604020202020204" pitchFamily="34" charset="0"/>
              </a:rPr>
              <a:t> à caractère universel. Il constitue une étape importante dans la lutte contre le réchauffement climatique. Ce document vise, en effet, à </a:t>
            </a:r>
            <a:r>
              <a:rPr lang="fr-FR" sz="1200" b="1">
                <a:effectLst/>
                <a:ea typeface="Yu Mincho" panose="02020400000000000000" pitchFamily="18" charset="-128"/>
                <a:cs typeface="Arial" panose="020B0604020202020204" pitchFamily="34" charset="0"/>
              </a:rPr>
              <a:t>limiter la hausse de la température globale à « bien moins de 2°C » d’ici 2100</a:t>
            </a:r>
            <a:r>
              <a:rPr lang="fr-FR" sz="1200">
                <a:effectLst/>
                <a:ea typeface="Yu Mincho" panose="02020400000000000000" pitchFamily="18" charset="-128"/>
                <a:cs typeface="Arial" panose="020B0604020202020204" pitchFamily="34" charset="0"/>
              </a:rPr>
              <a:t> et encourage les Etats à poursuivre leurs efforts en direction des 1,5°C. La neutralité carbone ou objectif de zéro émission nette y est également proclamée.</a:t>
            </a:r>
          </a:p>
          <a:p>
            <a:pPr algn="just">
              <a:lnSpc>
                <a:spcPct val="100000"/>
              </a:lnSpc>
            </a:pPr>
            <a:endParaRPr lang="fr-FR" sz="1200">
              <a:solidFill>
                <a:srgbClr val="035FCC"/>
              </a:solidFill>
            </a:endParaRPr>
          </a:p>
          <a:p>
            <a:pPr>
              <a:lnSpc>
                <a:spcPct val="100000"/>
              </a:lnSpc>
            </a:pPr>
            <a:r>
              <a:rPr lang="fr-FR">
                <a:solidFill>
                  <a:srgbClr val="035FCC"/>
                </a:solidFill>
              </a:rPr>
              <a:t>    Qu’est-ce que la Convention Citoyenne pour le Climat ? </a:t>
            </a:r>
          </a:p>
          <a:p>
            <a:pPr algn="just">
              <a:lnSpc>
                <a:spcPct val="100000"/>
              </a:lnSpc>
            </a:pPr>
            <a:r>
              <a:rPr lang="fr-FR" sz="1200">
                <a:effectLst/>
                <a:ea typeface="Yu Mincho" panose="02020400000000000000" pitchFamily="18" charset="-128"/>
                <a:cs typeface="Arial" panose="020B0604020202020204" pitchFamily="34" charset="0"/>
              </a:rPr>
              <a:t>La Convention Citoyenne pour la Climat, ce sont </a:t>
            </a:r>
            <a:r>
              <a:rPr lang="fr-FR" sz="1200" b="1">
                <a:effectLst/>
                <a:ea typeface="Yu Mincho" panose="02020400000000000000" pitchFamily="18" charset="-128"/>
                <a:cs typeface="Arial" panose="020B0604020202020204" pitchFamily="34" charset="0"/>
              </a:rPr>
              <a:t>150 citoyens tirés au sort</a:t>
            </a:r>
            <a:r>
              <a:rPr lang="fr-FR" sz="1200">
                <a:effectLst/>
                <a:ea typeface="Yu Mincho" panose="02020400000000000000" pitchFamily="18" charset="-128"/>
                <a:cs typeface="Arial" panose="020B0604020202020204" pitchFamily="34" charset="0"/>
              </a:rPr>
              <a:t> qui avaient pour objectif de </a:t>
            </a:r>
            <a:r>
              <a:rPr lang="fr-FR" sz="1200" b="1">
                <a:effectLst/>
                <a:ea typeface="Yu Mincho" panose="02020400000000000000" pitchFamily="18" charset="-128"/>
                <a:cs typeface="Arial" panose="020B0604020202020204" pitchFamily="34" charset="0"/>
              </a:rPr>
              <a:t>proposer des mesures de lutte contre le réchauffement climatique dans un esprit de justice sociale</a:t>
            </a:r>
            <a:r>
              <a:rPr lang="fr-FR" sz="1200">
                <a:effectLst/>
                <a:ea typeface="Yu Mincho" panose="02020400000000000000" pitchFamily="18" charset="-128"/>
                <a:cs typeface="Arial" panose="020B0604020202020204" pitchFamily="34" charset="0"/>
              </a:rPr>
              <a:t>. Ces propositions avaient ensuite vocation à être transmises au Parlement, ou directement soumises à référendum. Créée en avril 2019, suite à la crise des gilets jaunes, la Convention a adopté </a:t>
            </a:r>
            <a:r>
              <a:rPr lang="fr-FR" sz="1200" b="1">
                <a:effectLst/>
                <a:ea typeface="Yu Mincho" panose="02020400000000000000" pitchFamily="18" charset="-128"/>
                <a:cs typeface="Arial" panose="020B0604020202020204" pitchFamily="34" charset="0"/>
              </a:rPr>
              <a:t>en juin 2020</a:t>
            </a:r>
            <a:r>
              <a:rPr lang="fr-FR" sz="1200">
                <a:effectLst/>
                <a:ea typeface="Yu Mincho" panose="02020400000000000000" pitchFamily="18" charset="-128"/>
                <a:cs typeface="Arial" panose="020B0604020202020204" pitchFamily="34" charset="0"/>
              </a:rPr>
              <a:t> </a:t>
            </a:r>
            <a:r>
              <a:rPr lang="fr-FR" sz="1200" b="1">
                <a:effectLst/>
                <a:ea typeface="Yu Mincho" panose="02020400000000000000" pitchFamily="18" charset="-128"/>
                <a:cs typeface="Arial" panose="020B0604020202020204" pitchFamily="34" charset="0"/>
              </a:rPr>
              <a:t>149 propositions</a:t>
            </a:r>
            <a:r>
              <a:rPr lang="fr-FR" sz="1200">
                <a:effectLst/>
                <a:ea typeface="Yu Mincho" panose="02020400000000000000" pitchFamily="18" charset="-128"/>
                <a:cs typeface="Arial" panose="020B0604020202020204" pitchFamily="34" charset="0"/>
              </a:rPr>
              <a:t> visant à lutter contre le réchauffement climatique. Sur l’ensemble de ces mesures, 10% des propositions ont été reprises par le gouvernement.</a:t>
            </a:r>
            <a:endParaRPr lang="fr-FR" sz="1200">
              <a:solidFill>
                <a:srgbClr val="035FCC"/>
              </a:solidFill>
            </a:endParaRPr>
          </a:p>
        </p:txBody>
      </p:sp>
      <p:sp>
        <p:nvSpPr>
          <p:cNvPr id="12" name="Étoile : 4 branches 11">
            <a:extLst>
              <a:ext uri="{FF2B5EF4-FFF2-40B4-BE49-F238E27FC236}">
                <a16:creationId xmlns:a16="http://schemas.microsoft.com/office/drawing/2014/main" id="{92A7F71D-F97C-C8FC-06FD-2D06B55C8B33}"/>
              </a:ext>
            </a:extLst>
          </p:cNvPr>
          <p:cNvSpPr/>
          <p:nvPr/>
        </p:nvSpPr>
        <p:spPr>
          <a:xfrm>
            <a:off x="620368" y="627321"/>
            <a:ext cx="212651" cy="244549"/>
          </a:xfrm>
          <a:prstGeom prst="star4">
            <a:avLst/>
          </a:prstGeom>
          <a:solidFill>
            <a:srgbClr val="035FCC"/>
          </a:solidFill>
          <a:ln w="3175">
            <a:solidFill>
              <a:srgbClr val="035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13" name="Étoile : 4 branches 12">
            <a:extLst>
              <a:ext uri="{FF2B5EF4-FFF2-40B4-BE49-F238E27FC236}">
                <a16:creationId xmlns:a16="http://schemas.microsoft.com/office/drawing/2014/main" id="{8FCE4206-4C39-676E-53BA-5931D6E6B83B}"/>
              </a:ext>
            </a:extLst>
          </p:cNvPr>
          <p:cNvSpPr/>
          <p:nvPr/>
        </p:nvSpPr>
        <p:spPr>
          <a:xfrm>
            <a:off x="620368" y="2597886"/>
            <a:ext cx="212651" cy="244549"/>
          </a:xfrm>
          <a:prstGeom prst="star4">
            <a:avLst/>
          </a:prstGeom>
          <a:solidFill>
            <a:srgbClr val="035FCC"/>
          </a:solidFill>
          <a:ln w="3175">
            <a:solidFill>
              <a:srgbClr val="035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14" name="Étoile : 4 branches 13">
            <a:extLst>
              <a:ext uri="{FF2B5EF4-FFF2-40B4-BE49-F238E27FC236}">
                <a16:creationId xmlns:a16="http://schemas.microsoft.com/office/drawing/2014/main" id="{2287B3AE-6B95-1254-875F-9CFA892DEB87}"/>
              </a:ext>
            </a:extLst>
          </p:cNvPr>
          <p:cNvSpPr/>
          <p:nvPr/>
        </p:nvSpPr>
        <p:spPr>
          <a:xfrm>
            <a:off x="620367" y="4446176"/>
            <a:ext cx="212651" cy="244549"/>
          </a:xfrm>
          <a:prstGeom prst="star4">
            <a:avLst/>
          </a:prstGeom>
          <a:solidFill>
            <a:srgbClr val="035FCC"/>
          </a:solidFill>
          <a:ln w="3175">
            <a:solidFill>
              <a:srgbClr val="035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17" name="Étoile : 4 branches 16">
            <a:extLst>
              <a:ext uri="{FF2B5EF4-FFF2-40B4-BE49-F238E27FC236}">
                <a16:creationId xmlns:a16="http://schemas.microsoft.com/office/drawing/2014/main" id="{F5C24038-D41B-3FEC-0259-313AD859EE77}"/>
              </a:ext>
            </a:extLst>
          </p:cNvPr>
          <p:cNvSpPr/>
          <p:nvPr/>
        </p:nvSpPr>
        <p:spPr>
          <a:xfrm>
            <a:off x="6298283" y="1872214"/>
            <a:ext cx="212651" cy="244549"/>
          </a:xfrm>
          <a:prstGeom prst="star4">
            <a:avLst/>
          </a:prstGeom>
          <a:solidFill>
            <a:srgbClr val="035FCC"/>
          </a:solidFill>
          <a:ln w="3175">
            <a:solidFill>
              <a:srgbClr val="035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23" name="Étoile : 4 branches 22">
            <a:extLst>
              <a:ext uri="{FF2B5EF4-FFF2-40B4-BE49-F238E27FC236}">
                <a16:creationId xmlns:a16="http://schemas.microsoft.com/office/drawing/2014/main" id="{F2ED015F-B5DE-DAAC-53E8-70CF69EF111C}"/>
              </a:ext>
            </a:extLst>
          </p:cNvPr>
          <p:cNvSpPr/>
          <p:nvPr/>
        </p:nvSpPr>
        <p:spPr>
          <a:xfrm>
            <a:off x="6298282" y="3903035"/>
            <a:ext cx="212651" cy="244549"/>
          </a:xfrm>
          <a:prstGeom prst="star4">
            <a:avLst/>
          </a:prstGeom>
          <a:solidFill>
            <a:srgbClr val="035FCC"/>
          </a:solidFill>
          <a:ln w="3175">
            <a:solidFill>
              <a:srgbClr val="035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Tree>
    <p:extLst>
      <p:ext uri="{BB962C8B-B14F-4D97-AF65-F5344CB8AC3E}">
        <p14:creationId xmlns:p14="http://schemas.microsoft.com/office/powerpoint/2010/main" val="3919677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3A094801-FF80-9551-F804-64D6E1F09876}"/>
              </a:ext>
            </a:extLst>
          </p:cNvPr>
          <p:cNvSpPr>
            <a:spLocks noGrp="1"/>
          </p:cNvSpPr>
          <p:nvPr>
            <p:ph type="ftr" sz="quarter" idx="11"/>
          </p:nvPr>
        </p:nvSpPr>
        <p:spPr/>
        <p:txBody>
          <a:bodyPr/>
          <a:lstStyle/>
          <a:p>
            <a:r>
              <a:rPr lang="fr-FR"/>
              <a:t>Foire aux questions – Révision du Plan Climat | Septembre – Décembre 2022|</a:t>
            </a:r>
          </a:p>
        </p:txBody>
      </p:sp>
      <p:sp>
        <p:nvSpPr>
          <p:cNvPr id="4" name="Espace réservé du numéro de diapositive 3">
            <a:extLst>
              <a:ext uri="{FF2B5EF4-FFF2-40B4-BE49-F238E27FC236}">
                <a16:creationId xmlns:a16="http://schemas.microsoft.com/office/drawing/2014/main" id="{88FEFCBA-7579-69FC-4FCF-E61EEA9A4E1A}"/>
              </a:ext>
            </a:extLst>
          </p:cNvPr>
          <p:cNvSpPr>
            <a:spLocks noGrp="1"/>
          </p:cNvSpPr>
          <p:nvPr>
            <p:ph type="sldNum" sz="quarter" idx="12"/>
          </p:nvPr>
        </p:nvSpPr>
        <p:spPr/>
        <p:txBody>
          <a:bodyPr/>
          <a:lstStyle/>
          <a:p>
            <a:fld id="{975A587B-5814-4D9B-9598-FE9CB954CB01}" type="slidenum">
              <a:rPr lang="fr-FR" smtClean="0"/>
              <a:t>19</a:t>
            </a:fld>
            <a:endParaRPr lang="fr-FR"/>
          </a:p>
        </p:txBody>
      </p:sp>
      <p:sp>
        <p:nvSpPr>
          <p:cNvPr id="7" name="Espace réservé du texte 6">
            <a:extLst>
              <a:ext uri="{FF2B5EF4-FFF2-40B4-BE49-F238E27FC236}">
                <a16:creationId xmlns:a16="http://schemas.microsoft.com/office/drawing/2014/main" id="{DD703F36-3D08-302C-ACD8-806FD160603C}"/>
              </a:ext>
            </a:extLst>
          </p:cNvPr>
          <p:cNvSpPr>
            <a:spLocks noGrp="1"/>
          </p:cNvSpPr>
          <p:nvPr>
            <p:ph type="body" sz="quarter" idx="13"/>
          </p:nvPr>
        </p:nvSpPr>
        <p:spPr>
          <a:xfrm>
            <a:off x="590324" y="535423"/>
            <a:ext cx="11002572" cy="5695256"/>
          </a:xfrm>
        </p:spPr>
        <p:txBody>
          <a:bodyPr numCol="2" spcCol="576000"/>
          <a:lstStyle/>
          <a:p>
            <a:r>
              <a:rPr lang="fr-FR"/>
              <a:t>     </a:t>
            </a:r>
            <a:r>
              <a:rPr lang="fr-FR">
                <a:solidFill>
                  <a:srgbClr val="035FCC"/>
                </a:solidFill>
              </a:rPr>
              <a:t>Quelle est la différence entre un PLU et un PCAET ? </a:t>
            </a:r>
          </a:p>
          <a:p>
            <a:endParaRPr lang="fr-FR" sz="800">
              <a:solidFill>
                <a:srgbClr val="035FCC"/>
              </a:solidFill>
            </a:endParaRPr>
          </a:p>
          <a:p>
            <a:pPr algn="just">
              <a:lnSpc>
                <a:spcPct val="100000"/>
              </a:lnSpc>
            </a:pPr>
            <a:r>
              <a:rPr lang="fr-FR" sz="1200">
                <a:effectLst/>
                <a:ea typeface="Yu Mincho" panose="02020400000000000000" pitchFamily="18" charset="-128"/>
                <a:cs typeface="Arial" panose="020B0604020202020204" pitchFamily="34" charset="0"/>
              </a:rPr>
              <a:t>Le </a:t>
            </a:r>
            <a:r>
              <a:rPr lang="fr-FR" sz="1200" b="1">
                <a:effectLst/>
                <a:ea typeface="Yu Mincho" panose="02020400000000000000" pitchFamily="18" charset="-128"/>
                <a:cs typeface="Arial" panose="020B0604020202020204" pitchFamily="34" charset="0"/>
              </a:rPr>
              <a:t>PCAET est un outil de coordination </a:t>
            </a:r>
            <a:r>
              <a:rPr lang="fr-FR" sz="1200">
                <a:effectLst/>
                <a:ea typeface="Yu Mincho" panose="02020400000000000000" pitchFamily="18" charset="-128"/>
                <a:cs typeface="Arial" panose="020B0604020202020204" pitchFamily="34" charset="0"/>
              </a:rPr>
              <a:t>de la politique de transition énergétique du territoire. Le </a:t>
            </a:r>
            <a:r>
              <a:rPr lang="fr-FR" sz="1200" b="1">
                <a:effectLst/>
                <a:ea typeface="Yu Mincho" panose="02020400000000000000" pitchFamily="18" charset="-128"/>
                <a:cs typeface="Arial" panose="020B0604020202020204" pitchFamily="34" charset="0"/>
              </a:rPr>
              <a:t>PLU (Plan Local d’Urbanisme) est un document d’urbanisme</a:t>
            </a:r>
            <a:r>
              <a:rPr lang="fr-FR" sz="1200">
                <a:effectLst/>
                <a:ea typeface="Yu Mincho" panose="02020400000000000000" pitchFamily="18" charset="-128"/>
                <a:cs typeface="Arial" panose="020B0604020202020204" pitchFamily="34" charset="0"/>
              </a:rPr>
              <a:t> qui traduit un projet global d’aménagement à l’échelle d’un territoire et qui fixe par conséquent les règles d’occupation de ce dernier. Le PLU doit </a:t>
            </a:r>
            <a:r>
              <a:rPr lang="fr-FR" sz="1200" b="1">
                <a:effectLst/>
                <a:ea typeface="Yu Mincho" panose="02020400000000000000" pitchFamily="18" charset="-128"/>
                <a:cs typeface="Arial" panose="020B0604020202020204" pitchFamily="34" charset="0"/>
              </a:rPr>
              <a:t>être compatible avec les orientations définies par le PCAET</a:t>
            </a:r>
            <a:r>
              <a:rPr lang="fr-FR" sz="1200">
                <a:effectLst/>
                <a:ea typeface="Yu Mincho" panose="02020400000000000000" pitchFamily="18" charset="-128"/>
                <a:cs typeface="Arial" panose="020B0604020202020204" pitchFamily="34" charset="0"/>
              </a:rPr>
              <a:t> sur le même territoire.</a:t>
            </a:r>
            <a:endParaRPr lang="fr-FR" sz="1200">
              <a:effectLst/>
              <a:ea typeface="Calibri" panose="020F0502020204030204" pitchFamily="34" charset="0"/>
              <a:cs typeface="Arial" panose="020B0604020202020204" pitchFamily="34" charset="0"/>
            </a:endParaRPr>
          </a:p>
          <a:p>
            <a:endParaRPr lang="fr-FR" sz="1200">
              <a:solidFill>
                <a:srgbClr val="035FCC"/>
              </a:solidFill>
            </a:endParaRPr>
          </a:p>
          <a:p>
            <a:r>
              <a:rPr lang="fr-FR">
                <a:solidFill>
                  <a:srgbClr val="035FCC"/>
                </a:solidFill>
              </a:rPr>
              <a:t>     Que va prévoir le PLU(b) en matière de climat à l’échelle de Paris ?</a:t>
            </a:r>
          </a:p>
          <a:p>
            <a:endParaRPr lang="fr-FR" sz="800">
              <a:solidFill>
                <a:srgbClr val="035FCC"/>
              </a:solidFill>
            </a:endParaRPr>
          </a:p>
          <a:p>
            <a:pPr algn="just">
              <a:lnSpc>
                <a:spcPct val="100000"/>
              </a:lnSpc>
            </a:pPr>
            <a:r>
              <a:rPr lang="fr-FR" sz="1200">
                <a:effectLst/>
                <a:ea typeface="Yu Mincho" panose="02020400000000000000" pitchFamily="18" charset="-128"/>
                <a:cs typeface="Arial" panose="020B0604020202020204" pitchFamily="34" charset="0"/>
              </a:rPr>
              <a:t>L’appellation “Bioclimatique” fait référence à un mode de conception architecturale qui considère tout particulièrement le site, son environnement, sa biodiversité et sa biosphère. La </a:t>
            </a:r>
            <a:r>
              <a:rPr lang="fr-FR" sz="1200" b="1">
                <a:effectLst/>
                <a:ea typeface="Yu Mincho" panose="02020400000000000000" pitchFamily="18" charset="-128"/>
                <a:cs typeface="Arial" panose="020B0604020202020204" pitchFamily="34" charset="0"/>
              </a:rPr>
              <a:t>dernière phase de concertation sur ce document a lieu du 5 septembre au 4 novembre 2022 dans chaque arrondissement</a:t>
            </a:r>
            <a:r>
              <a:rPr lang="fr-FR" sz="1200">
                <a:effectLst/>
                <a:ea typeface="Yu Mincho" panose="02020400000000000000" pitchFamily="18" charset="-128"/>
                <a:cs typeface="Arial" panose="020B0604020202020204" pitchFamily="34" charset="0"/>
              </a:rPr>
              <a:t> de la ville mais les </a:t>
            </a:r>
            <a:r>
              <a:rPr lang="fr-FR" sz="1200" b="1">
                <a:effectLst/>
                <a:ea typeface="Yu Mincho" panose="02020400000000000000" pitchFamily="18" charset="-128"/>
                <a:cs typeface="Arial" panose="020B0604020202020204" pitchFamily="34" charset="0"/>
              </a:rPr>
              <a:t>5 objectifs de la révision</a:t>
            </a:r>
            <a:r>
              <a:rPr lang="fr-FR" sz="1200">
                <a:effectLst/>
                <a:ea typeface="Yu Mincho" panose="02020400000000000000" pitchFamily="18" charset="-128"/>
                <a:cs typeface="Arial" panose="020B0604020202020204" pitchFamily="34" charset="0"/>
              </a:rPr>
              <a:t> de ce document sont les suivants : faire de Paris une ville inclusive et solidaire, une ville aux patrimoines et paysages préservés, une ville durable, vertueuse, résiliente et décarbonée, une ville attractive et productive et enfin une ville, actrice de la métropole.</a:t>
            </a:r>
            <a:endParaRPr lang="fr-FR" sz="1200">
              <a:effectLst/>
              <a:ea typeface="Calibri" panose="020F0502020204030204" pitchFamily="34" charset="0"/>
              <a:cs typeface="Arial" panose="020B0604020202020204" pitchFamily="34" charset="0"/>
            </a:endParaRPr>
          </a:p>
          <a:p>
            <a:pPr algn="just">
              <a:lnSpc>
                <a:spcPct val="100000"/>
              </a:lnSpc>
            </a:pPr>
            <a:endParaRPr lang="fr-FR" sz="1200">
              <a:solidFill>
                <a:srgbClr val="035FCC"/>
              </a:solidFill>
            </a:endParaRPr>
          </a:p>
          <a:p>
            <a:pPr>
              <a:lnSpc>
                <a:spcPct val="100000"/>
              </a:lnSpc>
            </a:pPr>
            <a:r>
              <a:rPr lang="fr-FR">
                <a:solidFill>
                  <a:srgbClr val="035FCC"/>
                </a:solidFill>
              </a:rPr>
              <a:t>     </a:t>
            </a:r>
            <a:endParaRPr lang="fr-FR" sz="1200">
              <a:solidFill>
                <a:srgbClr val="035FCC"/>
              </a:solidFill>
            </a:endParaRPr>
          </a:p>
        </p:txBody>
      </p:sp>
      <p:sp>
        <p:nvSpPr>
          <p:cNvPr id="12" name="Étoile : 4 branches 11">
            <a:extLst>
              <a:ext uri="{FF2B5EF4-FFF2-40B4-BE49-F238E27FC236}">
                <a16:creationId xmlns:a16="http://schemas.microsoft.com/office/drawing/2014/main" id="{92A7F71D-F97C-C8FC-06FD-2D06B55C8B33}"/>
              </a:ext>
            </a:extLst>
          </p:cNvPr>
          <p:cNvSpPr/>
          <p:nvPr/>
        </p:nvSpPr>
        <p:spPr>
          <a:xfrm>
            <a:off x="620368" y="627321"/>
            <a:ext cx="212651" cy="244549"/>
          </a:xfrm>
          <a:prstGeom prst="star4">
            <a:avLst/>
          </a:prstGeom>
          <a:solidFill>
            <a:srgbClr val="035FCC"/>
          </a:solidFill>
          <a:ln w="3175">
            <a:solidFill>
              <a:srgbClr val="035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13" name="Étoile : 4 branches 12">
            <a:extLst>
              <a:ext uri="{FF2B5EF4-FFF2-40B4-BE49-F238E27FC236}">
                <a16:creationId xmlns:a16="http://schemas.microsoft.com/office/drawing/2014/main" id="{8FCE4206-4C39-676E-53BA-5931D6E6B83B}"/>
              </a:ext>
            </a:extLst>
          </p:cNvPr>
          <p:cNvSpPr/>
          <p:nvPr/>
        </p:nvSpPr>
        <p:spPr>
          <a:xfrm>
            <a:off x="620367" y="2536748"/>
            <a:ext cx="212651" cy="244549"/>
          </a:xfrm>
          <a:prstGeom prst="star4">
            <a:avLst/>
          </a:prstGeom>
          <a:solidFill>
            <a:srgbClr val="035FCC"/>
          </a:solidFill>
          <a:ln w="3175">
            <a:solidFill>
              <a:srgbClr val="035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Tree>
    <p:extLst>
      <p:ext uri="{BB962C8B-B14F-4D97-AF65-F5344CB8AC3E}">
        <p14:creationId xmlns:p14="http://schemas.microsoft.com/office/powerpoint/2010/main" val="1139625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1D9631-8F23-E54A-2E11-E8D1DCD782FB}"/>
              </a:ext>
            </a:extLst>
          </p:cNvPr>
          <p:cNvSpPr>
            <a:spLocks noGrp="1"/>
          </p:cNvSpPr>
          <p:nvPr>
            <p:ph type="ctrTitle"/>
          </p:nvPr>
        </p:nvSpPr>
        <p:spPr/>
        <p:txBody>
          <a:bodyPr/>
          <a:lstStyle/>
          <a:p>
            <a:r>
              <a:rPr lang="fr-FR"/>
              <a:t>Annexe 4 : Foire aux questions</a:t>
            </a:r>
          </a:p>
        </p:txBody>
      </p:sp>
      <p:sp>
        <p:nvSpPr>
          <p:cNvPr id="4" name="Espace réservé du pied de page 3">
            <a:extLst>
              <a:ext uri="{FF2B5EF4-FFF2-40B4-BE49-F238E27FC236}">
                <a16:creationId xmlns:a16="http://schemas.microsoft.com/office/drawing/2014/main" id="{31BC9C40-2E10-F296-A313-B25EF56D4F78}"/>
              </a:ext>
            </a:extLst>
          </p:cNvPr>
          <p:cNvSpPr>
            <a:spLocks noGrp="1"/>
          </p:cNvSpPr>
          <p:nvPr>
            <p:ph type="ftr" sz="quarter" idx="11"/>
          </p:nvPr>
        </p:nvSpPr>
        <p:spPr/>
        <p:txBody>
          <a:bodyPr/>
          <a:lstStyle/>
          <a:p>
            <a:r>
              <a:rPr lang="fr-FR"/>
              <a:t>Kit de concertation – Révision du Plan Climat | Septembre – Décembre 2022|</a:t>
            </a:r>
          </a:p>
        </p:txBody>
      </p:sp>
      <p:sp>
        <p:nvSpPr>
          <p:cNvPr id="5" name="Espace réservé du numéro de diapositive 4">
            <a:extLst>
              <a:ext uri="{FF2B5EF4-FFF2-40B4-BE49-F238E27FC236}">
                <a16:creationId xmlns:a16="http://schemas.microsoft.com/office/drawing/2014/main" id="{4E8E906B-B079-CAEC-9BC0-DACE965FD76F}"/>
              </a:ext>
            </a:extLst>
          </p:cNvPr>
          <p:cNvSpPr>
            <a:spLocks noGrp="1"/>
          </p:cNvSpPr>
          <p:nvPr>
            <p:ph type="sldNum" sz="quarter" idx="12"/>
          </p:nvPr>
        </p:nvSpPr>
        <p:spPr/>
        <p:txBody>
          <a:bodyPr/>
          <a:lstStyle/>
          <a:p>
            <a:fld id="{975A587B-5814-4D9B-9598-FE9CB954CB01}" type="slidenum">
              <a:rPr lang="fr-FR" smtClean="0"/>
              <a:t>2</a:t>
            </a:fld>
            <a:endParaRPr lang="fr-FR"/>
          </a:p>
        </p:txBody>
      </p:sp>
    </p:spTree>
    <p:extLst>
      <p:ext uri="{BB962C8B-B14F-4D97-AF65-F5344CB8AC3E}">
        <p14:creationId xmlns:p14="http://schemas.microsoft.com/office/powerpoint/2010/main" val="1669067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3A094801-FF80-9551-F804-64D6E1F09876}"/>
              </a:ext>
            </a:extLst>
          </p:cNvPr>
          <p:cNvSpPr>
            <a:spLocks noGrp="1"/>
          </p:cNvSpPr>
          <p:nvPr>
            <p:ph type="ftr" sz="quarter" idx="11"/>
          </p:nvPr>
        </p:nvSpPr>
        <p:spPr/>
        <p:txBody>
          <a:bodyPr/>
          <a:lstStyle/>
          <a:p>
            <a:r>
              <a:rPr lang="fr-FR"/>
              <a:t>Foire aux questions – Révision du Plan Climat | Septembre – Décembre 2022|</a:t>
            </a:r>
          </a:p>
        </p:txBody>
      </p:sp>
      <p:sp>
        <p:nvSpPr>
          <p:cNvPr id="4" name="Espace réservé du numéro de diapositive 3">
            <a:extLst>
              <a:ext uri="{FF2B5EF4-FFF2-40B4-BE49-F238E27FC236}">
                <a16:creationId xmlns:a16="http://schemas.microsoft.com/office/drawing/2014/main" id="{88FEFCBA-7579-69FC-4FCF-E61EEA9A4E1A}"/>
              </a:ext>
            </a:extLst>
          </p:cNvPr>
          <p:cNvSpPr>
            <a:spLocks noGrp="1"/>
          </p:cNvSpPr>
          <p:nvPr>
            <p:ph type="sldNum" sz="quarter" idx="12"/>
          </p:nvPr>
        </p:nvSpPr>
        <p:spPr/>
        <p:txBody>
          <a:bodyPr/>
          <a:lstStyle/>
          <a:p>
            <a:fld id="{975A587B-5814-4D9B-9598-FE9CB954CB01}" type="slidenum">
              <a:rPr lang="fr-FR" smtClean="0"/>
              <a:t>3</a:t>
            </a:fld>
            <a:endParaRPr lang="fr-FR"/>
          </a:p>
        </p:txBody>
      </p:sp>
      <p:sp>
        <p:nvSpPr>
          <p:cNvPr id="5" name="Espace réservé du texte 4">
            <a:extLst>
              <a:ext uri="{FF2B5EF4-FFF2-40B4-BE49-F238E27FC236}">
                <a16:creationId xmlns:a16="http://schemas.microsoft.com/office/drawing/2014/main" id="{2FD6A940-872D-CA8C-3589-BF06CE202450}"/>
              </a:ext>
            </a:extLst>
          </p:cNvPr>
          <p:cNvSpPr>
            <a:spLocks noGrp="1"/>
          </p:cNvSpPr>
          <p:nvPr>
            <p:ph type="body" sz="quarter" idx="13"/>
          </p:nvPr>
        </p:nvSpPr>
        <p:spPr>
          <a:xfrm>
            <a:off x="1473499" y="1303997"/>
            <a:ext cx="7917872" cy="3960000"/>
          </a:xfrm>
        </p:spPr>
        <p:txBody>
          <a:bodyPr vert="horz" lIns="91440" tIns="45720" rIns="91440" bIns="45720" rtlCol="0" anchor="t">
            <a:noAutofit/>
          </a:bodyPr>
          <a:lstStyle/>
          <a:p>
            <a:r>
              <a:rPr lang="fr-FR" sz="1600" b="0">
                <a:solidFill>
                  <a:srgbClr val="035FCC"/>
                </a:solidFill>
              </a:rPr>
              <a:t>Le Plan Climat </a:t>
            </a:r>
            <a:r>
              <a:rPr lang="fr-FR" sz="1600" b="0">
                <a:solidFill>
                  <a:schemeClr val="accent1"/>
                </a:solidFill>
              </a:rPr>
              <a:t>						</a:t>
            </a:r>
            <a:r>
              <a:rPr lang="fr-FR" sz="1600" b="0">
                <a:solidFill>
                  <a:srgbClr val="035FCC"/>
                </a:solidFill>
              </a:rPr>
              <a:t>p.66</a:t>
            </a:r>
          </a:p>
          <a:p>
            <a:endParaRPr lang="fr-FR" sz="1600">
              <a:latin typeface="+mj-lt"/>
            </a:endParaRPr>
          </a:p>
          <a:p>
            <a:endParaRPr lang="fr-FR" sz="1600">
              <a:solidFill>
                <a:schemeClr val="accent2"/>
              </a:solidFill>
              <a:latin typeface="+mj-lt"/>
            </a:endParaRPr>
          </a:p>
          <a:p>
            <a:r>
              <a:rPr lang="fr-FR" sz="1600">
                <a:solidFill>
                  <a:srgbClr val="52AE32"/>
                </a:solidFill>
                <a:latin typeface="+mj-lt"/>
              </a:rPr>
              <a:t>Les différentes thématiques du Plan Climat </a:t>
            </a:r>
            <a:r>
              <a:rPr lang="fr-FR" sz="1600">
                <a:solidFill>
                  <a:schemeClr val="accent2"/>
                </a:solidFill>
                <a:latin typeface="+mj-lt"/>
              </a:rPr>
              <a:t>			</a:t>
            </a:r>
            <a:r>
              <a:rPr lang="fr-FR" sz="1600">
                <a:solidFill>
                  <a:srgbClr val="52AE32"/>
                </a:solidFill>
                <a:latin typeface="+mj-lt"/>
              </a:rPr>
              <a:t>p.69</a:t>
            </a:r>
          </a:p>
          <a:p>
            <a:endParaRPr lang="fr-FR" sz="1600">
              <a:latin typeface="+mj-lt"/>
            </a:endParaRPr>
          </a:p>
          <a:p>
            <a:endParaRPr lang="fr-FR" sz="1600">
              <a:solidFill>
                <a:schemeClr val="accent3"/>
              </a:solidFill>
              <a:latin typeface="+mj-lt"/>
            </a:endParaRPr>
          </a:p>
          <a:p>
            <a:r>
              <a:rPr lang="fr-FR" sz="1600">
                <a:solidFill>
                  <a:srgbClr val="DFA300"/>
                </a:solidFill>
                <a:latin typeface="+mj-lt"/>
              </a:rPr>
              <a:t>La révision 				</a:t>
            </a:r>
            <a:r>
              <a:rPr lang="fr-FR" sz="1600">
                <a:solidFill>
                  <a:schemeClr val="accent3"/>
                </a:solidFill>
                <a:latin typeface="+mj-lt"/>
              </a:rPr>
              <a:t>		</a:t>
            </a:r>
            <a:r>
              <a:rPr lang="fr-FR" sz="1600">
                <a:solidFill>
                  <a:srgbClr val="DFA300"/>
                </a:solidFill>
                <a:latin typeface="+mj-lt"/>
              </a:rPr>
              <a:t>p.72</a:t>
            </a:r>
          </a:p>
          <a:p>
            <a:endParaRPr lang="fr-FR" sz="1600">
              <a:solidFill>
                <a:schemeClr val="accent3"/>
              </a:solidFill>
              <a:latin typeface="+mj-lt"/>
            </a:endParaRPr>
          </a:p>
          <a:p>
            <a:endParaRPr lang="fr-FR" sz="1600">
              <a:solidFill>
                <a:schemeClr val="accent3"/>
              </a:solidFill>
              <a:latin typeface="+mj-lt"/>
            </a:endParaRPr>
          </a:p>
          <a:p>
            <a:r>
              <a:rPr lang="fr-FR" sz="1600">
                <a:solidFill>
                  <a:srgbClr val="E84124"/>
                </a:solidFill>
                <a:latin typeface="+mj-lt"/>
              </a:rPr>
              <a:t>La concertation 	</a:t>
            </a:r>
            <a:r>
              <a:rPr lang="fr-FR" sz="1600">
                <a:solidFill>
                  <a:schemeClr val="accent4"/>
                </a:solidFill>
                <a:latin typeface="+mj-lt"/>
              </a:rPr>
              <a:t>					</a:t>
            </a:r>
            <a:r>
              <a:rPr lang="fr-FR" sz="1600">
                <a:solidFill>
                  <a:srgbClr val="E84124"/>
                </a:solidFill>
                <a:latin typeface="+mj-lt"/>
              </a:rPr>
              <a:t>p.75</a:t>
            </a:r>
          </a:p>
          <a:p>
            <a:endParaRPr lang="fr-FR" sz="1600" b="0">
              <a:latin typeface="+mj-lt"/>
            </a:endParaRPr>
          </a:p>
          <a:p>
            <a:endParaRPr lang="fr-FR" sz="1600">
              <a:latin typeface="+mj-lt"/>
            </a:endParaRPr>
          </a:p>
          <a:p>
            <a:r>
              <a:rPr lang="fr-FR" sz="1600">
                <a:solidFill>
                  <a:srgbClr val="035FCC"/>
                </a:solidFill>
                <a:latin typeface="+mj-lt"/>
              </a:rPr>
              <a:t>Questions complémentaires / d’actualité 			p.79</a:t>
            </a:r>
            <a:endParaRPr lang="fr-FR" sz="1600" b="0">
              <a:solidFill>
                <a:srgbClr val="035FCC"/>
              </a:solidFill>
              <a:latin typeface="+mj-lt"/>
            </a:endParaRPr>
          </a:p>
        </p:txBody>
      </p:sp>
      <p:sp>
        <p:nvSpPr>
          <p:cNvPr id="6" name="Titre 5">
            <a:extLst>
              <a:ext uri="{FF2B5EF4-FFF2-40B4-BE49-F238E27FC236}">
                <a16:creationId xmlns:a16="http://schemas.microsoft.com/office/drawing/2014/main" id="{A4D37BE2-AB4E-C614-516C-908BE13B6949}"/>
              </a:ext>
            </a:extLst>
          </p:cNvPr>
          <p:cNvSpPr>
            <a:spLocks noGrp="1"/>
          </p:cNvSpPr>
          <p:nvPr>
            <p:ph type="title"/>
          </p:nvPr>
        </p:nvSpPr>
        <p:spPr/>
        <p:txBody>
          <a:bodyPr>
            <a:normAutofit fontScale="90000"/>
          </a:bodyPr>
          <a:lstStyle/>
          <a:p>
            <a:r>
              <a:rPr lang="fr-FR"/>
              <a:t>Annexe 4 / Sommaire</a:t>
            </a:r>
          </a:p>
        </p:txBody>
      </p:sp>
      <p:sp>
        <p:nvSpPr>
          <p:cNvPr id="7" name="Espace réservé du texte 1">
            <a:extLst>
              <a:ext uri="{FF2B5EF4-FFF2-40B4-BE49-F238E27FC236}">
                <a16:creationId xmlns:a16="http://schemas.microsoft.com/office/drawing/2014/main" id="{A269E10B-178F-7579-02B4-36F74616E099}"/>
              </a:ext>
            </a:extLst>
          </p:cNvPr>
          <p:cNvSpPr>
            <a:spLocks noGrp="1"/>
          </p:cNvSpPr>
          <p:nvPr>
            <p:ph type="body" idx="1"/>
          </p:nvPr>
        </p:nvSpPr>
        <p:spPr>
          <a:xfrm>
            <a:off x="717124" y="449261"/>
            <a:ext cx="708750" cy="1300000"/>
          </a:xfrm>
        </p:spPr>
        <p:txBody>
          <a:bodyPr/>
          <a:lstStyle/>
          <a:p>
            <a:r>
              <a:rPr lang="fr-FR" sz="3200" b="0">
                <a:solidFill>
                  <a:srgbClr val="035FCC"/>
                </a:solidFill>
              </a:rPr>
              <a:t>01</a:t>
            </a:r>
          </a:p>
        </p:txBody>
      </p:sp>
      <p:sp>
        <p:nvSpPr>
          <p:cNvPr id="8" name="Espace réservé du texte 6">
            <a:extLst>
              <a:ext uri="{FF2B5EF4-FFF2-40B4-BE49-F238E27FC236}">
                <a16:creationId xmlns:a16="http://schemas.microsoft.com/office/drawing/2014/main" id="{25C2AA0F-E3E7-44B2-AD4F-F5D7FD63E414}"/>
              </a:ext>
            </a:extLst>
          </p:cNvPr>
          <p:cNvSpPr txBox="1">
            <a:spLocks/>
          </p:cNvSpPr>
          <p:nvPr/>
        </p:nvSpPr>
        <p:spPr>
          <a:xfrm>
            <a:off x="690895" y="2054173"/>
            <a:ext cx="920102" cy="1300000"/>
          </a:xfrm>
          <a:prstGeom prst="rect">
            <a:avLst/>
          </a:prstGeom>
        </p:spPr>
        <p:txBody>
          <a:bodyPr/>
          <a:lstStyle>
            <a:lvl1pPr marL="0" indent="0" algn="l" defTabSz="914400" rtl="0" eaLnBrk="1" latinLnBrk="0" hangingPunct="1">
              <a:lnSpc>
                <a:spcPct val="130000"/>
              </a:lnSpc>
              <a:spcBef>
                <a:spcPts val="0"/>
              </a:spcBef>
              <a:buFont typeface="Arial" panose="020B0604020202020204" pitchFamily="34" charset="0"/>
              <a:buNone/>
              <a:defRPr sz="1400" kern="1200">
                <a:solidFill>
                  <a:schemeClr val="tx1"/>
                </a:solidFill>
                <a:latin typeface="+mn-lt"/>
                <a:ea typeface="+mn-ea"/>
                <a:cs typeface="+mn-cs"/>
              </a:defRPr>
            </a:lvl1pPr>
            <a:lvl2pPr marL="0" indent="179388" algn="l" defTabSz="914400" rtl="0" eaLnBrk="1" latinLnBrk="0" hangingPunct="1">
              <a:lnSpc>
                <a:spcPct val="130000"/>
              </a:lnSpc>
              <a:spcBef>
                <a:spcPts val="2400"/>
              </a:spcBef>
              <a:buClr>
                <a:schemeClr val="tx1"/>
              </a:buClr>
              <a:buFont typeface="+mj-lt"/>
              <a:buAutoNum type="arabicPeriod"/>
              <a:defRPr sz="1400" b="1" kern="1200">
                <a:solidFill>
                  <a:schemeClr val="tx1"/>
                </a:solidFill>
                <a:latin typeface="+mn-lt"/>
                <a:ea typeface="+mn-ea"/>
                <a:cs typeface="+mn-cs"/>
              </a:defRPr>
            </a:lvl2pPr>
            <a:lvl3pPr marL="216000" indent="108000" algn="l" defTabSz="914400" rtl="0" eaLnBrk="1" latinLnBrk="0" hangingPunct="1">
              <a:lnSpc>
                <a:spcPct val="130000"/>
              </a:lnSpc>
              <a:spcBef>
                <a:spcPts val="300"/>
              </a:spcBef>
              <a:buSzPct val="120000"/>
              <a:buFont typeface="Times" panose="02020603050405020304" pitchFamily="18" charset="0"/>
              <a:buChar char="∙"/>
              <a:defRPr sz="1400" kern="1200">
                <a:solidFill>
                  <a:schemeClr val="tx1"/>
                </a:solidFill>
                <a:latin typeface="+mn-lt"/>
                <a:ea typeface="+mn-ea"/>
                <a:cs typeface="+mn-cs"/>
              </a:defRPr>
            </a:lvl3pPr>
            <a:lvl4pPr marL="360000" indent="126000" algn="l" defTabSz="914400" rtl="0" eaLnBrk="1" latinLnBrk="0" hangingPunct="1">
              <a:lnSpc>
                <a:spcPct val="130000"/>
              </a:lnSpc>
              <a:spcBef>
                <a:spcPts val="300"/>
              </a:spcBef>
              <a:buFont typeface="Calibri" panose="020F0502020204030204" pitchFamily="34" charset="0"/>
              <a:buChar char="‐"/>
              <a:defRPr sz="1400" kern="1200">
                <a:solidFill>
                  <a:schemeClr val="tx1"/>
                </a:solidFill>
                <a:latin typeface="+mn-lt"/>
                <a:ea typeface="+mn-ea"/>
                <a:cs typeface="+mn-cs"/>
              </a:defRPr>
            </a:lvl4pPr>
            <a:lvl5pPr marL="360000" indent="0" algn="l" defTabSz="914400" rtl="0" eaLnBrk="1" latinLnBrk="0" hangingPunct="1">
              <a:lnSpc>
                <a:spcPct val="130000"/>
              </a:lnSpc>
              <a:spcBef>
                <a:spcPts val="3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3200">
                <a:solidFill>
                  <a:srgbClr val="52AE32"/>
                </a:solidFill>
              </a:rPr>
              <a:t>02</a:t>
            </a:r>
          </a:p>
        </p:txBody>
      </p:sp>
      <p:sp>
        <p:nvSpPr>
          <p:cNvPr id="9" name="Espace réservé du texte 8">
            <a:extLst>
              <a:ext uri="{FF2B5EF4-FFF2-40B4-BE49-F238E27FC236}">
                <a16:creationId xmlns:a16="http://schemas.microsoft.com/office/drawing/2014/main" id="{06E57510-CA29-9F14-5F43-9FF4F7D03A06}"/>
              </a:ext>
            </a:extLst>
          </p:cNvPr>
          <p:cNvSpPr txBox="1">
            <a:spLocks/>
          </p:cNvSpPr>
          <p:nvPr/>
        </p:nvSpPr>
        <p:spPr>
          <a:xfrm>
            <a:off x="690895" y="3009085"/>
            <a:ext cx="708750" cy="1300000"/>
          </a:xfrm>
          <a:prstGeom prst="rect">
            <a:avLst/>
          </a:prstGeom>
        </p:spPr>
        <p:txBody>
          <a:bodyPr/>
          <a:lstStyle>
            <a:lvl1pPr marL="0" indent="0" algn="l" defTabSz="914400" rtl="0" eaLnBrk="1" latinLnBrk="0" hangingPunct="1">
              <a:lnSpc>
                <a:spcPct val="130000"/>
              </a:lnSpc>
              <a:spcBef>
                <a:spcPts val="0"/>
              </a:spcBef>
              <a:buFont typeface="Arial" panose="020B0604020202020204" pitchFamily="34" charset="0"/>
              <a:buNone/>
              <a:defRPr sz="1400" kern="1200">
                <a:solidFill>
                  <a:schemeClr val="tx1"/>
                </a:solidFill>
                <a:latin typeface="+mn-lt"/>
                <a:ea typeface="+mn-ea"/>
                <a:cs typeface="+mn-cs"/>
              </a:defRPr>
            </a:lvl1pPr>
            <a:lvl2pPr marL="0" indent="179388" algn="l" defTabSz="914400" rtl="0" eaLnBrk="1" latinLnBrk="0" hangingPunct="1">
              <a:lnSpc>
                <a:spcPct val="130000"/>
              </a:lnSpc>
              <a:spcBef>
                <a:spcPts val="2400"/>
              </a:spcBef>
              <a:buClr>
                <a:schemeClr val="tx1"/>
              </a:buClr>
              <a:buFont typeface="+mj-lt"/>
              <a:buAutoNum type="arabicPeriod"/>
              <a:defRPr sz="1400" b="1" kern="1200">
                <a:solidFill>
                  <a:schemeClr val="tx1"/>
                </a:solidFill>
                <a:latin typeface="+mn-lt"/>
                <a:ea typeface="+mn-ea"/>
                <a:cs typeface="+mn-cs"/>
              </a:defRPr>
            </a:lvl2pPr>
            <a:lvl3pPr marL="216000" indent="108000" algn="l" defTabSz="914400" rtl="0" eaLnBrk="1" latinLnBrk="0" hangingPunct="1">
              <a:lnSpc>
                <a:spcPct val="130000"/>
              </a:lnSpc>
              <a:spcBef>
                <a:spcPts val="300"/>
              </a:spcBef>
              <a:buSzPct val="120000"/>
              <a:buFont typeface="Times" panose="02020603050405020304" pitchFamily="18" charset="0"/>
              <a:buChar char="∙"/>
              <a:defRPr sz="1400" kern="1200">
                <a:solidFill>
                  <a:schemeClr val="tx1"/>
                </a:solidFill>
                <a:latin typeface="+mn-lt"/>
                <a:ea typeface="+mn-ea"/>
                <a:cs typeface="+mn-cs"/>
              </a:defRPr>
            </a:lvl3pPr>
            <a:lvl4pPr marL="360000" indent="126000" algn="l" defTabSz="914400" rtl="0" eaLnBrk="1" latinLnBrk="0" hangingPunct="1">
              <a:lnSpc>
                <a:spcPct val="130000"/>
              </a:lnSpc>
              <a:spcBef>
                <a:spcPts val="300"/>
              </a:spcBef>
              <a:buFont typeface="Calibri" panose="020F0502020204030204" pitchFamily="34" charset="0"/>
              <a:buChar char="‐"/>
              <a:defRPr sz="1400" kern="1200">
                <a:solidFill>
                  <a:schemeClr val="tx1"/>
                </a:solidFill>
                <a:latin typeface="+mn-lt"/>
                <a:ea typeface="+mn-ea"/>
                <a:cs typeface="+mn-cs"/>
              </a:defRPr>
            </a:lvl4pPr>
            <a:lvl5pPr marL="360000" indent="0" algn="l" defTabSz="914400" rtl="0" eaLnBrk="1" latinLnBrk="0" hangingPunct="1">
              <a:lnSpc>
                <a:spcPct val="130000"/>
              </a:lnSpc>
              <a:spcBef>
                <a:spcPts val="3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3200">
                <a:solidFill>
                  <a:srgbClr val="DFA300"/>
                </a:solidFill>
              </a:rPr>
              <a:t>03</a:t>
            </a:r>
          </a:p>
        </p:txBody>
      </p:sp>
      <p:sp>
        <p:nvSpPr>
          <p:cNvPr id="10" name="Espace réservé du texte 10">
            <a:extLst>
              <a:ext uri="{FF2B5EF4-FFF2-40B4-BE49-F238E27FC236}">
                <a16:creationId xmlns:a16="http://schemas.microsoft.com/office/drawing/2014/main" id="{EC1138F6-F35C-5C4C-BD80-237D90A6D7E5}"/>
              </a:ext>
            </a:extLst>
          </p:cNvPr>
          <p:cNvSpPr txBox="1">
            <a:spLocks/>
          </p:cNvSpPr>
          <p:nvPr/>
        </p:nvSpPr>
        <p:spPr>
          <a:xfrm>
            <a:off x="717124" y="4009099"/>
            <a:ext cx="794475" cy="1300000"/>
          </a:xfrm>
          <a:prstGeom prst="rect">
            <a:avLst/>
          </a:prstGeom>
        </p:spPr>
        <p:txBody>
          <a:bodyPr/>
          <a:lstStyle>
            <a:lvl1pPr marL="0" indent="0" algn="l" defTabSz="914400" rtl="0" eaLnBrk="1" latinLnBrk="0" hangingPunct="1">
              <a:lnSpc>
                <a:spcPct val="130000"/>
              </a:lnSpc>
              <a:spcBef>
                <a:spcPts val="0"/>
              </a:spcBef>
              <a:buFont typeface="Arial" panose="020B0604020202020204" pitchFamily="34" charset="0"/>
              <a:buNone/>
              <a:defRPr sz="1400" kern="1200">
                <a:solidFill>
                  <a:schemeClr val="tx1"/>
                </a:solidFill>
                <a:latin typeface="+mn-lt"/>
                <a:ea typeface="+mn-ea"/>
                <a:cs typeface="+mn-cs"/>
              </a:defRPr>
            </a:lvl1pPr>
            <a:lvl2pPr marL="0" indent="179388" algn="l" defTabSz="914400" rtl="0" eaLnBrk="1" latinLnBrk="0" hangingPunct="1">
              <a:lnSpc>
                <a:spcPct val="130000"/>
              </a:lnSpc>
              <a:spcBef>
                <a:spcPts val="2400"/>
              </a:spcBef>
              <a:buClr>
                <a:schemeClr val="tx1"/>
              </a:buClr>
              <a:buFont typeface="+mj-lt"/>
              <a:buAutoNum type="arabicPeriod"/>
              <a:defRPr sz="1400" b="1" kern="1200">
                <a:solidFill>
                  <a:schemeClr val="tx1"/>
                </a:solidFill>
                <a:latin typeface="+mn-lt"/>
                <a:ea typeface="+mn-ea"/>
                <a:cs typeface="+mn-cs"/>
              </a:defRPr>
            </a:lvl2pPr>
            <a:lvl3pPr marL="216000" indent="108000" algn="l" defTabSz="914400" rtl="0" eaLnBrk="1" latinLnBrk="0" hangingPunct="1">
              <a:lnSpc>
                <a:spcPct val="130000"/>
              </a:lnSpc>
              <a:spcBef>
                <a:spcPts val="300"/>
              </a:spcBef>
              <a:buSzPct val="120000"/>
              <a:buFont typeface="Times" panose="02020603050405020304" pitchFamily="18" charset="0"/>
              <a:buChar char="∙"/>
              <a:defRPr sz="1400" kern="1200">
                <a:solidFill>
                  <a:schemeClr val="tx1"/>
                </a:solidFill>
                <a:latin typeface="+mn-lt"/>
                <a:ea typeface="+mn-ea"/>
                <a:cs typeface="+mn-cs"/>
              </a:defRPr>
            </a:lvl3pPr>
            <a:lvl4pPr marL="360000" indent="126000" algn="l" defTabSz="914400" rtl="0" eaLnBrk="1" latinLnBrk="0" hangingPunct="1">
              <a:lnSpc>
                <a:spcPct val="130000"/>
              </a:lnSpc>
              <a:spcBef>
                <a:spcPts val="300"/>
              </a:spcBef>
              <a:buFont typeface="Calibri" panose="020F0502020204030204" pitchFamily="34" charset="0"/>
              <a:buChar char="‐"/>
              <a:defRPr sz="1400" kern="1200">
                <a:solidFill>
                  <a:schemeClr val="tx1"/>
                </a:solidFill>
                <a:latin typeface="+mn-lt"/>
                <a:ea typeface="+mn-ea"/>
                <a:cs typeface="+mn-cs"/>
              </a:defRPr>
            </a:lvl4pPr>
            <a:lvl5pPr marL="360000" indent="0" algn="l" defTabSz="914400" rtl="0" eaLnBrk="1" latinLnBrk="0" hangingPunct="1">
              <a:lnSpc>
                <a:spcPct val="130000"/>
              </a:lnSpc>
              <a:spcBef>
                <a:spcPts val="3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3200">
                <a:solidFill>
                  <a:srgbClr val="E84124"/>
                </a:solidFill>
              </a:rPr>
              <a:t>04</a:t>
            </a:r>
          </a:p>
        </p:txBody>
      </p:sp>
      <p:sp>
        <p:nvSpPr>
          <p:cNvPr id="2" name="Espace réservé du texte 1">
            <a:extLst>
              <a:ext uri="{FF2B5EF4-FFF2-40B4-BE49-F238E27FC236}">
                <a16:creationId xmlns:a16="http://schemas.microsoft.com/office/drawing/2014/main" id="{4D90098A-4B89-1C1E-7025-8FCF75985D51}"/>
              </a:ext>
            </a:extLst>
          </p:cNvPr>
          <p:cNvSpPr txBox="1">
            <a:spLocks/>
          </p:cNvSpPr>
          <p:nvPr/>
        </p:nvSpPr>
        <p:spPr>
          <a:xfrm>
            <a:off x="740937" y="4309085"/>
            <a:ext cx="708750" cy="1300000"/>
          </a:xfrm>
          <a:prstGeom prst="rect">
            <a:avLst/>
          </a:prstGeom>
        </p:spPr>
        <p:txBody>
          <a:bodyPr vert="horz" lIns="91440" tIns="45720" rIns="91440" bIns="45720" rtlCol="0" anchor="b">
            <a:noAutofit/>
          </a:bodyPr>
          <a:lstStyle>
            <a:lvl1pPr marL="0" indent="0" algn="l" defTabSz="914400" rtl="0" eaLnBrk="1" latinLnBrk="0" hangingPunct="1">
              <a:lnSpc>
                <a:spcPct val="130000"/>
              </a:lnSpc>
              <a:spcBef>
                <a:spcPts val="0"/>
              </a:spcBef>
              <a:buFont typeface="Arial" panose="020B0604020202020204" pitchFamily="34" charset="0"/>
              <a:buNone/>
              <a:defRPr sz="1600" b="1" kern="1200">
                <a:solidFill>
                  <a:schemeClr val="tx1"/>
                </a:solidFill>
                <a:latin typeface="+mn-lt"/>
                <a:ea typeface="+mn-ea"/>
                <a:cs typeface="+mn-cs"/>
              </a:defRPr>
            </a:lvl1pPr>
            <a:lvl2pPr marL="457200" indent="0" algn="l" defTabSz="914400" rtl="0" eaLnBrk="1" latinLnBrk="0" hangingPunct="1">
              <a:lnSpc>
                <a:spcPct val="130000"/>
              </a:lnSpc>
              <a:spcBef>
                <a:spcPts val="2400"/>
              </a:spcBef>
              <a:buClr>
                <a:schemeClr val="tx1"/>
              </a:buClr>
              <a:buFont typeface="+mj-lt"/>
              <a:buNone/>
              <a:defRPr sz="2000" b="1" kern="1200">
                <a:solidFill>
                  <a:schemeClr val="tx1"/>
                </a:solidFill>
                <a:latin typeface="+mn-lt"/>
                <a:ea typeface="+mn-ea"/>
                <a:cs typeface="+mn-cs"/>
              </a:defRPr>
            </a:lvl2pPr>
            <a:lvl3pPr marL="914400" indent="0" algn="l" defTabSz="914400" rtl="0" eaLnBrk="1" latinLnBrk="0" hangingPunct="1">
              <a:lnSpc>
                <a:spcPct val="130000"/>
              </a:lnSpc>
              <a:spcBef>
                <a:spcPts val="300"/>
              </a:spcBef>
              <a:buSzPct val="120000"/>
              <a:buFont typeface="Times" panose="02020603050405020304" pitchFamily="18" charset="0"/>
              <a:buNone/>
              <a:defRPr sz="1800" b="1" kern="1200">
                <a:solidFill>
                  <a:schemeClr val="tx1"/>
                </a:solidFill>
                <a:latin typeface="+mn-lt"/>
                <a:ea typeface="+mn-ea"/>
                <a:cs typeface="+mn-cs"/>
              </a:defRPr>
            </a:lvl3pPr>
            <a:lvl4pPr marL="1371600" indent="0" algn="l" defTabSz="914400" rtl="0" eaLnBrk="1" latinLnBrk="0" hangingPunct="1">
              <a:lnSpc>
                <a:spcPct val="130000"/>
              </a:lnSpc>
              <a:spcBef>
                <a:spcPts val="300"/>
              </a:spcBef>
              <a:buFont typeface="Calibri" panose="020F050202020403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130000"/>
              </a:lnSpc>
              <a:spcBef>
                <a:spcPts val="3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fr-FR" sz="3200" b="0">
                <a:solidFill>
                  <a:srgbClr val="035FCC"/>
                </a:solidFill>
              </a:rPr>
              <a:t>05</a:t>
            </a:r>
          </a:p>
        </p:txBody>
      </p:sp>
    </p:spTree>
    <p:extLst>
      <p:ext uri="{BB962C8B-B14F-4D97-AF65-F5344CB8AC3E}">
        <p14:creationId xmlns:p14="http://schemas.microsoft.com/office/powerpoint/2010/main" val="502101473"/>
      </p:ext>
    </p:extLst>
  </p:cSld>
  <p:clrMapOvr>
    <a:masterClrMapping/>
  </p:clrMapOvr>
  <p:extLst>
    <p:ext uri="{6950BFC3-D8DA-4A85-94F7-54DA5524770B}">
      <p188:commentRel xmlns=""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1D3816C4-23DA-FB45-CB1F-28E3626505EE}"/>
              </a:ext>
            </a:extLst>
          </p:cNvPr>
          <p:cNvSpPr>
            <a:spLocks noGrp="1"/>
          </p:cNvSpPr>
          <p:nvPr>
            <p:ph type="ftr" sz="quarter" idx="11"/>
          </p:nvPr>
        </p:nvSpPr>
        <p:spPr/>
        <p:txBody>
          <a:bodyPr/>
          <a:lstStyle/>
          <a:p>
            <a:r>
              <a:rPr lang="fr-FR"/>
              <a:t>Foire aux questions – Révision du PCAET | Septembre 2022|</a:t>
            </a:r>
          </a:p>
        </p:txBody>
      </p:sp>
      <p:sp>
        <p:nvSpPr>
          <p:cNvPr id="3" name="Espace réservé du numéro de diapositive 2">
            <a:extLst>
              <a:ext uri="{FF2B5EF4-FFF2-40B4-BE49-F238E27FC236}">
                <a16:creationId xmlns:a16="http://schemas.microsoft.com/office/drawing/2014/main" id="{A99928A7-4034-47DA-FD17-790CC2690A45}"/>
              </a:ext>
            </a:extLst>
          </p:cNvPr>
          <p:cNvSpPr>
            <a:spLocks noGrp="1"/>
          </p:cNvSpPr>
          <p:nvPr>
            <p:ph type="sldNum" sz="quarter" idx="12"/>
          </p:nvPr>
        </p:nvSpPr>
        <p:spPr/>
        <p:txBody>
          <a:bodyPr/>
          <a:lstStyle/>
          <a:p>
            <a:fld id="{975A587B-5814-4D9B-9598-FE9CB954CB01}" type="slidenum">
              <a:rPr lang="fr-FR" smtClean="0"/>
              <a:t>4</a:t>
            </a:fld>
            <a:endParaRPr lang="fr-FR"/>
          </a:p>
        </p:txBody>
      </p:sp>
      <p:sp>
        <p:nvSpPr>
          <p:cNvPr id="5" name="ZoneTexte 4">
            <a:extLst>
              <a:ext uri="{FF2B5EF4-FFF2-40B4-BE49-F238E27FC236}">
                <a16:creationId xmlns:a16="http://schemas.microsoft.com/office/drawing/2014/main" id="{6496C826-F0BB-1E21-DC9A-5134E957941E}"/>
              </a:ext>
            </a:extLst>
          </p:cNvPr>
          <p:cNvSpPr txBox="1"/>
          <p:nvPr/>
        </p:nvSpPr>
        <p:spPr>
          <a:xfrm>
            <a:off x="0" y="0"/>
            <a:ext cx="12192000" cy="6220933"/>
          </a:xfrm>
          <a:prstGeom prst="rect">
            <a:avLst/>
          </a:prstGeom>
          <a:solidFill>
            <a:srgbClr val="035FCC"/>
          </a:solidFill>
        </p:spPr>
        <p:txBody>
          <a:bodyPr wrap="square" rtlCol="0">
            <a:spAutoFit/>
          </a:bodyPr>
          <a:lstStyle/>
          <a:p>
            <a:endParaRPr lang="fr-FR"/>
          </a:p>
        </p:txBody>
      </p:sp>
      <p:sp>
        <p:nvSpPr>
          <p:cNvPr id="6" name="Titre 1">
            <a:extLst>
              <a:ext uri="{FF2B5EF4-FFF2-40B4-BE49-F238E27FC236}">
                <a16:creationId xmlns:a16="http://schemas.microsoft.com/office/drawing/2014/main" id="{5C8D0276-FB7E-17E7-356C-3208711A6F55}"/>
              </a:ext>
            </a:extLst>
          </p:cNvPr>
          <p:cNvSpPr txBox="1">
            <a:spLocks/>
          </p:cNvSpPr>
          <p:nvPr/>
        </p:nvSpPr>
        <p:spPr>
          <a:xfrm>
            <a:off x="717574" y="637067"/>
            <a:ext cx="10080000" cy="1800000"/>
          </a:xfrm>
          <a:prstGeom prst="rect">
            <a:avLst/>
          </a:prstGeom>
        </p:spPr>
        <p:txBody>
          <a:bodyPr/>
          <a:lstStyle>
            <a:lvl1pPr algn="l" defTabSz="914400" rtl="0" eaLnBrk="1" latinLnBrk="0" hangingPunct="1">
              <a:lnSpc>
                <a:spcPct val="115000"/>
              </a:lnSpc>
              <a:spcBef>
                <a:spcPct val="0"/>
              </a:spcBef>
              <a:buNone/>
              <a:defRPr sz="2200" b="1" kern="1200">
                <a:solidFill>
                  <a:schemeClr val="tx1"/>
                </a:solidFill>
                <a:latin typeface="+mj-lt"/>
                <a:ea typeface="+mj-ea"/>
                <a:cs typeface="+mj-cs"/>
              </a:defRPr>
            </a:lvl1pPr>
          </a:lstStyle>
          <a:p>
            <a:r>
              <a:rPr lang="fr-FR" sz="5400">
                <a:solidFill>
                  <a:srgbClr val="FFFFFF"/>
                </a:solidFill>
              </a:rPr>
              <a:t>01</a:t>
            </a:r>
            <a:r>
              <a:rPr lang="fr-FR">
                <a:solidFill>
                  <a:srgbClr val="FFFFFF"/>
                </a:solidFill>
              </a:rPr>
              <a:t> 	</a:t>
            </a:r>
            <a:r>
              <a:rPr lang="fr-FR" sz="2400">
                <a:solidFill>
                  <a:srgbClr val="FFFFFF"/>
                </a:solidFill>
              </a:rPr>
              <a:t>Préambule</a:t>
            </a:r>
            <a:endParaRPr lang="fr-FR">
              <a:solidFill>
                <a:srgbClr val="FFFFFF"/>
              </a:solidFill>
            </a:endParaRPr>
          </a:p>
        </p:txBody>
      </p:sp>
      <p:sp>
        <p:nvSpPr>
          <p:cNvPr id="7" name="ZoneTexte 6">
            <a:extLst>
              <a:ext uri="{FF2B5EF4-FFF2-40B4-BE49-F238E27FC236}">
                <a16:creationId xmlns:a16="http://schemas.microsoft.com/office/drawing/2014/main" id="{7EF37C70-4EAC-BFE6-A10B-7E06BEC84ECA}"/>
              </a:ext>
            </a:extLst>
          </p:cNvPr>
          <p:cNvSpPr txBox="1"/>
          <p:nvPr/>
        </p:nvSpPr>
        <p:spPr>
          <a:xfrm>
            <a:off x="1394426" y="1940768"/>
            <a:ext cx="9844679" cy="2635978"/>
          </a:xfrm>
          <a:prstGeom prst="rect">
            <a:avLst/>
          </a:prstGeom>
          <a:noFill/>
        </p:spPr>
        <p:txBody>
          <a:bodyPr wrap="square" rtlCol="0">
            <a:spAutoFit/>
          </a:bodyPr>
          <a:lstStyle/>
          <a:p>
            <a:pPr>
              <a:lnSpc>
                <a:spcPct val="150000"/>
              </a:lnSpc>
            </a:pPr>
            <a:r>
              <a:rPr lang="fr-FR" sz="1600" i="1" dirty="0">
                <a:solidFill>
                  <a:schemeClr val="bg1"/>
                </a:solidFill>
              </a:rPr>
              <a:t>&gt; </a:t>
            </a:r>
            <a:r>
              <a:rPr lang="fr-FR" sz="1600" i="1" dirty="0">
                <a:solidFill>
                  <a:schemeClr val="bg1"/>
                </a:solidFill>
                <a:hlinkClick r:id="rId2" action="ppaction://hlinksldjump">
                  <a:extLst>
                    <a:ext uri="{A12FA001-AC4F-418D-AE19-62706E023703}">
                      <ahyp:hlinkClr xmlns="" xmlns:ahyp="http://schemas.microsoft.com/office/drawing/2018/hyperlinkcolor" val="tx"/>
                    </a:ext>
                  </a:extLst>
                </a:hlinkClick>
              </a:rPr>
              <a:t>Que veut dire PCAET ? </a:t>
            </a:r>
            <a:endParaRPr lang="fr-FR" sz="1600" i="1" dirty="0">
              <a:solidFill>
                <a:schemeClr val="bg1"/>
              </a:solidFill>
            </a:endParaRPr>
          </a:p>
          <a:p>
            <a:pPr>
              <a:lnSpc>
                <a:spcPct val="150000"/>
              </a:lnSpc>
            </a:pPr>
            <a:r>
              <a:rPr lang="fr-FR" sz="1600" i="1" dirty="0">
                <a:solidFill>
                  <a:schemeClr val="bg1"/>
                </a:solidFill>
              </a:rPr>
              <a:t>&gt; </a:t>
            </a:r>
            <a:r>
              <a:rPr lang="fr-FR" sz="1600" i="1" dirty="0">
                <a:solidFill>
                  <a:schemeClr val="bg1"/>
                </a:solidFill>
                <a:hlinkClick r:id="rId2" action="ppaction://hlinksldjump">
                  <a:extLst>
                    <a:ext uri="{A12FA001-AC4F-418D-AE19-62706E023703}">
                      <ahyp:hlinkClr xmlns="" xmlns:ahyp="http://schemas.microsoft.com/office/drawing/2018/hyperlinkcolor" val="tx"/>
                    </a:ext>
                  </a:extLst>
                </a:hlinkClick>
              </a:rPr>
              <a:t>Pourquoi mettre en place un Plan Climat ? </a:t>
            </a:r>
            <a:endParaRPr lang="fr-FR" sz="1600" i="1" dirty="0">
              <a:solidFill>
                <a:schemeClr val="bg1"/>
              </a:solidFill>
            </a:endParaRPr>
          </a:p>
          <a:p>
            <a:pPr>
              <a:lnSpc>
                <a:spcPct val="150000"/>
              </a:lnSpc>
            </a:pPr>
            <a:r>
              <a:rPr lang="fr-FR" sz="1600" i="1" dirty="0">
                <a:solidFill>
                  <a:schemeClr val="bg1"/>
                </a:solidFill>
              </a:rPr>
              <a:t>&gt; </a:t>
            </a:r>
            <a:r>
              <a:rPr lang="fr-FR" sz="1600" i="1" dirty="0">
                <a:solidFill>
                  <a:schemeClr val="bg1"/>
                </a:solidFill>
                <a:hlinkClick r:id="rId2" action="ppaction://hlinksldjump">
                  <a:extLst>
                    <a:ext uri="{A12FA001-AC4F-418D-AE19-62706E023703}">
                      <ahyp:hlinkClr xmlns="" xmlns:ahyp="http://schemas.microsoft.com/office/drawing/2018/hyperlinkcolor" val="tx"/>
                    </a:ext>
                  </a:extLst>
                </a:hlinkClick>
              </a:rPr>
              <a:t>Quels sont les acteurs impliqués dans le Plan Climat de la Ville de Paris ?</a:t>
            </a:r>
            <a:endParaRPr lang="fr-FR" sz="1600" i="1" dirty="0">
              <a:solidFill>
                <a:schemeClr val="bg1"/>
              </a:solidFill>
            </a:endParaRPr>
          </a:p>
          <a:p>
            <a:pPr>
              <a:lnSpc>
                <a:spcPct val="150000"/>
              </a:lnSpc>
            </a:pPr>
            <a:r>
              <a:rPr lang="fr-FR" sz="1600" i="1" dirty="0">
                <a:solidFill>
                  <a:schemeClr val="bg1"/>
                </a:solidFill>
              </a:rPr>
              <a:t>&gt; </a:t>
            </a:r>
            <a:r>
              <a:rPr lang="fr-FR" sz="1600" i="1" dirty="0">
                <a:solidFill>
                  <a:schemeClr val="bg1"/>
                </a:solidFill>
                <a:hlinkClick r:id="rId2" action="ppaction://hlinksldjump">
                  <a:extLst>
                    <a:ext uri="{A12FA001-AC4F-418D-AE19-62706E023703}">
                      <ahyp:hlinkClr xmlns="" xmlns:ahyp="http://schemas.microsoft.com/office/drawing/2018/hyperlinkcolor" val="tx"/>
                    </a:ext>
                  </a:extLst>
                </a:hlinkClick>
              </a:rPr>
              <a:t>Qui élabore le Plan Climat de la Ville de Paris ? </a:t>
            </a:r>
            <a:endParaRPr lang="fr-FR" sz="1600" i="1" dirty="0">
              <a:solidFill>
                <a:schemeClr val="bg1"/>
              </a:solidFill>
            </a:endParaRPr>
          </a:p>
          <a:p>
            <a:pPr>
              <a:lnSpc>
                <a:spcPct val="150000"/>
              </a:lnSpc>
            </a:pPr>
            <a:r>
              <a:rPr lang="fr-FR" sz="1600" i="1" dirty="0">
                <a:solidFill>
                  <a:schemeClr val="bg1"/>
                </a:solidFill>
              </a:rPr>
              <a:t>&gt; </a:t>
            </a:r>
            <a:r>
              <a:rPr lang="fr-FR" sz="1600" i="1" dirty="0">
                <a:solidFill>
                  <a:schemeClr val="bg1"/>
                </a:solidFill>
                <a:hlinkClick r:id="rId2" action="ppaction://hlinksldjump">
                  <a:extLst>
                    <a:ext uri="{A12FA001-AC4F-418D-AE19-62706E023703}">
                      <ahyp:hlinkClr xmlns="" xmlns:ahyp="http://schemas.microsoft.com/office/drawing/2018/hyperlinkcolor" val="tx"/>
                    </a:ext>
                  </a:extLst>
                </a:hlinkClick>
              </a:rPr>
              <a:t>Comment est évaluée l’efficacité du Plan Climat de la Ville de Paris ? </a:t>
            </a:r>
            <a:endParaRPr lang="fr-FR" sz="1600" i="1" dirty="0">
              <a:solidFill>
                <a:schemeClr val="bg1"/>
              </a:solidFill>
            </a:endParaRPr>
          </a:p>
          <a:p>
            <a:pPr>
              <a:lnSpc>
                <a:spcPct val="150000"/>
              </a:lnSpc>
            </a:pPr>
            <a:r>
              <a:rPr lang="fr-FR" sz="1600" i="1" dirty="0">
                <a:solidFill>
                  <a:schemeClr val="bg1"/>
                </a:solidFill>
              </a:rPr>
              <a:t>&gt; </a:t>
            </a:r>
            <a:r>
              <a:rPr lang="fr-FR" sz="1600" i="1" dirty="0">
                <a:solidFill>
                  <a:schemeClr val="bg1"/>
                </a:solidFill>
                <a:hlinkClick r:id="rId3" action="ppaction://hlinksldjump">
                  <a:extLst>
                    <a:ext uri="{A12FA001-AC4F-418D-AE19-62706E023703}">
                      <ahyp:hlinkClr xmlns="" xmlns:ahyp="http://schemas.microsoft.com/office/drawing/2018/hyperlinkcolor" val="tx"/>
                    </a:ext>
                  </a:extLst>
                </a:hlinkClick>
              </a:rPr>
              <a:t>Qu’est-ce que le rapport Bleu Climat ? </a:t>
            </a:r>
            <a:endParaRPr lang="fr-FR" sz="1600" i="1" dirty="0">
              <a:solidFill>
                <a:schemeClr val="bg1"/>
              </a:solidFill>
            </a:endParaRPr>
          </a:p>
          <a:p>
            <a:pPr>
              <a:lnSpc>
                <a:spcPct val="150000"/>
              </a:lnSpc>
            </a:pPr>
            <a:r>
              <a:rPr lang="fr-FR" sz="1600" i="1" dirty="0">
                <a:solidFill>
                  <a:schemeClr val="bg1"/>
                </a:solidFill>
              </a:rPr>
              <a:t>&gt; </a:t>
            </a:r>
            <a:r>
              <a:rPr lang="fr-FR" sz="1600" i="1" dirty="0">
                <a:solidFill>
                  <a:schemeClr val="bg1"/>
                </a:solidFill>
                <a:hlinkClick r:id="rId3" action="ppaction://hlinksldjump">
                  <a:extLst>
                    <a:ext uri="{A12FA001-AC4F-418D-AE19-62706E023703}">
                      <ahyp:hlinkClr xmlns="" xmlns:ahyp="http://schemas.microsoft.com/office/drawing/2018/hyperlinkcolor" val="tx"/>
                    </a:ext>
                  </a:extLst>
                </a:hlinkClick>
              </a:rPr>
              <a:t>Où peut-on consulter les documents relatifs au Plan Climat de la Ville de Paris ?</a:t>
            </a:r>
            <a:endParaRPr lang="fr-FR" sz="1600" i="1" dirty="0">
              <a:solidFill>
                <a:schemeClr val="bg1"/>
              </a:solidFill>
            </a:endParaRPr>
          </a:p>
        </p:txBody>
      </p:sp>
    </p:spTree>
    <p:extLst>
      <p:ext uri="{BB962C8B-B14F-4D97-AF65-F5344CB8AC3E}">
        <p14:creationId xmlns:p14="http://schemas.microsoft.com/office/powerpoint/2010/main" val="370972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3A094801-FF80-9551-F804-64D6E1F09876}"/>
              </a:ext>
            </a:extLst>
          </p:cNvPr>
          <p:cNvSpPr>
            <a:spLocks noGrp="1"/>
          </p:cNvSpPr>
          <p:nvPr>
            <p:ph type="ftr" sz="quarter" idx="11"/>
          </p:nvPr>
        </p:nvSpPr>
        <p:spPr/>
        <p:txBody>
          <a:bodyPr/>
          <a:lstStyle/>
          <a:p>
            <a:r>
              <a:rPr lang="fr-FR"/>
              <a:t>Foire aux questions – Révision du Plan Climat | Septembre – Décembre 2022|</a:t>
            </a:r>
          </a:p>
        </p:txBody>
      </p:sp>
      <p:sp>
        <p:nvSpPr>
          <p:cNvPr id="4" name="Espace réservé du numéro de diapositive 3">
            <a:extLst>
              <a:ext uri="{FF2B5EF4-FFF2-40B4-BE49-F238E27FC236}">
                <a16:creationId xmlns:a16="http://schemas.microsoft.com/office/drawing/2014/main" id="{88FEFCBA-7579-69FC-4FCF-E61EEA9A4E1A}"/>
              </a:ext>
            </a:extLst>
          </p:cNvPr>
          <p:cNvSpPr>
            <a:spLocks noGrp="1"/>
          </p:cNvSpPr>
          <p:nvPr>
            <p:ph type="sldNum" sz="quarter" idx="12"/>
          </p:nvPr>
        </p:nvSpPr>
        <p:spPr/>
        <p:txBody>
          <a:bodyPr/>
          <a:lstStyle/>
          <a:p>
            <a:fld id="{975A587B-5814-4D9B-9598-FE9CB954CB01}" type="slidenum">
              <a:rPr lang="fr-FR" smtClean="0"/>
              <a:t>5</a:t>
            </a:fld>
            <a:endParaRPr lang="fr-FR"/>
          </a:p>
        </p:txBody>
      </p:sp>
      <p:sp>
        <p:nvSpPr>
          <p:cNvPr id="7" name="Espace réservé du texte 6">
            <a:extLst>
              <a:ext uri="{FF2B5EF4-FFF2-40B4-BE49-F238E27FC236}">
                <a16:creationId xmlns:a16="http://schemas.microsoft.com/office/drawing/2014/main" id="{DD703F36-3D08-302C-ACD8-806FD160603C}"/>
              </a:ext>
            </a:extLst>
          </p:cNvPr>
          <p:cNvSpPr>
            <a:spLocks noGrp="1"/>
          </p:cNvSpPr>
          <p:nvPr>
            <p:ph type="body" sz="quarter" idx="13"/>
          </p:nvPr>
        </p:nvSpPr>
        <p:spPr>
          <a:xfrm>
            <a:off x="590324" y="535423"/>
            <a:ext cx="11002572" cy="5503870"/>
          </a:xfrm>
        </p:spPr>
        <p:txBody>
          <a:bodyPr numCol="2" spcCol="576000">
            <a:normAutofit fontScale="92500"/>
          </a:bodyPr>
          <a:lstStyle/>
          <a:p>
            <a:r>
              <a:rPr lang="fr-FR"/>
              <a:t>     </a:t>
            </a:r>
            <a:r>
              <a:rPr lang="fr-FR">
                <a:solidFill>
                  <a:srgbClr val="035FCC"/>
                </a:solidFill>
              </a:rPr>
              <a:t>Que veut dire PCAET ? </a:t>
            </a:r>
          </a:p>
          <a:p>
            <a:endParaRPr lang="fr-FR" sz="800">
              <a:solidFill>
                <a:srgbClr val="035FCC"/>
              </a:solidFill>
            </a:endParaRPr>
          </a:p>
          <a:p>
            <a:pPr algn="just">
              <a:lnSpc>
                <a:spcPct val="100000"/>
              </a:lnSpc>
            </a:pPr>
            <a:r>
              <a:rPr lang="fr-FR" sz="1200">
                <a:effectLst/>
                <a:ea typeface="Yu Mincho" panose="02020400000000000000" pitchFamily="18" charset="-128"/>
                <a:cs typeface="Arial" panose="020B0604020202020204" pitchFamily="34" charset="0"/>
              </a:rPr>
              <a:t>Depuis la loi du 7 août 2015 relative à la Transition Energétique pour la Croissance Verte (LTECV), les communes ou intercommunalités de plus de 20 000 habitants doivent élaborer et mettre en œuvre un</a:t>
            </a:r>
            <a:r>
              <a:rPr lang="fr-FR" sz="1200" b="1">
                <a:effectLst/>
                <a:ea typeface="Yu Mincho" panose="02020400000000000000" pitchFamily="18" charset="-128"/>
                <a:cs typeface="Arial" panose="020B0604020202020204" pitchFamily="34" charset="0"/>
              </a:rPr>
              <a:t> Plan Climat Air Énergie Territorial (PCAET) </a:t>
            </a:r>
            <a:r>
              <a:rPr lang="fr-FR" sz="1200">
                <a:effectLst/>
                <a:ea typeface="Yu Mincho" panose="02020400000000000000" pitchFamily="18" charset="-128"/>
                <a:cs typeface="Arial" panose="020B0604020202020204" pitchFamily="34" charset="0"/>
              </a:rPr>
              <a:t>à l’échelle de leur territoire. Cet outil de planification décline les </a:t>
            </a:r>
            <a:r>
              <a:rPr lang="fr-FR" sz="1200" b="1">
                <a:effectLst/>
                <a:ea typeface="Yu Mincho" panose="02020400000000000000" pitchFamily="18" charset="-128"/>
                <a:cs typeface="Arial" panose="020B0604020202020204" pitchFamily="34" charset="0"/>
              </a:rPr>
              <a:t>objectifs stratégiques et opérationnels</a:t>
            </a:r>
            <a:r>
              <a:rPr lang="fr-FR" sz="1200">
                <a:effectLst/>
                <a:ea typeface="Yu Mincho" panose="02020400000000000000" pitchFamily="18" charset="-128"/>
                <a:cs typeface="Arial" panose="020B0604020202020204" pitchFamily="34" charset="0"/>
              </a:rPr>
              <a:t> ainsi que le</a:t>
            </a:r>
            <a:r>
              <a:rPr lang="fr-FR" sz="1200" b="1">
                <a:effectLst/>
                <a:ea typeface="Yu Mincho" panose="02020400000000000000" pitchFamily="18" charset="-128"/>
                <a:cs typeface="Arial" panose="020B0604020202020204" pitchFamily="34" charset="0"/>
              </a:rPr>
              <a:t> programme d’actions</a:t>
            </a:r>
            <a:r>
              <a:rPr lang="fr-FR" sz="1200">
                <a:effectLst/>
                <a:ea typeface="Yu Mincho" panose="02020400000000000000" pitchFamily="18" charset="-128"/>
                <a:cs typeface="Arial" panose="020B0604020202020204" pitchFamily="34" charset="0"/>
              </a:rPr>
              <a:t> sur les 6 prochaines années à mettre œuvre localement pour </a:t>
            </a:r>
            <a:r>
              <a:rPr lang="fr-FR" sz="1200" b="1">
                <a:effectLst/>
                <a:ea typeface="Yu Mincho" panose="02020400000000000000" pitchFamily="18" charset="-128"/>
                <a:cs typeface="Arial" panose="020B0604020202020204" pitchFamily="34" charset="0"/>
              </a:rPr>
              <a:t>combattre le changement climatique et s’y adapte</a:t>
            </a:r>
            <a:r>
              <a:rPr lang="fr-FR" sz="1200">
                <a:effectLst/>
                <a:ea typeface="Yu Mincho" panose="02020400000000000000" pitchFamily="18" charset="-128"/>
                <a:cs typeface="Arial" panose="020B0604020202020204" pitchFamily="34" charset="0"/>
              </a:rPr>
              <a:t>r. </a:t>
            </a:r>
            <a:endParaRPr lang="fr-FR" sz="1200">
              <a:effectLst/>
              <a:ea typeface="Calibri" panose="020F0502020204030204" pitchFamily="34" charset="0"/>
              <a:cs typeface="Arial" panose="020B0604020202020204" pitchFamily="34" charset="0"/>
            </a:endParaRPr>
          </a:p>
          <a:p>
            <a:endParaRPr lang="fr-FR">
              <a:solidFill>
                <a:srgbClr val="035FCC"/>
              </a:solidFill>
            </a:endParaRPr>
          </a:p>
          <a:p>
            <a:r>
              <a:rPr lang="fr-FR">
                <a:solidFill>
                  <a:srgbClr val="035FCC"/>
                </a:solidFill>
              </a:rPr>
              <a:t>     Pourquoi mettre en place un Plan Climat ?</a:t>
            </a:r>
          </a:p>
          <a:p>
            <a:endParaRPr lang="fr-FR" sz="800">
              <a:solidFill>
                <a:srgbClr val="035FCC"/>
              </a:solidFill>
            </a:endParaRPr>
          </a:p>
          <a:p>
            <a:pPr algn="just">
              <a:lnSpc>
                <a:spcPct val="100000"/>
              </a:lnSpc>
            </a:pPr>
            <a:r>
              <a:rPr lang="fr-FR" sz="1200">
                <a:ea typeface="Yu Mincho" panose="02020400000000000000" pitchFamily="18" charset="-128"/>
                <a:cs typeface="Arial" panose="020B0604020202020204" pitchFamily="34" charset="0"/>
              </a:rPr>
              <a:t>La LTECV, adoptée en 2015, fixe des objectifs ambitieux en matière de transition énergétique (développement des énergies renouvelables, réduction des émissions de gaz à effet de serre, par exemple) à l’échelle nationale. Un Plan Climat est une </a:t>
            </a:r>
            <a:r>
              <a:rPr lang="fr-FR" sz="1200" b="1">
                <a:ea typeface="Yu Mincho" panose="02020400000000000000" pitchFamily="18" charset="-128"/>
                <a:cs typeface="Arial" panose="020B0604020202020204" pitchFamily="34" charset="0"/>
              </a:rPr>
              <a:t>réponse locale</a:t>
            </a:r>
            <a:r>
              <a:rPr lang="fr-FR" sz="1200">
                <a:ea typeface="Yu Mincho" panose="02020400000000000000" pitchFamily="18" charset="-128"/>
                <a:cs typeface="Arial" panose="020B0604020202020204" pitchFamily="34" charset="0"/>
              </a:rPr>
              <a:t> qui permet à </a:t>
            </a:r>
            <a:r>
              <a:rPr lang="fr-FR" sz="1200" b="1">
                <a:ea typeface="Yu Mincho" panose="02020400000000000000" pitchFamily="18" charset="-128"/>
                <a:cs typeface="Arial" panose="020B0604020202020204" pitchFamily="34" charset="0"/>
              </a:rPr>
              <a:t>chaque territoire de contribuer à l’atteinte de ces objectifs</a:t>
            </a:r>
            <a:r>
              <a:rPr lang="fr-FR" sz="1200">
                <a:ea typeface="Yu Mincho" panose="02020400000000000000" pitchFamily="18" charset="-128"/>
                <a:cs typeface="Arial" panose="020B0604020202020204" pitchFamily="34" charset="0"/>
              </a:rPr>
              <a:t> mais également de mieux anticiper les problématiques inhérentes au changement climatique. La Ville de Paris s’est engagée volontairement, dès 2007, dans la mise en œuvre d’un Plan Climat. </a:t>
            </a:r>
          </a:p>
          <a:p>
            <a:endParaRPr lang="fr-FR">
              <a:solidFill>
                <a:srgbClr val="035FCC"/>
              </a:solidFill>
            </a:endParaRPr>
          </a:p>
          <a:p>
            <a:r>
              <a:rPr lang="fr-FR">
                <a:solidFill>
                  <a:srgbClr val="035FCC"/>
                </a:solidFill>
              </a:rPr>
              <a:t>     Quels sont les acteurs impliqués dans le Plan Climat ? </a:t>
            </a:r>
          </a:p>
          <a:p>
            <a:endParaRPr lang="fr-FR" sz="800">
              <a:solidFill>
                <a:srgbClr val="035FCC"/>
              </a:solidFill>
            </a:endParaRPr>
          </a:p>
          <a:p>
            <a:pPr algn="just">
              <a:lnSpc>
                <a:spcPct val="100000"/>
              </a:lnSpc>
            </a:pPr>
            <a:r>
              <a:rPr lang="fr-FR" sz="1200">
                <a:effectLst/>
                <a:ea typeface="Yu Mincho" panose="02020400000000000000" pitchFamily="18" charset="-128"/>
                <a:cs typeface="Arial" panose="020B0604020202020204" pitchFamily="34" charset="0"/>
              </a:rPr>
              <a:t>Au-delà des </a:t>
            </a:r>
            <a:r>
              <a:rPr lang="fr-FR" sz="1200" b="1">
                <a:effectLst/>
                <a:ea typeface="Yu Mincho" panose="02020400000000000000" pitchFamily="18" charset="-128"/>
                <a:cs typeface="Arial" panose="020B0604020202020204" pitchFamily="34" charset="0"/>
              </a:rPr>
              <a:t>élus du Conseil de Paris</a:t>
            </a:r>
            <a:r>
              <a:rPr lang="fr-FR" sz="1200">
                <a:effectLst/>
                <a:ea typeface="Yu Mincho" panose="02020400000000000000" pitchFamily="18" charset="-128"/>
                <a:cs typeface="Arial" panose="020B0604020202020204" pitchFamily="34" charset="0"/>
              </a:rPr>
              <a:t>, ce sont les </a:t>
            </a:r>
            <a:r>
              <a:rPr lang="fr-FR" sz="1200" b="1">
                <a:effectLst/>
                <a:ea typeface="Yu Mincho" panose="02020400000000000000" pitchFamily="18" charset="-128"/>
                <a:cs typeface="Arial" panose="020B0604020202020204" pitchFamily="34" charset="0"/>
              </a:rPr>
              <a:t>Parisiens et Parisiennes</a:t>
            </a:r>
            <a:r>
              <a:rPr lang="fr-FR" sz="1200">
                <a:effectLst/>
                <a:ea typeface="Yu Mincho" panose="02020400000000000000" pitchFamily="18" charset="-128"/>
                <a:cs typeface="Arial" panose="020B0604020202020204" pitchFamily="34" charset="0"/>
              </a:rPr>
              <a:t> qui seront invités à contribuer, notamment lors de la phase de concertation préalable ou de la Votation Citoyenne. Citoyens, entreprises, institutionnels, associations, experts, agents de la collectivité, tous sont invités à identifier des idées concrètes et actions à mettre en œuvre dans le Plan Climat de Paris. La </a:t>
            </a:r>
            <a:r>
              <a:rPr lang="fr-FR" sz="1200" b="1">
                <a:effectLst/>
                <a:ea typeface="Yu Mincho" panose="02020400000000000000" pitchFamily="18" charset="-128"/>
                <a:cs typeface="Arial" panose="020B0604020202020204" pitchFamily="34" charset="0"/>
              </a:rPr>
              <a:t>Métropole du Grand Paris ainsi que la Région et l’Etat</a:t>
            </a:r>
            <a:r>
              <a:rPr lang="fr-FR" sz="1200">
                <a:effectLst/>
                <a:ea typeface="Yu Mincho" panose="02020400000000000000" pitchFamily="18" charset="-128"/>
                <a:cs typeface="Arial" panose="020B0604020202020204" pitchFamily="34" charset="0"/>
              </a:rPr>
              <a:t> devront également donner un avis pour s’assurer de la compatibilité du document avec leurs politiques.</a:t>
            </a:r>
            <a:endParaRPr lang="fr-FR" sz="1200">
              <a:effectLst/>
              <a:ea typeface="Calibri" panose="020F0502020204030204" pitchFamily="34" charset="0"/>
              <a:cs typeface="Arial" panose="020B0604020202020204" pitchFamily="34" charset="0"/>
            </a:endParaRPr>
          </a:p>
          <a:p>
            <a:endParaRPr lang="fr-FR" sz="1200">
              <a:solidFill>
                <a:srgbClr val="035FCC"/>
              </a:solidFill>
            </a:endParaRPr>
          </a:p>
          <a:p>
            <a:r>
              <a:rPr lang="fr-FR">
                <a:solidFill>
                  <a:srgbClr val="035FCC"/>
                </a:solidFill>
              </a:rPr>
              <a:t>     Qui élabore le Plan Climat de la Ville de Paris ?</a:t>
            </a:r>
          </a:p>
          <a:p>
            <a:pPr algn="just">
              <a:lnSpc>
                <a:spcPct val="100000"/>
              </a:lnSpc>
            </a:pPr>
            <a:endParaRPr lang="fr-FR" sz="800">
              <a:solidFill>
                <a:srgbClr val="035FCC"/>
              </a:solidFill>
              <a:latin typeface="+mj-lt"/>
            </a:endParaRPr>
          </a:p>
          <a:p>
            <a:pPr algn="just">
              <a:lnSpc>
                <a:spcPct val="100000"/>
              </a:lnSpc>
            </a:pPr>
            <a:r>
              <a:rPr lang="fr-FR" sz="1200">
                <a:effectLst/>
                <a:latin typeface="+mj-lt"/>
                <a:ea typeface="Yu Mincho" panose="02020400000000000000" pitchFamily="18" charset="-128"/>
                <a:cs typeface="Arial" panose="020B0604020202020204" pitchFamily="34" charset="0"/>
              </a:rPr>
              <a:t>C’est la </a:t>
            </a:r>
            <a:r>
              <a:rPr lang="fr-FR" sz="1200" b="1">
                <a:effectLst/>
                <a:latin typeface="+mj-lt"/>
                <a:ea typeface="Yu Mincho" panose="02020400000000000000" pitchFamily="18" charset="-128"/>
                <a:cs typeface="Arial" panose="020B0604020202020204" pitchFamily="34" charset="0"/>
              </a:rPr>
              <a:t>Direction de la Transition Ecologique et du Climat</a:t>
            </a:r>
            <a:r>
              <a:rPr lang="fr-FR" sz="1200">
                <a:effectLst/>
                <a:latin typeface="+mj-lt"/>
                <a:ea typeface="Yu Mincho" panose="02020400000000000000" pitchFamily="18" charset="-128"/>
                <a:cs typeface="Arial" panose="020B0604020202020204" pitchFamily="34" charset="0"/>
              </a:rPr>
              <a:t> (DTEC) de la Ville de Paris qui est en charge de la révision du Plan Climat, en étroite collaboration avec </a:t>
            </a:r>
            <a:r>
              <a:rPr lang="fr-FR" sz="1200" b="1">
                <a:effectLst/>
                <a:latin typeface="+mj-lt"/>
                <a:ea typeface="Yu Mincho" panose="02020400000000000000" pitchFamily="18" charset="-128"/>
                <a:cs typeface="Arial" panose="020B0604020202020204" pitchFamily="34" charset="0"/>
              </a:rPr>
              <a:t>chaque mairie d’arrondissement</a:t>
            </a:r>
            <a:r>
              <a:rPr lang="fr-FR" sz="1200">
                <a:effectLst/>
                <a:latin typeface="+mj-lt"/>
                <a:ea typeface="Yu Mincho" panose="02020400000000000000" pitchFamily="18" charset="-128"/>
                <a:cs typeface="Arial" panose="020B0604020202020204" pitchFamily="34" charset="0"/>
              </a:rPr>
              <a:t> et chacune des directions de la Ville de Paris. Le Plan est proposé au vote du Conseil de Paris en vue de son adoption.</a:t>
            </a:r>
            <a:endParaRPr lang="fr-FR" sz="1200">
              <a:effectLst/>
              <a:latin typeface="+mj-lt"/>
              <a:ea typeface="Calibri" panose="020F0502020204030204" pitchFamily="34" charset="0"/>
              <a:cs typeface="Arial" panose="020B0604020202020204" pitchFamily="34" charset="0"/>
            </a:endParaRPr>
          </a:p>
          <a:p>
            <a:endParaRPr lang="fr-FR">
              <a:solidFill>
                <a:srgbClr val="035FCC"/>
              </a:solidFill>
            </a:endParaRPr>
          </a:p>
          <a:p>
            <a:r>
              <a:rPr lang="fr-FR">
                <a:solidFill>
                  <a:srgbClr val="035FCC"/>
                </a:solidFill>
              </a:rPr>
              <a:t>     Comment est évaluée l’efficacité du Plan Climat ? </a:t>
            </a:r>
          </a:p>
          <a:p>
            <a:endParaRPr lang="fr-FR" sz="800">
              <a:solidFill>
                <a:srgbClr val="035FCC"/>
              </a:solidFill>
            </a:endParaRPr>
          </a:p>
          <a:p>
            <a:pPr algn="just">
              <a:lnSpc>
                <a:spcPct val="100000"/>
              </a:lnSpc>
            </a:pPr>
            <a:r>
              <a:rPr lang="fr-FR" sz="1200">
                <a:effectLst/>
                <a:ea typeface="Yu Mincho" panose="02020400000000000000" pitchFamily="18" charset="-128"/>
                <a:cs typeface="Arial" panose="020B0604020202020204" pitchFamily="34" charset="0"/>
              </a:rPr>
              <a:t>Chaque année, le </a:t>
            </a:r>
            <a:r>
              <a:rPr lang="fr-FR" sz="1200" b="1">
                <a:effectLst/>
                <a:ea typeface="Yu Mincho" panose="02020400000000000000" pitchFamily="18" charset="-128"/>
                <a:cs typeface="Arial" panose="020B0604020202020204" pitchFamily="34" charset="0"/>
              </a:rPr>
              <a:t>rapport Bleu Climat </a:t>
            </a:r>
            <a:r>
              <a:rPr lang="fr-FR" sz="1200">
                <a:effectLst/>
                <a:ea typeface="Yu Mincho" panose="02020400000000000000" pitchFamily="18" charset="-128"/>
                <a:cs typeface="Arial" panose="020B0604020202020204" pitchFamily="34" charset="0"/>
              </a:rPr>
              <a:t>permet de faire un point sur les actions entreprises dans le cadre du Plan Climat. Pour autant, un </a:t>
            </a:r>
            <a:r>
              <a:rPr lang="fr-FR" sz="1200" b="1">
                <a:effectLst/>
                <a:ea typeface="Yu Mincho" panose="02020400000000000000" pitchFamily="18" charset="-128"/>
                <a:cs typeface="Arial" panose="020B0604020202020204" pitchFamily="34" charset="0"/>
              </a:rPr>
              <a:t>Bilan de Mi-Parcours</a:t>
            </a:r>
            <a:r>
              <a:rPr lang="fr-FR" sz="1200">
                <a:effectLst/>
                <a:ea typeface="Yu Mincho" panose="02020400000000000000" pitchFamily="18" charset="-128"/>
                <a:cs typeface="Arial" panose="020B0604020202020204" pitchFamily="34" charset="0"/>
              </a:rPr>
              <a:t> (BMP) doit être engagé au bout de </a:t>
            </a:r>
            <a:r>
              <a:rPr lang="fr-FR" sz="1200" b="1">
                <a:effectLst/>
                <a:ea typeface="Yu Mincho" panose="02020400000000000000" pitchFamily="18" charset="-128"/>
                <a:cs typeface="Arial" panose="020B0604020202020204" pitchFamily="34" charset="0"/>
              </a:rPr>
              <a:t>3 ans</a:t>
            </a:r>
            <a:r>
              <a:rPr lang="fr-FR" sz="1200">
                <a:effectLst/>
                <a:ea typeface="Yu Mincho" panose="02020400000000000000" pitchFamily="18" charset="-128"/>
                <a:cs typeface="Arial" panose="020B0604020202020204" pitchFamily="34" charset="0"/>
              </a:rPr>
              <a:t> afin de faire le point sur l’avancement du programme d’actions et les tendances observées. Il doit fournir des indicateurs à suivre pour assurer les objectifs initiaux fixés. Ce document est accessible au public et sera publié prochainement. </a:t>
            </a:r>
            <a:endParaRPr lang="fr-FR" sz="1200">
              <a:effectLst/>
              <a:ea typeface="Calibri" panose="020F0502020204030204" pitchFamily="34" charset="0"/>
              <a:cs typeface="Arial" panose="020B0604020202020204" pitchFamily="34" charset="0"/>
            </a:endParaRPr>
          </a:p>
          <a:p>
            <a:endParaRPr lang="fr-FR">
              <a:solidFill>
                <a:srgbClr val="035FCC"/>
              </a:solidFill>
            </a:endParaRPr>
          </a:p>
        </p:txBody>
      </p:sp>
      <p:sp>
        <p:nvSpPr>
          <p:cNvPr id="12" name="Étoile : 4 branches 11">
            <a:extLst>
              <a:ext uri="{FF2B5EF4-FFF2-40B4-BE49-F238E27FC236}">
                <a16:creationId xmlns:a16="http://schemas.microsoft.com/office/drawing/2014/main" id="{92A7F71D-F97C-C8FC-06FD-2D06B55C8B33}"/>
              </a:ext>
            </a:extLst>
          </p:cNvPr>
          <p:cNvSpPr/>
          <p:nvPr/>
        </p:nvSpPr>
        <p:spPr>
          <a:xfrm>
            <a:off x="620368" y="627321"/>
            <a:ext cx="212651" cy="244549"/>
          </a:xfrm>
          <a:prstGeom prst="star4">
            <a:avLst/>
          </a:prstGeom>
          <a:solidFill>
            <a:srgbClr val="035FCC"/>
          </a:solidFill>
          <a:ln w="3175">
            <a:solidFill>
              <a:srgbClr val="035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13" name="Étoile : 4 branches 12">
            <a:extLst>
              <a:ext uri="{FF2B5EF4-FFF2-40B4-BE49-F238E27FC236}">
                <a16:creationId xmlns:a16="http://schemas.microsoft.com/office/drawing/2014/main" id="{8FCE4206-4C39-676E-53BA-5931D6E6B83B}"/>
              </a:ext>
            </a:extLst>
          </p:cNvPr>
          <p:cNvSpPr/>
          <p:nvPr/>
        </p:nvSpPr>
        <p:spPr>
          <a:xfrm>
            <a:off x="620368" y="2778641"/>
            <a:ext cx="212651" cy="244549"/>
          </a:xfrm>
          <a:prstGeom prst="star4">
            <a:avLst/>
          </a:prstGeom>
          <a:solidFill>
            <a:srgbClr val="035FCC"/>
          </a:solidFill>
          <a:ln w="3175">
            <a:solidFill>
              <a:srgbClr val="035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14" name="Étoile : 4 branches 13">
            <a:extLst>
              <a:ext uri="{FF2B5EF4-FFF2-40B4-BE49-F238E27FC236}">
                <a16:creationId xmlns:a16="http://schemas.microsoft.com/office/drawing/2014/main" id="{2287B3AE-6B95-1254-875F-9CFA892DEB87}"/>
              </a:ext>
            </a:extLst>
          </p:cNvPr>
          <p:cNvSpPr/>
          <p:nvPr/>
        </p:nvSpPr>
        <p:spPr>
          <a:xfrm>
            <a:off x="620368" y="5142613"/>
            <a:ext cx="212651" cy="244549"/>
          </a:xfrm>
          <a:prstGeom prst="star4">
            <a:avLst/>
          </a:prstGeom>
          <a:solidFill>
            <a:srgbClr val="035FCC"/>
          </a:solidFill>
          <a:ln w="3175">
            <a:solidFill>
              <a:srgbClr val="035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17" name="Étoile : 4 branches 16">
            <a:extLst>
              <a:ext uri="{FF2B5EF4-FFF2-40B4-BE49-F238E27FC236}">
                <a16:creationId xmlns:a16="http://schemas.microsoft.com/office/drawing/2014/main" id="{F5C24038-D41B-3FEC-0259-313AD859EE77}"/>
              </a:ext>
            </a:extLst>
          </p:cNvPr>
          <p:cNvSpPr/>
          <p:nvPr/>
        </p:nvSpPr>
        <p:spPr>
          <a:xfrm>
            <a:off x="6301698" y="2130056"/>
            <a:ext cx="212651" cy="244549"/>
          </a:xfrm>
          <a:prstGeom prst="star4">
            <a:avLst/>
          </a:prstGeom>
          <a:solidFill>
            <a:srgbClr val="035FCC"/>
          </a:solidFill>
          <a:ln w="3175">
            <a:solidFill>
              <a:srgbClr val="035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23" name="Étoile : 4 branches 22">
            <a:extLst>
              <a:ext uri="{FF2B5EF4-FFF2-40B4-BE49-F238E27FC236}">
                <a16:creationId xmlns:a16="http://schemas.microsoft.com/office/drawing/2014/main" id="{F2ED015F-B5DE-DAAC-53E8-70CF69EF111C}"/>
              </a:ext>
            </a:extLst>
          </p:cNvPr>
          <p:cNvSpPr/>
          <p:nvPr/>
        </p:nvSpPr>
        <p:spPr>
          <a:xfrm>
            <a:off x="6301698" y="3717601"/>
            <a:ext cx="212651" cy="244549"/>
          </a:xfrm>
          <a:prstGeom prst="star4">
            <a:avLst/>
          </a:prstGeom>
          <a:solidFill>
            <a:srgbClr val="035FCC"/>
          </a:solidFill>
          <a:ln w="3175">
            <a:solidFill>
              <a:srgbClr val="035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Tree>
    <p:extLst>
      <p:ext uri="{BB962C8B-B14F-4D97-AF65-F5344CB8AC3E}">
        <p14:creationId xmlns:p14="http://schemas.microsoft.com/office/powerpoint/2010/main" val="264207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3A094801-FF80-9551-F804-64D6E1F09876}"/>
              </a:ext>
            </a:extLst>
          </p:cNvPr>
          <p:cNvSpPr>
            <a:spLocks noGrp="1"/>
          </p:cNvSpPr>
          <p:nvPr>
            <p:ph type="ftr" sz="quarter" idx="11"/>
          </p:nvPr>
        </p:nvSpPr>
        <p:spPr/>
        <p:txBody>
          <a:bodyPr/>
          <a:lstStyle/>
          <a:p>
            <a:r>
              <a:rPr lang="fr-FR"/>
              <a:t>Foire aux questions – Révision du Plan Climat | Septembre – Décembre 2022|</a:t>
            </a:r>
          </a:p>
        </p:txBody>
      </p:sp>
      <p:sp>
        <p:nvSpPr>
          <p:cNvPr id="4" name="Espace réservé du numéro de diapositive 3">
            <a:extLst>
              <a:ext uri="{FF2B5EF4-FFF2-40B4-BE49-F238E27FC236}">
                <a16:creationId xmlns:a16="http://schemas.microsoft.com/office/drawing/2014/main" id="{88FEFCBA-7579-69FC-4FCF-E61EEA9A4E1A}"/>
              </a:ext>
            </a:extLst>
          </p:cNvPr>
          <p:cNvSpPr>
            <a:spLocks noGrp="1"/>
          </p:cNvSpPr>
          <p:nvPr>
            <p:ph type="sldNum" sz="quarter" idx="12"/>
          </p:nvPr>
        </p:nvSpPr>
        <p:spPr/>
        <p:txBody>
          <a:bodyPr/>
          <a:lstStyle/>
          <a:p>
            <a:fld id="{975A587B-5814-4D9B-9598-FE9CB954CB01}" type="slidenum">
              <a:rPr lang="fr-FR" smtClean="0"/>
              <a:t>6</a:t>
            </a:fld>
            <a:endParaRPr lang="fr-FR"/>
          </a:p>
        </p:txBody>
      </p:sp>
      <p:sp>
        <p:nvSpPr>
          <p:cNvPr id="7" name="Espace réservé du texte 6">
            <a:extLst>
              <a:ext uri="{FF2B5EF4-FFF2-40B4-BE49-F238E27FC236}">
                <a16:creationId xmlns:a16="http://schemas.microsoft.com/office/drawing/2014/main" id="{DD703F36-3D08-302C-ACD8-806FD160603C}"/>
              </a:ext>
            </a:extLst>
          </p:cNvPr>
          <p:cNvSpPr>
            <a:spLocks noGrp="1"/>
          </p:cNvSpPr>
          <p:nvPr>
            <p:ph type="body" sz="quarter" idx="13"/>
          </p:nvPr>
        </p:nvSpPr>
        <p:spPr>
          <a:xfrm>
            <a:off x="590324" y="535423"/>
            <a:ext cx="11002572" cy="5503870"/>
          </a:xfrm>
        </p:spPr>
        <p:txBody>
          <a:bodyPr numCol="2" spcCol="576000"/>
          <a:lstStyle/>
          <a:p>
            <a:r>
              <a:rPr lang="fr-FR"/>
              <a:t>     </a:t>
            </a:r>
            <a:r>
              <a:rPr lang="fr-FR">
                <a:solidFill>
                  <a:srgbClr val="035FCC"/>
                </a:solidFill>
              </a:rPr>
              <a:t>Qu’est-ce que le rapport Bleu Climat ? </a:t>
            </a:r>
          </a:p>
          <a:p>
            <a:endParaRPr lang="fr-FR" sz="800">
              <a:solidFill>
                <a:srgbClr val="035FCC"/>
              </a:solidFill>
            </a:endParaRPr>
          </a:p>
          <a:p>
            <a:pPr algn="just">
              <a:lnSpc>
                <a:spcPct val="100000"/>
              </a:lnSpc>
            </a:pPr>
            <a:r>
              <a:rPr lang="fr-FR" sz="1200">
                <a:effectLst/>
                <a:ea typeface="Yu Mincho" panose="02020400000000000000" pitchFamily="18" charset="-128"/>
                <a:cs typeface="Arial" panose="020B0604020202020204" pitchFamily="34" charset="0"/>
              </a:rPr>
              <a:t>Le rapport </a:t>
            </a:r>
            <a:r>
              <a:rPr lang="fr-FR" sz="1200" b="1">
                <a:effectLst/>
                <a:ea typeface="Yu Mincho" panose="02020400000000000000" pitchFamily="18" charset="-128"/>
                <a:cs typeface="Arial" panose="020B0604020202020204" pitchFamily="34" charset="0"/>
              </a:rPr>
              <a:t>Bleu Climat </a:t>
            </a:r>
            <a:r>
              <a:rPr lang="fr-FR" sz="1200">
                <a:effectLst/>
                <a:ea typeface="Yu Mincho" panose="02020400000000000000" pitchFamily="18" charset="-128"/>
                <a:cs typeface="Arial" panose="020B0604020202020204" pitchFamily="34" charset="0"/>
              </a:rPr>
              <a:t>est un </a:t>
            </a:r>
            <a:r>
              <a:rPr lang="fr-FR" sz="1200" b="1">
                <a:effectLst/>
                <a:ea typeface="Yu Mincho" panose="02020400000000000000" pitchFamily="18" charset="-128"/>
                <a:cs typeface="Arial" panose="020B0604020202020204" pitchFamily="34" charset="0"/>
              </a:rPr>
              <a:t>outil d’information et d’évaluation qui permet de suivre les actions entreprises dans le cadre du Plan Climat de Paris</a:t>
            </a:r>
            <a:r>
              <a:rPr lang="fr-FR" sz="1200">
                <a:effectLst/>
                <a:ea typeface="Yu Mincho" panose="02020400000000000000" pitchFamily="18" charset="-128"/>
                <a:cs typeface="Arial" panose="020B0604020202020204" pitchFamily="34" charset="0"/>
              </a:rPr>
              <a:t>. Il recense, chaque année, les </a:t>
            </a:r>
            <a:r>
              <a:rPr lang="fr-FR" sz="1200" b="1">
                <a:effectLst/>
                <a:ea typeface="Yu Mincho" panose="02020400000000000000" pitchFamily="18" charset="-128"/>
                <a:cs typeface="Arial" panose="020B0604020202020204" pitchFamily="34" charset="0"/>
              </a:rPr>
              <a:t>engagements de la collectivité Parisienne</a:t>
            </a:r>
            <a:r>
              <a:rPr lang="fr-FR" sz="1200">
                <a:effectLst/>
                <a:ea typeface="Yu Mincho" panose="02020400000000000000" pitchFamily="18" charset="-128"/>
                <a:cs typeface="Arial" panose="020B0604020202020204" pitchFamily="34" charset="0"/>
              </a:rPr>
              <a:t> en termes de réduction des émissions de gaz à effet de serre et de consommation d’énergie et </a:t>
            </a:r>
            <a:r>
              <a:rPr lang="fr-FR" sz="1200" b="1">
                <a:effectLst/>
                <a:ea typeface="Yu Mincho" panose="02020400000000000000" pitchFamily="18" charset="-128"/>
                <a:cs typeface="Arial" panose="020B0604020202020204" pitchFamily="34" charset="0"/>
              </a:rPr>
              <a:t>présente les actions engagées pour les années suivantes</a:t>
            </a:r>
            <a:r>
              <a:rPr lang="fr-FR" sz="1200">
                <a:effectLst/>
                <a:ea typeface="Yu Mincho" panose="02020400000000000000" pitchFamily="18" charset="-128"/>
                <a:cs typeface="Arial" panose="020B0604020202020204" pitchFamily="34" charset="0"/>
              </a:rPr>
              <a:t>. Les rapports 2018, 2019 et 2020 sont en ligne sur </a:t>
            </a:r>
            <a:r>
              <a:rPr lang="fr-FR" sz="1200" u="sng">
                <a:solidFill>
                  <a:srgbClr val="0563C1"/>
                </a:solidFill>
                <a:effectLst/>
                <a:ea typeface="Calibri" panose="020F0502020204030204" pitchFamily="34" charset="0"/>
                <a:cs typeface="Arial" panose="020B0604020202020204" pitchFamily="34" charset="0"/>
                <a:hlinkClick r:id="rId2"/>
              </a:rPr>
              <a:t>Paris pour le climat - Ville de Paris</a:t>
            </a:r>
            <a:r>
              <a:rPr lang="fr-FR" sz="1200">
                <a:effectLst/>
                <a:ea typeface="Calibri" panose="020F0502020204030204" pitchFamily="34" charset="0"/>
                <a:cs typeface="Arial" panose="020B0604020202020204" pitchFamily="34" charset="0"/>
              </a:rPr>
              <a:t>. </a:t>
            </a:r>
          </a:p>
          <a:p>
            <a:endParaRPr lang="fr-FR">
              <a:solidFill>
                <a:srgbClr val="035FCC"/>
              </a:solidFill>
            </a:endParaRPr>
          </a:p>
          <a:p>
            <a:pPr>
              <a:lnSpc>
                <a:spcPct val="100000"/>
              </a:lnSpc>
            </a:pPr>
            <a:r>
              <a:rPr lang="fr-FR">
                <a:solidFill>
                  <a:srgbClr val="035FCC"/>
                </a:solidFill>
              </a:rPr>
              <a:t>     Où peut-on consulter les documents relatifs au Plan Climat de la Ville de Paris ?</a:t>
            </a:r>
          </a:p>
          <a:p>
            <a:endParaRPr lang="fr-FR" sz="800">
              <a:solidFill>
                <a:srgbClr val="035FCC"/>
              </a:solidFill>
            </a:endParaRPr>
          </a:p>
          <a:p>
            <a:pPr algn="just">
              <a:lnSpc>
                <a:spcPct val="100000"/>
              </a:lnSpc>
            </a:pPr>
            <a:r>
              <a:rPr lang="fr-FR" sz="1200">
                <a:effectLst/>
                <a:ea typeface="Calibri" panose="020F0502020204030204" pitchFamily="34" charset="0"/>
                <a:cs typeface="Arial" panose="020B0604020202020204" pitchFamily="34" charset="0"/>
              </a:rPr>
              <a:t>Il est possible de consulter les documents du Plan Climat sur le site de la mairie de Paris : </a:t>
            </a:r>
            <a:r>
              <a:rPr lang="fr-FR" sz="1200" u="sng">
                <a:solidFill>
                  <a:srgbClr val="0563C1"/>
                </a:solidFill>
                <a:effectLst/>
                <a:ea typeface="Calibri" panose="020F0502020204030204" pitchFamily="34" charset="0"/>
                <a:cs typeface="Calibri" panose="020F0502020204030204" pitchFamily="34" charset="0"/>
                <a:hlinkClick r:id="rId3"/>
              </a:rPr>
              <a:t>Paris pour le climat - Ville de Paris.</a:t>
            </a:r>
            <a:r>
              <a:rPr lang="fr-FR" sz="1200">
                <a:effectLst/>
                <a:ea typeface="Calibri" panose="020F0502020204030204" pitchFamily="34" charset="0"/>
                <a:cs typeface="Calibri" panose="020F0502020204030204" pitchFamily="34" charset="0"/>
              </a:rPr>
              <a:t> Chaque mairie d’arrondissement a d’ailleurs la possibilité de trouver ces documents dans l’espace ressources </a:t>
            </a:r>
            <a:r>
              <a:rPr lang="fr-FR" sz="1200" u="sng" err="1">
                <a:solidFill>
                  <a:srgbClr val="0563C1"/>
                </a:solidFill>
                <a:effectLst/>
                <a:ea typeface="Calibri" panose="020F0502020204030204" pitchFamily="34" charset="0"/>
                <a:cs typeface="Arial" panose="020B0604020202020204" pitchFamily="34" charset="0"/>
                <a:hlinkClick r:id="rId4"/>
              </a:rPr>
              <a:t>parisbox</a:t>
            </a:r>
            <a:r>
              <a:rPr lang="fr-FR" sz="1200">
                <a:solidFill>
                  <a:srgbClr val="00AFEF"/>
                </a:solidFill>
                <a:effectLst/>
                <a:ea typeface="Calibri" panose="020F0502020204030204" pitchFamily="34" charset="0"/>
                <a:cs typeface="Arial" panose="020B0604020202020204" pitchFamily="34" charset="0"/>
              </a:rPr>
              <a:t>. </a:t>
            </a:r>
            <a:endParaRPr lang="fr-FR" sz="1200">
              <a:effectLst/>
              <a:ea typeface="Calibri" panose="020F0502020204030204" pitchFamily="34" charset="0"/>
              <a:cs typeface="Arial" panose="020B0604020202020204" pitchFamily="34" charset="0"/>
            </a:endParaRPr>
          </a:p>
          <a:p>
            <a:endParaRPr lang="fr-FR">
              <a:solidFill>
                <a:srgbClr val="035FCC"/>
              </a:solidFill>
            </a:endParaRPr>
          </a:p>
          <a:p>
            <a:r>
              <a:rPr lang="fr-FR">
                <a:solidFill>
                  <a:srgbClr val="035FCC"/>
                </a:solidFill>
              </a:rPr>
              <a:t>     </a:t>
            </a:r>
          </a:p>
        </p:txBody>
      </p:sp>
      <p:sp>
        <p:nvSpPr>
          <p:cNvPr id="12" name="Étoile : 4 branches 11">
            <a:extLst>
              <a:ext uri="{FF2B5EF4-FFF2-40B4-BE49-F238E27FC236}">
                <a16:creationId xmlns:a16="http://schemas.microsoft.com/office/drawing/2014/main" id="{92A7F71D-F97C-C8FC-06FD-2D06B55C8B33}"/>
              </a:ext>
            </a:extLst>
          </p:cNvPr>
          <p:cNvSpPr/>
          <p:nvPr/>
        </p:nvSpPr>
        <p:spPr>
          <a:xfrm>
            <a:off x="620368" y="627321"/>
            <a:ext cx="212651" cy="244549"/>
          </a:xfrm>
          <a:prstGeom prst="star4">
            <a:avLst/>
          </a:prstGeom>
          <a:solidFill>
            <a:srgbClr val="035FCC"/>
          </a:solidFill>
          <a:ln w="3175">
            <a:solidFill>
              <a:srgbClr val="035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13" name="Étoile : 4 branches 12">
            <a:extLst>
              <a:ext uri="{FF2B5EF4-FFF2-40B4-BE49-F238E27FC236}">
                <a16:creationId xmlns:a16="http://schemas.microsoft.com/office/drawing/2014/main" id="{8FCE4206-4C39-676E-53BA-5931D6E6B83B}"/>
              </a:ext>
            </a:extLst>
          </p:cNvPr>
          <p:cNvSpPr/>
          <p:nvPr/>
        </p:nvSpPr>
        <p:spPr>
          <a:xfrm>
            <a:off x="620368" y="2555358"/>
            <a:ext cx="212651" cy="244549"/>
          </a:xfrm>
          <a:prstGeom prst="star4">
            <a:avLst/>
          </a:prstGeom>
          <a:solidFill>
            <a:srgbClr val="035FCC"/>
          </a:solidFill>
          <a:ln w="3175">
            <a:solidFill>
              <a:srgbClr val="035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Tree>
    <p:extLst>
      <p:ext uri="{BB962C8B-B14F-4D97-AF65-F5344CB8AC3E}">
        <p14:creationId xmlns:p14="http://schemas.microsoft.com/office/powerpoint/2010/main" val="757614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1D3816C4-23DA-FB45-CB1F-28E3626505EE}"/>
              </a:ext>
            </a:extLst>
          </p:cNvPr>
          <p:cNvSpPr>
            <a:spLocks noGrp="1"/>
          </p:cNvSpPr>
          <p:nvPr>
            <p:ph type="ftr" sz="quarter" idx="11"/>
          </p:nvPr>
        </p:nvSpPr>
        <p:spPr/>
        <p:txBody>
          <a:bodyPr/>
          <a:lstStyle/>
          <a:p>
            <a:r>
              <a:rPr lang="fr-FR"/>
              <a:t>Foire aux questions – Révision du PCAET | Septembre 2022|</a:t>
            </a:r>
          </a:p>
        </p:txBody>
      </p:sp>
      <p:sp>
        <p:nvSpPr>
          <p:cNvPr id="3" name="Espace réservé du numéro de diapositive 2">
            <a:extLst>
              <a:ext uri="{FF2B5EF4-FFF2-40B4-BE49-F238E27FC236}">
                <a16:creationId xmlns:a16="http://schemas.microsoft.com/office/drawing/2014/main" id="{A99928A7-4034-47DA-FD17-790CC2690A45}"/>
              </a:ext>
            </a:extLst>
          </p:cNvPr>
          <p:cNvSpPr>
            <a:spLocks noGrp="1"/>
          </p:cNvSpPr>
          <p:nvPr>
            <p:ph type="sldNum" sz="quarter" idx="12"/>
          </p:nvPr>
        </p:nvSpPr>
        <p:spPr/>
        <p:txBody>
          <a:bodyPr/>
          <a:lstStyle/>
          <a:p>
            <a:fld id="{975A587B-5814-4D9B-9598-FE9CB954CB01}" type="slidenum">
              <a:rPr lang="fr-FR" smtClean="0"/>
              <a:t>7</a:t>
            </a:fld>
            <a:endParaRPr lang="fr-FR"/>
          </a:p>
        </p:txBody>
      </p:sp>
      <p:sp>
        <p:nvSpPr>
          <p:cNvPr id="5" name="ZoneTexte 4">
            <a:extLst>
              <a:ext uri="{FF2B5EF4-FFF2-40B4-BE49-F238E27FC236}">
                <a16:creationId xmlns:a16="http://schemas.microsoft.com/office/drawing/2014/main" id="{6496C826-F0BB-1E21-DC9A-5134E957941E}"/>
              </a:ext>
            </a:extLst>
          </p:cNvPr>
          <p:cNvSpPr txBox="1"/>
          <p:nvPr/>
        </p:nvSpPr>
        <p:spPr>
          <a:xfrm>
            <a:off x="0" y="0"/>
            <a:ext cx="12192000" cy="6220933"/>
          </a:xfrm>
          <a:prstGeom prst="rect">
            <a:avLst/>
          </a:prstGeom>
          <a:solidFill>
            <a:srgbClr val="52AE32"/>
          </a:solidFill>
        </p:spPr>
        <p:txBody>
          <a:bodyPr wrap="square" rtlCol="0">
            <a:spAutoFit/>
          </a:bodyPr>
          <a:lstStyle/>
          <a:p>
            <a:endParaRPr lang="fr-FR"/>
          </a:p>
        </p:txBody>
      </p:sp>
      <p:sp>
        <p:nvSpPr>
          <p:cNvPr id="6" name="Titre 1">
            <a:extLst>
              <a:ext uri="{FF2B5EF4-FFF2-40B4-BE49-F238E27FC236}">
                <a16:creationId xmlns:a16="http://schemas.microsoft.com/office/drawing/2014/main" id="{5C8D0276-FB7E-17E7-356C-3208711A6F55}"/>
              </a:ext>
            </a:extLst>
          </p:cNvPr>
          <p:cNvSpPr txBox="1">
            <a:spLocks/>
          </p:cNvSpPr>
          <p:nvPr/>
        </p:nvSpPr>
        <p:spPr>
          <a:xfrm>
            <a:off x="717574" y="637067"/>
            <a:ext cx="10080000" cy="1800000"/>
          </a:xfrm>
          <a:prstGeom prst="rect">
            <a:avLst/>
          </a:prstGeom>
        </p:spPr>
        <p:txBody>
          <a:bodyPr/>
          <a:lstStyle>
            <a:lvl1pPr algn="l" defTabSz="914400" rtl="0" eaLnBrk="1" latinLnBrk="0" hangingPunct="1">
              <a:lnSpc>
                <a:spcPct val="115000"/>
              </a:lnSpc>
              <a:spcBef>
                <a:spcPct val="0"/>
              </a:spcBef>
              <a:buNone/>
              <a:defRPr sz="2200" b="1" kern="1200">
                <a:solidFill>
                  <a:schemeClr val="tx1"/>
                </a:solidFill>
                <a:latin typeface="+mj-lt"/>
                <a:ea typeface="+mj-ea"/>
                <a:cs typeface="+mj-cs"/>
              </a:defRPr>
            </a:lvl1pPr>
          </a:lstStyle>
          <a:p>
            <a:r>
              <a:rPr lang="fr-FR" sz="5400">
                <a:solidFill>
                  <a:srgbClr val="FFFFFF"/>
                </a:solidFill>
              </a:rPr>
              <a:t>02</a:t>
            </a:r>
            <a:r>
              <a:rPr lang="fr-FR">
                <a:solidFill>
                  <a:srgbClr val="FFFFFF"/>
                </a:solidFill>
              </a:rPr>
              <a:t>   </a:t>
            </a:r>
            <a:r>
              <a:rPr lang="fr-FR" sz="2400">
                <a:solidFill>
                  <a:srgbClr val="FFFFFF"/>
                </a:solidFill>
              </a:rPr>
              <a:t>Les différentes thématiques du Plan Climat</a:t>
            </a:r>
            <a:endParaRPr lang="fr-FR">
              <a:solidFill>
                <a:srgbClr val="FFFFFF"/>
              </a:solidFill>
            </a:endParaRPr>
          </a:p>
        </p:txBody>
      </p:sp>
      <p:sp>
        <p:nvSpPr>
          <p:cNvPr id="7" name="ZoneTexte 6">
            <a:extLst>
              <a:ext uri="{FF2B5EF4-FFF2-40B4-BE49-F238E27FC236}">
                <a16:creationId xmlns:a16="http://schemas.microsoft.com/office/drawing/2014/main" id="{7EF37C70-4EAC-BFE6-A10B-7E06BEC84ECA}"/>
              </a:ext>
            </a:extLst>
          </p:cNvPr>
          <p:cNvSpPr txBox="1"/>
          <p:nvPr/>
        </p:nvSpPr>
        <p:spPr>
          <a:xfrm>
            <a:off x="1394426" y="1940768"/>
            <a:ext cx="9844679" cy="2635978"/>
          </a:xfrm>
          <a:prstGeom prst="rect">
            <a:avLst/>
          </a:prstGeom>
          <a:noFill/>
        </p:spPr>
        <p:txBody>
          <a:bodyPr wrap="square" rtlCol="0">
            <a:spAutoFit/>
          </a:bodyPr>
          <a:lstStyle/>
          <a:p>
            <a:pPr>
              <a:lnSpc>
                <a:spcPct val="150000"/>
              </a:lnSpc>
            </a:pPr>
            <a:r>
              <a:rPr lang="fr-FR" sz="1600" i="1">
                <a:solidFill>
                  <a:schemeClr val="bg1"/>
                </a:solidFill>
              </a:rPr>
              <a:t>&gt;  </a:t>
            </a:r>
            <a:r>
              <a:rPr lang="fr-FR" sz="1600" i="1">
                <a:solidFill>
                  <a:schemeClr val="bg1"/>
                </a:solidFill>
                <a:hlinkClick r:id="rId2" action="ppaction://hlinksldjump">
                  <a:extLst>
                    <a:ext uri="{A12FA001-AC4F-418D-AE19-62706E023703}">
                      <ahyp:hlinkClr xmlns="" xmlns:ahyp="http://schemas.microsoft.com/office/drawing/2018/hyperlinkcolor" val="tx"/>
                    </a:ext>
                  </a:extLst>
                </a:hlinkClick>
              </a:rPr>
              <a:t>Sur quoi porte le Plan Climat ? Quelles sont les grandes thématiques ?</a:t>
            </a:r>
            <a:endParaRPr lang="fr-FR" sz="1600" i="1">
              <a:solidFill>
                <a:schemeClr val="bg1"/>
              </a:solidFill>
            </a:endParaRPr>
          </a:p>
          <a:p>
            <a:pPr>
              <a:lnSpc>
                <a:spcPct val="150000"/>
              </a:lnSpc>
            </a:pPr>
            <a:r>
              <a:rPr lang="fr-FR" sz="1600" i="1">
                <a:solidFill>
                  <a:schemeClr val="bg1"/>
                </a:solidFill>
              </a:rPr>
              <a:t>&gt; </a:t>
            </a:r>
            <a:r>
              <a:rPr lang="fr-FR" sz="1600" i="1">
                <a:solidFill>
                  <a:schemeClr val="bg1"/>
                </a:solidFill>
                <a:hlinkClick r:id="rId2" action="ppaction://hlinksldjump">
                  <a:extLst>
                    <a:ext uri="{A12FA001-AC4F-418D-AE19-62706E023703}">
                      <ahyp:hlinkClr xmlns="" xmlns:ahyp="http://schemas.microsoft.com/office/drawing/2018/hyperlinkcolor" val="tx"/>
                    </a:ext>
                  </a:extLst>
                </a:hlinkClick>
              </a:rPr>
              <a:t>Que veut dire Paris neutre en carbone ?</a:t>
            </a:r>
            <a:endParaRPr lang="fr-FR" sz="1600" i="1">
              <a:solidFill>
                <a:schemeClr val="bg1"/>
              </a:solidFill>
            </a:endParaRPr>
          </a:p>
          <a:p>
            <a:pPr>
              <a:lnSpc>
                <a:spcPct val="150000"/>
              </a:lnSpc>
            </a:pPr>
            <a:r>
              <a:rPr lang="fr-FR" sz="1600" i="1">
                <a:solidFill>
                  <a:schemeClr val="bg1"/>
                </a:solidFill>
              </a:rPr>
              <a:t>&gt; </a:t>
            </a:r>
            <a:r>
              <a:rPr lang="fr-FR" sz="1600" i="1">
                <a:solidFill>
                  <a:schemeClr val="bg1"/>
                </a:solidFill>
                <a:hlinkClick r:id="rId2" action="ppaction://hlinksldjump">
                  <a:extLst>
                    <a:ext uri="{A12FA001-AC4F-418D-AE19-62706E023703}">
                      <ahyp:hlinkClr xmlns="" xmlns:ahyp="http://schemas.microsoft.com/office/drawing/2018/hyperlinkcolor" val="tx"/>
                    </a:ext>
                  </a:extLst>
                </a:hlinkClick>
              </a:rPr>
              <a:t>Que veut dire un « air pur » à Paris ?</a:t>
            </a:r>
            <a:endParaRPr lang="fr-FR" sz="1600" i="1">
              <a:solidFill>
                <a:schemeClr val="bg1"/>
              </a:solidFill>
            </a:endParaRPr>
          </a:p>
          <a:p>
            <a:pPr>
              <a:lnSpc>
                <a:spcPct val="150000"/>
              </a:lnSpc>
            </a:pPr>
            <a:r>
              <a:rPr lang="fr-FR" sz="1600" i="1">
                <a:solidFill>
                  <a:schemeClr val="bg1"/>
                </a:solidFill>
              </a:rPr>
              <a:t>&gt; </a:t>
            </a:r>
            <a:r>
              <a:rPr lang="fr-FR" sz="1600" i="1">
                <a:solidFill>
                  <a:schemeClr val="bg1"/>
                </a:solidFill>
                <a:hlinkClick r:id="rId2" action="ppaction://hlinksldjump">
                  <a:extLst>
                    <a:ext uri="{A12FA001-AC4F-418D-AE19-62706E023703}">
                      <ahyp:hlinkClr xmlns="" xmlns:ahyp="http://schemas.microsoft.com/office/drawing/2018/hyperlinkcolor" val="tx"/>
                    </a:ext>
                  </a:extLst>
                </a:hlinkClick>
              </a:rPr>
              <a:t>Qu’est-ce que la rénovation énergétique ?</a:t>
            </a:r>
            <a:endParaRPr lang="fr-FR" sz="1600" i="1">
              <a:solidFill>
                <a:schemeClr val="bg1"/>
              </a:solidFill>
            </a:endParaRPr>
          </a:p>
          <a:p>
            <a:pPr>
              <a:lnSpc>
                <a:spcPct val="150000"/>
              </a:lnSpc>
            </a:pPr>
            <a:r>
              <a:rPr lang="fr-FR" sz="1600" i="1">
                <a:solidFill>
                  <a:schemeClr val="bg1"/>
                </a:solidFill>
              </a:rPr>
              <a:t>&gt; </a:t>
            </a:r>
            <a:r>
              <a:rPr lang="fr-FR" sz="1600" i="1">
                <a:solidFill>
                  <a:schemeClr val="bg1"/>
                </a:solidFill>
                <a:hlinkClick r:id="rId3" action="ppaction://hlinksldjump">
                  <a:extLst>
                    <a:ext uri="{A12FA001-AC4F-418D-AE19-62706E023703}">
                      <ahyp:hlinkClr xmlns="" xmlns:ahyp="http://schemas.microsoft.com/office/drawing/2018/hyperlinkcolor" val="tx"/>
                    </a:ext>
                  </a:extLst>
                </a:hlinkClick>
              </a:rPr>
              <a:t>Qu’est-ce que le Plan de sobriété énergétique de la Ville de Paris ? </a:t>
            </a:r>
            <a:endParaRPr lang="fr-FR" sz="1600" i="1">
              <a:solidFill>
                <a:schemeClr val="bg1"/>
              </a:solidFill>
            </a:endParaRPr>
          </a:p>
          <a:p>
            <a:pPr>
              <a:lnSpc>
                <a:spcPct val="150000"/>
              </a:lnSpc>
            </a:pPr>
            <a:r>
              <a:rPr lang="fr-FR" sz="1600" i="1">
                <a:solidFill>
                  <a:schemeClr val="bg1"/>
                </a:solidFill>
              </a:rPr>
              <a:t>&gt; </a:t>
            </a:r>
            <a:r>
              <a:rPr lang="fr-FR" sz="1600" i="1">
                <a:solidFill>
                  <a:schemeClr val="bg1"/>
                </a:solidFill>
                <a:hlinkClick r:id="rId3" action="ppaction://hlinksldjump">
                  <a:extLst>
                    <a:ext uri="{A12FA001-AC4F-418D-AE19-62706E023703}">
                      <ahyp:hlinkClr xmlns="" xmlns:ahyp="http://schemas.microsoft.com/office/drawing/2018/hyperlinkcolor" val="tx"/>
                    </a:ext>
                  </a:extLst>
                </a:hlinkClick>
              </a:rPr>
              <a:t>Qu’est-ce que le Plan de lutte contre la précarité énergétique de la Ville de Paris ?</a:t>
            </a:r>
            <a:endParaRPr lang="fr-FR" sz="1600" i="1">
              <a:solidFill>
                <a:schemeClr val="bg1"/>
              </a:solidFill>
            </a:endParaRPr>
          </a:p>
          <a:p>
            <a:pPr>
              <a:lnSpc>
                <a:spcPct val="150000"/>
              </a:lnSpc>
            </a:pPr>
            <a:r>
              <a:rPr lang="fr-FR" sz="1600" i="1">
                <a:solidFill>
                  <a:schemeClr val="bg1"/>
                </a:solidFill>
              </a:rPr>
              <a:t>&gt; </a:t>
            </a:r>
            <a:r>
              <a:rPr lang="fr-FR" sz="1600" i="1">
                <a:solidFill>
                  <a:schemeClr val="bg1"/>
                </a:solidFill>
                <a:hlinkClick r:id="rId3" action="ppaction://hlinksldjump">
                  <a:extLst>
                    <a:ext uri="{A12FA001-AC4F-418D-AE19-62706E023703}">
                      <ahyp:hlinkClr xmlns="" xmlns:ahyp="http://schemas.microsoft.com/office/drawing/2018/hyperlinkcolor" val="tx"/>
                    </a:ext>
                  </a:extLst>
                </a:hlinkClick>
              </a:rPr>
              <a:t>Qu’est-ce qu’une ville d’alimentation durable ?</a:t>
            </a:r>
            <a:endParaRPr lang="fr-FR" sz="1600" i="1">
              <a:solidFill>
                <a:schemeClr val="bg1"/>
              </a:solidFill>
            </a:endParaRPr>
          </a:p>
        </p:txBody>
      </p:sp>
    </p:spTree>
    <p:extLst>
      <p:ext uri="{BB962C8B-B14F-4D97-AF65-F5344CB8AC3E}">
        <p14:creationId xmlns:p14="http://schemas.microsoft.com/office/powerpoint/2010/main" val="1053818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3A094801-FF80-9551-F804-64D6E1F09876}"/>
              </a:ext>
            </a:extLst>
          </p:cNvPr>
          <p:cNvSpPr>
            <a:spLocks noGrp="1"/>
          </p:cNvSpPr>
          <p:nvPr>
            <p:ph type="ftr" sz="quarter" idx="11"/>
          </p:nvPr>
        </p:nvSpPr>
        <p:spPr/>
        <p:txBody>
          <a:bodyPr/>
          <a:lstStyle/>
          <a:p>
            <a:r>
              <a:rPr lang="fr-FR"/>
              <a:t>Foire aux questions – Révision du Plan Climat | Septembre – Décembre 2022|</a:t>
            </a:r>
          </a:p>
        </p:txBody>
      </p:sp>
      <p:sp>
        <p:nvSpPr>
          <p:cNvPr id="4" name="Espace réservé du numéro de diapositive 3">
            <a:extLst>
              <a:ext uri="{FF2B5EF4-FFF2-40B4-BE49-F238E27FC236}">
                <a16:creationId xmlns:a16="http://schemas.microsoft.com/office/drawing/2014/main" id="{88FEFCBA-7579-69FC-4FCF-E61EEA9A4E1A}"/>
              </a:ext>
            </a:extLst>
          </p:cNvPr>
          <p:cNvSpPr>
            <a:spLocks noGrp="1"/>
          </p:cNvSpPr>
          <p:nvPr>
            <p:ph type="sldNum" sz="quarter" idx="12"/>
          </p:nvPr>
        </p:nvSpPr>
        <p:spPr/>
        <p:txBody>
          <a:bodyPr/>
          <a:lstStyle/>
          <a:p>
            <a:fld id="{975A587B-5814-4D9B-9598-FE9CB954CB01}" type="slidenum">
              <a:rPr lang="fr-FR" smtClean="0"/>
              <a:t>8</a:t>
            </a:fld>
            <a:endParaRPr lang="fr-FR"/>
          </a:p>
        </p:txBody>
      </p:sp>
      <p:sp>
        <p:nvSpPr>
          <p:cNvPr id="9" name="Espace réservé du texte 6">
            <a:extLst>
              <a:ext uri="{FF2B5EF4-FFF2-40B4-BE49-F238E27FC236}">
                <a16:creationId xmlns:a16="http://schemas.microsoft.com/office/drawing/2014/main" id="{7308C571-B5C9-0813-35FB-3D765D3C1CB7}"/>
              </a:ext>
            </a:extLst>
          </p:cNvPr>
          <p:cNvSpPr txBox="1">
            <a:spLocks/>
          </p:cNvSpPr>
          <p:nvPr/>
        </p:nvSpPr>
        <p:spPr>
          <a:xfrm>
            <a:off x="590324" y="535423"/>
            <a:ext cx="11002572" cy="5503870"/>
          </a:xfrm>
          <a:prstGeom prst="rect">
            <a:avLst/>
          </a:prstGeom>
        </p:spPr>
        <p:txBody>
          <a:bodyPr vert="horz" lIns="91440" tIns="45720" rIns="91440" bIns="45720" numCol="2" spcCol="576000" rtlCol="0">
            <a:noAutofit/>
          </a:bodyPr>
          <a:lstStyle>
            <a:lvl1pPr marL="0" indent="0" algn="l" defTabSz="914400" rtl="0" eaLnBrk="1" latinLnBrk="0" hangingPunct="1">
              <a:lnSpc>
                <a:spcPct val="130000"/>
              </a:lnSpc>
              <a:spcBef>
                <a:spcPts val="0"/>
              </a:spcBef>
              <a:buFont typeface="Arial" panose="020B0604020202020204" pitchFamily="34" charset="0"/>
              <a:buNone/>
              <a:defRPr sz="1400" kern="1200">
                <a:solidFill>
                  <a:schemeClr val="tx1"/>
                </a:solidFill>
                <a:latin typeface="+mn-lt"/>
                <a:ea typeface="+mn-ea"/>
                <a:cs typeface="+mn-cs"/>
              </a:defRPr>
            </a:lvl1pPr>
            <a:lvl2pPr marL="0" indent="179388" algn="l" defTabSz="914400" rtl="0" eaLnBrk="1" latinLnBrk="0" hangingPunct="1">
              <a:lnSpc>
                <a:spcPct val="130000"/>
              </a:lnSpc>
              <a:spcBef>
                <a:spcPts val="2400"/>
              </a:spcBef>
              <a:buClr>
                <a:schemeClr val="tx1"/>
              </a:buClr>
              <a:buFont typeface="+mj-lt"/>
              <a:buAutoNum type="arabicPeriod"/>
              <a:defRPr sz="1400" b="1" kern="1200">
                <a:solidFill>
                  <a:schemeClr val="tx1"/>
                </a:solidFill>
                <a:latin typeface="+mn-lt"/>
                <a:ea typeface="+mn-ea"/>
                <a:cs typeface="+mn-cs"/>
              </a:defRPr>
            </a:lvl2pPr>
            <a:lvl3pPr marL="216000" indent="109538" algn="l" defTabSz="914400" rtl="0" eaLnBrk="1" latinLnBrk="0" hangingPunct="1">
              <a:lnSpc>
                <a:spcPct val="130000"/>
              </a:lnSpc>
              <a:spcBef>
                <a:spcPts val="300"/>
              </a:spcBef>
              <a:buSzPct val="120000"/>
              <a:buFont typeface="Times" panose="02020603050405020304" pitchFamily="18" charset="0"/>
              <a:buChar char="∙"/>
              <a:defRPr sz="1400" kern="1200">
                <a:solidFill>
                  <a:schemeClr val="tx1"/>
                </a:solidFill>
                <a:latin typeface="+mn-lt"/>
                <a:ea typeface="+mn-ea"/>
                <a:cs typeface="+mn-cs"/>
              </a:defRPr>
            </a:lvl3pPr>
            <a:lvl4pPr marL="360000" indent="126000" algn="l" defTabSz="914400" rtl="0" eaLnBrk="1" latinLnBrk="0" hangingPunct="1">
              <a:lnSpc>
                <a:spcPct val="130000"/>
              </a:lnSpc>
              <a:spcBef>
                <a:spcPts val="300"/>
              </a:spcBef>
              <a:buFont typeface="Calibri" panose="020F0502020204030204" pitchFamily="34" charset="0"/>
              <a:buChar char="‐"/>
              <a:defRPr sz="1400" kern="1200">
                <a:solidFill>
                  <a:schemeClr val="tx1"/>
                </a:solidFill>
                <a:latin typeface="+mn-lt"/>
                <a:ea typeface="+mn-ea"/>
                <a:cs typeface="+mn-cs"/>
              </a:defRPr>
            </a:lvl4pPr>
            <a:lvl5pPr marL="360000" indent="0" algn="l" defTabSz="914400" rtl="0" eaLnBrk="1" latinLnBrk="0" hangingPunct="1">
              <a:lnSpc>
                <a:spcPct val="130000"/>
              </a:lnSpc>
              <a:spcBef>
                <a:spcPts val="3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a:t>     </a:t>
            </a:r>
            <a:r>
              <a:rPr lang="fr-FR">
                <a:solidFill>
                  <a:srgbClr val="52AE32"/>
                </a:solidFill>
              </a:rPr>
              <a:t>Sur quoi porte le Plan Climat ? Quelles sont les grandes thématiques ?</a:t>
            </a:r>
          </a:p>
          <a:p>
            <a:endParaRPr lang="fr-FR" sz="800">
              <a:solidFill>
                <a:srgbClr val="035FCC"/>
              </a:solidFill>
            </a:endParaRPr>
          </a:p>
          <a:p>
            <a:pPr algn="just">
              <a:lnSpc>
                <a:spcPct val="100000"/>
              </a:lnSpc>
            </a:pPr>
            <a:r>
              <a:rPr lang="fr-FR" sz="1200">
                <a:ea typeface="Yu Mincho" panose="02020400000000000000" pitchFamily="18" charset="-128"/>
                <a:cs typeface="Arial" panose="020B0604020202020204" pitchFamily="34" charset="0"/>
              </a:rPr>
              <a:t>Le Plan Climat porte sur la </a:t>
            </a:r>
            <a:r>
              <a:rPr lang="fr-FR" sz="1200" b="1">
                <a:ea typeface="Yu Mincho" panose="02020400000000000000" pitchFamily="18" charset="-128"/>
                <a:cs typeface="Arial" panose="020B0604020202020204" pitchFamily="34" charset="0"/>
              </a:rPr>
              <a:t>transition du territoire de la Ville de Paris en matière énergétique et écologique </a:t>
            </a:r>
            <a:r>
              <a:rPr lang="fr-FR" sz="1200">
                <a:ea typeface="Yu Mincho" panose="02020400000000000000" pitchFamily="18" charset="-128"/>
                <a:cs typeface="Arial" panose="020B0604020202020204" pitchFamily="34" charset="0"/>
              </a:rPr>
              <a:t>à travers</a:t>
            </a:r>
            <a:r>
              <a:rPr lang="fr-FR" sz="1200" b="1">
                <a:ea typeface="Yu Mincho" panose="02020400000000000000" pitchFamily="18" charset="-128"/>
                <a:cs typeface="Arial" panose="020B0604020202020204" pitchFamily="34" charset="0"/>
              </a:rPr>
              <a:t> </a:t>
            </a:r>
            <a:r>
              <a:rPr lang="fr-FR" sz="1200">
                <a:ea typeface="Yu Mincho" panose="02020400000000000000" pitchFamily="18" charset="-128"/>
                <a:cs typeface="Arial" panose="020B0604020202020204" pitchFamily="34" charset="0"/>
              </a:rPr>
              <a:t>un cadre d’actions engagé dans ce sens.</a:t>
            </a:r>
            <a:r>
              <a:rPr lang="fr-FR" sz="1200" b="1">
                <a:ea typeface="Yu Mincho" panose="02020400000000000000" pitchFamily="18" charset="-128"/>
                <a:cs typeface="Arial" panose="020B0604020202020204" pitchFamily="34" charset="0"/>
              </a:rPr>
              <a:t> </a:t>
            </a:r>
            <a:r>
              <a:rPr lang="fr-FR" sz="1200">
                <a:ea typeface="Yu Mincho" panose="02020400000000000000" pitchFamily="18" charset="-128"/>
                <a:cs typeface="Arial" panose="020B0604020202020204" pitchFamily="34" charset="0"/>
              </a:rPr>
              <a:t>Les grandes thématiques qui le caractérisent </a:t>
            </a:r>
            <a:r>
              <a:rPr lang="fr-FR" sz="1200" b="1">
                <a:ea typeface="Yu Mincho" panose="02020400000000000000" pitchFamily="18" charset="-128"/>
                <a:cs typeface="Arial" panose="020B0604020202020204" pitchFamily="34" charset="0"/>
              </a:rPr>
              <a:t>sont les suivantes : </a:t>
            </a:r>
          </a:p>
          <a:p>
            <a:pPr marL="171450" indent="-171450" algn="just">
              <a:lnSpc>
                <a:spcPct val="100000"/>
              </a:lnSpc>
              <a:buClr>
                <a:srgbClr val="52AE32"/>
              </a:buClr>
              <a:buFont typeface="Wingdings" panose="05000000000000000000" pitchFamily="2" charset="2"/>
              <a:buChar char="q"/>
            </a:pPr>
            <a:r>
              <a:rPr lang="fr-FR" sz="1200">
                <a:ea typeface="Yu Mincho" panose="02020400000000000000" pitchFamily="18" charset="-128"/>
                <a:cs typeface="Arial" panose="020B0604020202020204" pitchFamily="34" charset="0"/>
              </a:rPr>
              <a:t>énergie, </a:t>
            </a:r>
          </a:p>
          <a:p>
            <a:pPr marL="171450" indent="-171450" algn="just">
              <a:lnSpc>
                <a:spcPct val="100000"/>
              </a:lnSpc>
              <a:buClr>
                <a:srgbClr val="52AE32"/>
              </a:buClr>
              <a:buFont typeface="Wingdings" panose="05000000000000000000" pitchFamily="2" charset="2"/>
              <a:buChar char="q"/>
            </a:pPr>
            <a:r>
              <a:rPr lang="fr-FR" sz="1200">
                <a:ea typeface="Yu Mincho" panose="02020400000000000000" pitchFamily="18" charset="-128"/>
                <a:cs typeface="Arial" panose="020B0604020202020204" pitchFamily="34" charset="0"/>
              </a:rPr>
              <a:t>mobilités, </a:t>
            </a:r>
          </a:p>
          <a:p>
            <a:pPr marL="171450" indent="-171450" algn="just">
              <a:lnSpc>
                <a:spcPct val="100000"/>
              </a:lnSpc>
              <a:buClr>
                <a:srgbClr val="52AE32"/>
              </a:buClr>
              <a:buFont typeface="Wingdings" panose="05000000000000000000" pitchFamily="2" charset="2"/>
              <a:buChar char="q"/>
            </a:pPr>
            <a:r>
              <a:rPr lang="fr-FR" sz="1200">
                <a:ea typeface="Yu Mincho" panose="02020400000000000000" pitchFamily="18" charset="-128"/>
                <a:cs typeface="Arial" panose="020B0604020202020204" pitchFamily="34" charset="0"/>
              </a:rPr>
              <a:t>bâtiment, </a:t>
            </a:r>
          </a:p>
          <a:p>
            <a:pPr marL="171450" indent="-171450" algn="just">
              <a:lnSpc>
                <a:spcPct val="100000"/>
              </a:lnSpc>
              <a:buClr>
                <a:srgbClr val="52AE32"/>
              </a:buClr>
              <a:buFont typeface="Wingdings" panose="05000000000000000000" pitchFamily="2" charset="2"/>
              <a:buChar char="q"/>
            </a:pPr>
            <a:r>
              <a:rPr lang="fr-FR" sz="1200">
                <a:ea typeface="Yu Mincho" panose="02020400000000000000" pitchFamily="18" charset="-128"/>
                <a:cs typeface="Arial" panose="020B0604020202020204" pitchFamily="34" charset="0"/>
              </a:rPr>
              <a:t>urbanisme, </a:t>
            </a:r>
          </a:p>
          <a:p>
            <a:pPr marL="171450" indent="-171450" algn="just">
              <a:lnSpc>
                <a:spcPct val="100000"/>
              </a:lnSpc>
              <a:buClr>
                <a:srgbClr val="52AE32"/>
              </a:buClr>
              <a:buFont typeface="Wingdings" panose="05000000000000000000" pitchFamily="2" charset="2"/>
              <a:buChar char="q"/>
            </a:pPr>
            <a:r>
              <a:rPr lang="fr-FR" sz="1200">
                <a:ea typeface="Yu Mincho" panose="02020400000000000000" pitchFamily="18" charset="-128"/>
                <a:cs typeface="Arial" panose="020B0604020202020204" pitchFamily="34" charset="0"/>
              </a:rPr>
              <a:t>alimentation, </a:t>
            </a:r>
          </a:p>
          <a:p>
            <a:pPr marL="171450" indent="-171450" algn="just">
              <a:lnSpc>
                <a:spcPct val="100000"/>
              </a:lnSpc>
              <a:buClr>
                <a:srgbClr val="52AE32"/>
              </a:buClr>
              <a:buFont typeface="Wingdings" panose="05000000000000000000" pitchFamily="2" charset="2"/>
              <a:buChar char="q"/>
            </a:pPr>
            <a:r>
              <a:rPr lang="fr-FR" sz="1200">
                <a:ea typeface="Yu Mincho" panose="02020400000000000000" pitchFamily="18" charset="-128"/>
                <a:cs typeface="Arial" panose="020B0604020202020204" pitchFamily="34" charset="0"/>
              </a:rPr>
              <a:t>déchets et économie circulaire, </a:t>
            </a:r>
          </a:p>
          <a:p>
            <a:pPr marL="171450" indent="-171450" algn="just">
              <a:lnSpc>
                <a:spcPct val="100000"/>
              </a:lnSpc>
              <a:buClr>
                <a:srgbClr val="52AE32"/>
              </a:buClr>
              <a:buFont typeface="Wingdings" panose="05000000000000000000" pitchFamily="2" charset="2"/>
              <a:buChar char="q"/>
            </a:pPr>
            <a:r>
              <a:rPr lang="fr-FR" sz="1200">
                <a:ea typeface="Yu Mincho" panose="02020400000000000000" pitchFamily="18" charset="-128"/>
                <a:cs typeface="Arial" panose="020B0604020202020204" pitchFamily="34" charset="0"/>
              </a:rPr>
              <a:t>qualité de l’air,</a:t>
            </a:r>
          </a:p>
          <a:p>
            <a:pPr marL="171450" indent="-171450" algn="just">
              <a:lnSpc>
                <a:spcPct val="100000"/>
              </a:lnSpc>
              <a:buClr>
                <a:srgbClr val="52AE32"/>
              </a:buClr>
              <a:buFont typeface="Wingdings" panose="05000000000000000000" pitchFamily="2" charset="2"/>
              <a:buChar char="q"/>
            </a:pPr>
            <a:r>
              <a:rPr lang="fr-FR" sz="1200">
                <a:ea typeface="Yu Mincho" panose="02020400000000000000" pitchFamily="18" charset="-128"/>
                <a:cs typeface="Arial" panose="020B0604020202020204" pitchFamily="34" charset="0"/>
              </a:rPr>
              <a:t>et de façon transversale, l’adaptation de Paris aux effets du changement climatique. </a:t>
            </a:r>
            <a:endParaRPr lang="fr-FR" sz="1200">
              <a:ea typeface="Calibri" panose="020F0502020204030204" pitchFamily="34" charset="0"/>
              <a:cs typeface="Arial" panose="020B0604020202020204" pitchFamily="34" charset="0"/>
            </a:endParaRPr>
          </a:p>
          <a:p>
            <a:endParaRPr lang="fr-FR">
              <a:solidFill>
                <a:srgbClr val="035FCC"/>
              </a:solidFill>
            </a:endParaRPr>
          </a:p>
          <a:p>
            <a:r>
              <a:rPr lang="fr-FR">
                <a:solidFill>
                  <a:srgbClr val="035FCC"/>
                </a:solidFill>
              </a:rPr>
              <a:t>     </a:t>
            </a:r>
            <a:r>
              <a:rPr lang="fr-FR">
                <a:solidFill>
                  <a:srgbClr val="52AE32"/>
                </a:solidFill>
              </a:rPr>
              <a:t>Que veut dire Paris neutre en carbone ?</a:t>
            </a:r>
          </a:p>
          <a:p>
            <a:endParaRPr lang="fr-FR" sz="800">
              <a:solidFill>
                <a:srgbClr val="035FCC"/>
              </a:solidFill>
            </a:endParaRPr>
          </a:p>
          <a:p>
            <a:pPr algn="just">
              <a:lnSpc>
                <a:spcPct val="100000"/>
              </a:lnSpc>
            </a:pPr>
            <a:r>
              <a:rPr lang="fr-FR" sz="1200">
                <a:ea typeface="Yu Mincho" panose="02020400000000000000" pitchFamily="18" charset="-128"/>
                <a:cs typeface="Arial" panose="020B0604020202020204" pitchFamily="34" charset="0"/>
              </a:rPr>
              <a:t>Les Etats, lors de l’Accord de Paris, ont pris l’engagement </a:t>
            </a:r>
            <a:r>
              <a:rPr lang="fr-FR" sz="1200" b="1">
                <a:ea typeface="Yu Mincho" panose="02020400000000000000" pitchFamily="18" charset="-128"/>
                <a:cs typeface="Arial" panose="020B0604020202020204" pitchFamily="34" charset="0"/>
              </a:rPr>
              <a:t>d’atteindre la neutralité carbone d’ici à 2050</a:t>
            </a:r>
            <a:r>
              <a:rPr lang="fr-FR" sz="1200">
                <a:ea typeface="Yu Mincho" panose="02020400000000000000" pitchFamily="18" charset="-128"/>
                <a:cs typeface="Arial" panose="020B0604020202020204" pitchFamily="34" charset="0"/>
              </a:rPr>
              <a:t>. Cette neutralité consiste à </a:t>
            </a:r>
            <a:r>
              <a:rPr lang="fr-FR" sz="1200" b="1">
                <a:ea typeface="Yu Mincho" panose="02020400000000000000" pitchFamily="18" charset="-128"/>
                <a:cs typeface="Arial" panose="020B0604020202020204" pitchFamily="34" charset="0"/>
              </a:rPr>
              <a:t>atteindre zéro émission nette de Gaz à Effet de Serre</a:t>
            </a:r>
            <a:r>
              <a:rPr lang="fr-FR" sz="1200">
                <a:ea typeface="Yu Mincho" panose="02020400000000000000" pitchFamily="18" charset="-128"/>
                <a:cs typeface="Arial" panose="020B0604020202020204" pitchFamily="34" charset="0"/>
              </a:rPr>
              <a:t> (GES) : il s’agit d’arriver à un équilibre entre la capacité d’absorption naturelle des GES par notre écosystème et les émissions incompressibles issues des activités humaines. </a:t>
            </a:r>
            <a:r>
              <a:rPr lang="fr-FR" sz="1200" b="1">
                <a:ea typeface="Yu Mincho" panose="02020400000000000000" pitchFamily="18" charset="-128"/>
                <a:cs typeface="Arial" panose="020B0604020202020204" pitchFamily="34" charset="0"/>
              </a:rPr>
              <a:t>Paris neutre en carbone</a:t>
            </a:r>
            <a:r>
              <a:rPr lang="fr-FR" sz="1200">
                <a:ea typeface="Yu Mincho" panose="02020400000000000000" pitchFamily="18" charset="-128"/>
                <a:cs typeface="Arial" panose="020B0604020202020204" pitchFamily="34" charset="0"/>
              </a:rPr>
              <a:t>, c’est donc 100% d’énergies renouvelables, des transports plus propres, une consommation durable et davantage de végétalisation.  </a:t>
            </a:r>
            <a:endParaRPr lang="fr-FR" sz="1200">
              <a:ea typeface="Calibri" panose="020F0502020204030204" pitchFamily="34" charset="0"/>
              <a:cs typeface="Arial" panose="020B0604020202020204" pitchFamily="34" charset="0"/>
            </a:endParaRPr>
          </a:p>
          <a:p>
            <a:endParaRPr lang="fr-FR">
              <a:solidFill>
                <a:srgbClr val="035FCC"/>
              </a:solidFill>
            </a:endParaRPr>
          </a:p>
          <a:p>
            <a:endParaRPr lang="fr-FR">
              <a:solidFill>
                <a:srgbClr val="035FCC"/>
              </a:solidFill>
            </a:endParaRPr>
          </a:p>
          <a:p>
            <a:endParaRPr lang="fr-FR">
              <a:solidFill>
                <a:srgbClr val="035FCC"/>
              </a:solidFill>
            </a:endParaRPr>
          </a:p>
          <a:p>
            <a:endParaRPr lang="fr-FR">
              <a:solidFill>
                <a:srgbClr val="035FCC"/>
              </a:solidFill>
            </a:endParaRPr>
          </a:p>
          <a:p>
            <a:endParaRPr lang="fr-FR">
              <a:solidFill>
                <a:srgbClr val="035FCC"/>
              </a:solidFill>
            </a:endParaRPr>
          </a:p>
          <a:p>
            <a:r>
              <a:rPr lang="fr-FR">
                <a:solidFill>
                  <a:srgbClr val="035FCC"/>
                </a:solidFill>
              </a:rPr>
              <a:t>     </a:t>
            </a:r>
            <a:r>
              <a:rPr lang="fr-FR">
                <a:solidFill>
                  <a:srgbClr val="52AE32"/>
                </a:solidFill>
              </a:rPr>
              <a:t>Que veut dire un « air pur » à Paris ?</a:t>
            </a:r>
          </a:p>
          <a:p>
            <a:endParaRPr lang="fr-FR" sz="800">
              <a:solidFill>
                <a:srgbClr val="035FCC"/>
              </a:solidFill>
            </a:endParaRPr>
          </a:p>
          <a:p>
            <a:pPr algn="just">
              <a:lnSpc>
                <a:spcPct val="100000"/>
              </a:lnSpc>
            </a:pPr>
            <a:r>
              <a:rPr lang="fr-FR" sz="1200">
                <a:ea typeface="Yu Mincho" panose="02020400000000000000" pitchFamily="18" charset="-128"/>
                <a:cs typeface="Arial" panose="020B0604020202020204" pitchFamily="34" charset="0"/>
              </a:rPr>
              <a:t>Si la qualité de l’air à Paris s’est améliorée depuis plus de 10 ans, de nombreux franciliens sont toujours exposés chaque jour à un air qui ne respecte pas la réglementation sur le dioxyde d’azote. Un « air pur » à Paris consiste donc à </a:t>
            </a:r>
            <a:r>
              <a:rPr lang="fr-FR" sz="1200" b="1">
                <a:ea typeface="Yu Mincho" panose="02020400000000000000" pitchFamily="18" charset="-128"/>
                <a:cs typeface="Arial" panose="020B0604020202020204" pitchFamily="34" charset="0"/>
              </a:rPr>
              <a:t>diminuer l’exposition quotidienne des habitants à un air de mauvaise qualité</a:t>
            </a:r>
            <a:r>
              <a:rPr lang="fr-FR" sz="1200">
                <a:ea typeface="Yu Mincho" panose="02020400000000000000" pitchFamily="18" charset="-128"/>
                <a:cs typeface="Arial" panose="020B0604020202020204" pitchFamily="34" charset="0"/>
              </a:rPr>
              <a:t>. Par exemple, la Ville de Paris se fixe pour objectif un air pur à Paris en 2030 correspondant à la sortie du fioul, du diesel et de l’essence. Outre la limitation de la pollution, la Ville de Paris va multiplier des espaces de respiration pour les Parisiens tous les dimanches et jours fériés d’ici 2024 (rues apaisées et végétales). </a:t>
            </a:r>
            <a:endParaRPr lang="fr-FR" sz="1200">
              <a:ea typeface="Calibri" panose="020F0502020204030204" pitchFamily="34" charset="0"/>
              <a:cs typeface="Arial" panose="020B0604020202020204" pitchFamily="34" charset="0"/>
            </a:endParaRPr>
          </a:p>
          <a:p>
            <a:endParaRPr lang="fr-FR" sz="1200">
              <a:solidFill>
                <a:srgbClr val="035FCC"/>
              </a:solidFill>
            </a:endParaRPr>
          </a:p>
          <a:p>
            <a:r>
              <a:rPr lang="fr-FR">
                <a:solidFill>
                  <a:srgbClr val="035FCC"/>
                </a:solidFill>
              </a:rPr>
              <a:t>     </a:t>
            </a:r>
            <a:r>
              <a:rPr lang="fr-FR">
                <a:solidFill>
                  <a:srgbClr val="52AE32"/>
                </a:solidFill>
              </a:rPr>
              <a:t>Qu’est-ce que la rénovation énergétique ?</a:t>
            </a:r>
          </a:p>
          <a:p>
            <a:pPr algn="just">
              <a:lnSpc>
                <a:spcPct val="100000"/>
              </a:lnSpc>
            </a:pPr>
            <a:endParaRPr lang="fr-FR" sz="800">
              <a:solidFill>
                <a:srgbClr val="035FCC"/>
              </a:solidFill>
              <a:latin typeface="+mj-lt"/>
            </a:endParaRPr>
          </a:p>
          <a:p>
            <a:pPr algn="just">
              <a:lnSpc>
                <a:spcPct val="100000"/>
              </a:lnSpc>
            </a:pPr>
            <a:r>
              <a:rPr lang="fr-FR" sz="1200">
                <a:ea typeface="Yu Mincho" panose="02020400000000000000" pitchFamily="18" charset="-128"/>
                <a:cs typeface="Arial" panose="020B0604020202020204" pitchFamily="34" charset="0"/>
              </a:rPr>
              <a:t>La rénovation énergétique a pour objectif de </a:t>
            </a:r>
            <a:r>
              <a:rPr lang="fr-FR" sz="1200" b="1">
                <a:ea typeface="Yu Mincho" panose="02020400000000000000" pitchFamily="18" charset="-128"/>
                <a:cs typeface="Arial" panose="020B0604020202020204" pitchFamily="34" charset="0"/>
              </a:rPr>
              <a:t>diminuer la consommation énergétique d’un bâtiment et réduire son impact sur l’environnement</a:t>
            </a:r>
            <a:r>
              <a:rPr lang="fr-FR" sz="1200">
                <a:ea typeface="Yu Mincho" panose="02020400000000000000" pitchFamily="18" charset="-128"/>
                <a:cs typeface="Arial" panose="020B0604020202020204" pitchFamily="34" charset="0"/>
              </a:rPr>
              <a:t> en réduisant ses émissions de gaz à effet de serre. Parce que les bâtiments demeurent un enjeu fondamental pour atteindre la neutralité carbone de Paris (plus de 20% de l’empreinte carbone de Paris et 80% de la consommation énergétique), le Plan Climat vise la rénovation d’</a:t>
            </a:r>
            <a:r>
              <a:rPr lang="fr-FR" sz="1200" b="1">
                <a:ea typeface="Yu Mincho" panose="02020400000000000000" pitchFamily="18" charset="-128"/>
                <a:cs typeface="Arial" panose="020B0604020202020204" pitchFamily="34" charset="0"/>
              </a:rPr>
              <a:t>1 million de logements d’ici 2050</a:t>
            </a:r>
            <a:r>
              <a:rPr lang="fr-FR" sz="1200">
                <a:ea typeface="Yu Mincho" panose="02020400000000000000" pitchFamily="18" charset="-128"/>
                <a:cs typeface="Arial" panose="020B0604020202020204" pitchFamily="34" charset="0"/>
              </a:rPr>
              <a:t> et poursuit l’objectif d’un </a:t>
            </a:r>
            <a:r>
              <a:rPr lang="fr-FR" sz="1200" b="1">
                <a:ea typeface="Yu Mincho" panose="02020400000000000000" pitchFamily="18" charset="-128"/>
                <a:cs typeface="Arial" panose="020B0604020202020204" pitchFamily="34" charset="0"/>
              </a:rPr>
              <a:t>parc immobilier 100% bas carbone</a:t>
            </a:r>
            <a:r>
              <a:rPr lang="fr-FR" sz="1200">
                <a:ea typeface="Yu Mincho" panose="02020400000000000000" pitchFamily="18" charset="-128"/>
                <a:cs typeface="Arial" panose="020B0604020202020204" pitchFamily="34" charset="0"/>
              </a:rPr>
              <a:t>. </a:t>
            </a:r>
            <a:endParaRPr lang="fr-FR" sz="1200">
              <a:ea typeface="Calibri" panose="020F0502020204030204" pitchFamily="34" charset="0"/>
              <a:cs typeface="Arial" panose="020B0604020202020204" pitchFamily="34" charset="0"/>
            </a:endParaRPr>
          </a:p>
          <a:p>
            <a:endParaRPr lang="fr-FR">
              <a:solidFill>
                <a:srgbClr val="035FCC"/>
              </a:solidFill>
            </a:endParaRPr>
          </a:p>
          <a:p>
            <a:r>
              <a:rPr lang="fr-FR">
                <a:solidFill>
                  <a:srgbClr val="035FCC"/>
                </a:solidFill>
              </a:rPr>
              <a:t>     </a:t>
            </a:r>
          </a:p>
          <a:p>
            <a:endParaRPr lang="fr-FR">
              <a:solidFill>
                <a:srgbClr val="035FCC"/>
              </a:solidFill>
            </a:endParaRPr>
          </a:p>
          <a:p>
            <a:endParaRPr lang="fr-FR">
              <a:solidFill>
                <a:srgbClr val="035FCC"/>
              </a:solidFill>
            </a:endParaRPr>
          </a:p>
          <a:p>
            <a:endParaRPr lang="fr-FR">
              <a:solidFill>
                <a:srgbClr val="035FCC"/>
              </a:solidFill>
            </a:endParaRPr>
          </a:p>
          <a:p>
            <a:endParaRPr lang="fr-FR">
              <a:solidFill>
                <a:srgbClr val="035FCC"/>
              </a:solidFill>
            </a:endParaRPr>
          </a:p>
          <a:p>
            <a:endParaRPr lang="fr-FR">
              <a:solidFill>
                <a:srgbClr val="035FCC"/>
              </a:solidFill>
            </a:endParaRPr>
          </a:p>
        </p:txBody>
      </p:sp>
      <p:sp>
        <p:nvSpPr>
          <p:cNvPr id="10" name="Étoile : 4 branches 9">
            <a:extLst>
              <a:ext uri="{FF2B5EF4-FFF2-40B4-BE49-F238E27FC236}">
                <a16:creationId xmlns:a16="http://schemas.microsoft.com/office/drawing/2014/main" id="{A2AC979A-F9AA-B03A-2BDE-332594474D10}"/>
              </a:ext>
            </a:extLst>
          </p:cNvPr>
          <p:cNvSpPr/>
          <p:nvPr/>
        </p:nvSpPr>
        <p:spPr>
          <a:xfrm>
            <a:off x="620368" y="574158"/>
            <a:ext cx="212651" cy="244549"/>
          </a:xfrm>
          <a:prstGeom prst="star4">
            <a:avLst/>
          </a:prstGeom>
          <a:solidFill>
            <a:srgbClr val="52AE32"/>
          </a:solidFill>
          <a:ln w="3175">
            <a:solidFill>
              <a:srgbClr val="52AE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11" name="Étoile : 4 branches 10">
            <a:extLst>
              <a:ext uri="{FF2B5EF4-FFF2-40B4-BE49-F238E27FC236}">
                <a16:creationId xmlns:a16="http://schemas.microsoft.com/office/drawing/2014/main" id="{8DB2B611-BA77-A966-40DE-33F4F7E6BAE3}"/>
              </a:ext>
            </a:extLst>
          </p:cNvPr>
          <p:cNvSpPr/>
          <p:nvPr/>
        </p:nvSpPr>
        <p:spPr>
          <a:xfrm>
            <a:off x="620368" y="3839875"/>
            <a:ext cx="212651" cy="244549"/>
          </a:xfrm>
          <a:prstGeom prst="star4">
            <a:avLst/>
          </a:prstGeom>
          <a:solidFill>
            <a:srgbClr val="52AE32"/>
          </a:solidFill>
          <a:ln w="3175">
            <a:solidFill>
              <a:srgbClr val="52AE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13" name="Étoile : 4 branches 12">
            <a:extLst>
              <a:ext uri="{FF2B5EF4-FFF2-40B4-BE49-F238E27FC236}">
                <a16:creationId xmlns:a16="http://schemas.microsoft.com/office/drawing/2014/main" id="{319D2A5E-C804-FB19-CD9D-39CE50F9E1F1}"/>
              </a:ext>
            </a:extLst>
          </p:cNvPr>
          <p:cNvSpPr/>
          <p:nvPr/>
        </p:nvSpPr>
        <p:spPr>
          <a:xfrm>
            <a:off x="6301697" y="3122175"/>
            <a:ext cx="212651" cy="244549"/>
          </a:xfrm>
          <a:prstGeom prst="star4">
            <a:avLst/>
          </a:prstGeom>
          <a:solidFill>
            <a:srgbClr val="52AE32"/>
          </a:solidFill>
          <a:ln w="3175">
            <a:solidFill>
              <a:srgbClr val="52AE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15" name="Étoile : 4 branches 14">
            <a:extLst>
              <a:ext uri="{FF2B5EF4-FFF2-40B4-BE49-F238E27FC236}">
                <a16:creationId xmlns:a16="http://schemas.microsoft.com/office/drawing/2014/main" id="{C78BA44A-6C41-ACE8-82A9-41754FA0B85D}"/>
              </a:ext>
            </a:extLst>
          </p:cNvPr>
          <p:cNvSpPr/>
          <p:nvPr/>
        </p:nvSpPr>
        <p:spPr>
          <a:xfrm>
            <a:off x="6301697" y="576943"/>
            <a:ext cx="212651" cy="244549"/>
          </a:xfrm>
          <a:prstGeom prst="star4">
            <a:avLst/>
          </a:prstGeom>
          <a:solidFill>
            <a:srgbClr val="52AE32"/>
          </a:solidFill>
          <a:ln w="3175">
            <a:solidFill>
              <a:srgbClr val="52AE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Tree>
    <p:extLst>
      <p:ext uri="{BB962C8B-B14F-4D97-AF65-F5344CB8AC3E}">
        <p14:creationId xmlns:p14="http://schemas.microsoft.com/office/powerpoint/2010/main" val="2849648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3A094801-FF80-9551-F804-64D6E1F09876}"/>
              </a:ext>
            </a:extLst>
          </p:cNvPr>
          <p:cNvSpPr>
            <a:spLocks noGrp="1"/>
          </p:cNvSpPr>
          <p:nvPr>
            <p:ph type="ftr" sz="quarter" idx="11"/>
          </p:nvPr>
        </p:nvSpPr>
        <p:spPr/>
        <p:txBody>
          <a:bodyPr/>
          <a:lstStyle/>
          <a:p>
            <a:r>
              <a:rPr lang="fr-FR"/>
              <a:t>Foire aux questions – Révision du Plan Climat | Septembre – Décembre 2022|</a:t>
            </a:r>
          </a:p>
        </p:txBody>
      </p:sp>
      <p:sp>
        <p:nvSpPr>
          <p:cNvPr id="4" name="Espace réservé du numéro de diapositive 3">
            <a:extLst>
              <a:ext uri="{FF2B5EF4-FFF2-40B4-BE49-F238E27FC236}">
                <a16:creationId xmlns:a16="http://schemas.microsoft.com/office/drawing/2014/main" id="{88FEFCBA-7579-69FC-4FCF-E61EEA9A4E1A}"/>
              </a:ext>
            </a:extLst>
          </p:cNvPr>
          <p:cNvSpPr>
            <a:spLocks noGrp="1"/>
          </p:cNvSpPr>
          <p:nvPr>
            <p:ph type="sldNum" sz="quarter" idx="12"/>
          </p:nvPr>
        </p:nvSpPr>
        <p:spPr/>
        <p:txBody>
          <a:bodyPr/>
          <a:lstStyle/>
          <a:p>
            <a:fld id="{975A587B-5814-4D9B-9598-FE9CB954CB01}" type="slidenum">
              <a:rPr lang="fr-FR" smtClean="0"/>
              <a:t>9</a:t>
            </a:fld>
            <a:endParaRPr lang="fr-FR"/>
          </a:p>
        </p:txBody>
      </p:sp>
      <p:sp>
        <p:nvSpPr>
          <p:cNvPr id="7" name="Espace réservé du texte 6">
            <a:extLst>
              <a:ext uri="{FF2B5EF4-FFF2-40B4-BE49-F238E27FC236}">
                <a16:creationId xmlns:a16="http://schemas.microsoft.com/office/drawing/2014/main" id="{DD703F36-3D08-302C-ACD8-806FD160603C}"/>
              </a:ext>
            </a:extLst>
          </p:cNvPr>
          <p:cNvSpPr>
            <a:spLocks noGrp="1"/>
          </p:cNvSpPr>
          <p:nvPr>
            <p:ph type="body" sz="quarter" idx="13"/>
          </p:nvPr>
        </p:nvSpPr>
        <p:spPr>
          <a:xfrm>
            <a:off x="590324" y="535423"/>
            <a:ext cx="11002572" cy="5503870"/>
          </a:xfrm>
        </p:spPr>
        <p:txBody>
          <a:bodyPr numCol="2" spcCol="576000"/>
          <a:lstStyle/>
          <a:p>
            <a:pPr>
              <a:lnSpc>
                <a:spcPct val="100000"/>
              </a:lnSpc>
            </a:pPr>
            <a:r>
              <a:rPr lang="fr-FR"/>
              <a:t>     </a:t>
            </a:r>
            <a:r>
              <a:rPr lang="fr-FR">
                <a:solidFill>
                  <a:srgbClr val="52AE32"/>
                </a:solidFill>
              </a:rPr>
              <a:t>Qu’est-ce que le Plan de sobriété énergétique de la Ville de Paris ?</a:t>
            </a:r>
          </a:p>
          <a:p>
            <a:endParaRPr lang="fr-FR" sz="800">
              <a:solidFill>
                <a:srgbClr val="035FCC"/>
              </a:solidFill>
            </a:endParaRPr>
          </a:p>
          <a:p>
            <a:pPr algn="just">
              <a:lnSpc>
                <a:spcPct val="100000"/>
              </a:lnSpc>
            </a:pPr>
            <a:r>
              <a:rPr lang="fr-FR" sz="1200">
                <a:effectLst/>
                <a:ea typeface="Yu Mincho" panose="02020400000000000000" pitchFamily="18" charset="-128"/>
                <a:cs typeface="Arial" panose="020B0604020202020204" pitchFamily="34" charset="0"/>
              </a:rPr>
              <a:t>La sobriété énergétique implique la </a:t>
            </a:r>
            <a:r>
              <a:rPr lang="fr-FR" sz="1200" b="1">
                <a:effectLst/>
                <a:ea typeface="Yu Mincho" panose="02020400000000000000" pitchFamily="18" charset="-128"/>
                <a:cs typeface="Arial" panose="020B0604020202020204" pitchFamily="34" charset="0"/>
              </a:rPr>
              <a:t>modération, voire la réduction de la production et de la consommation d’énergie via un changement de comportement </a:t>
            </a:r>
            <a:r>
              <a:rPr lang="fr-FR" sz="1200">
                <a:effectLst/>
                <a:ea typeface="Yu Mincho" panose="02020400000000000000" pitchFamily="18" charset="-128"/>
                <a:cs typeface="Arial" panose="020B0604020202020204" pitchFamily="34" charset="0"/>
              </a:rPr>
              <a:t>(moins chauffer son logement en hiver, réduire la température de l’eau, privilégier les transports les moins polluants, etc.). Le Plan de sobriété énergétique de la Ville de Paris prévoit une série de mesures telle que la réduction d’un degré de la température des piscines municipales ou l’extinction à 23h45 de l’éclairage de la Tour Eiffel par exemple. </a:t>
            </a:r>
            <a:endParaRPr lang="fr-FR" sz="1200">
              <a:effectLst/>
              <a:ea typeface="Calibri" panose="020F0502020204030204" pitchFamily="34" charset="0"/>
              <a:cs typeface="Arial" panose="020B0604020202020204" pitchFamily="34" charset="0"/>
            </a:endParaRPr>
          </a:p>
          <a:p>
            <a:endParaRPr lang="fr-FR">
              <a:solidFill>
                <a:srgbClr val="035FCC"/>
              </a:solidFill>
            </a:endParaRPr>
          </a:p>
          <a:p>
            <a:r>
              <a:rPr lang="fr-FR">
                <a:solidFill>
                  <a:srgbClr val="035FCC"/>
                </a:solidFill>
              </a:rPr>
              <a:t>     </a:t>
            </a:r>
            <a:r>
              <a:rPr lang="fr-FR">
                <a:solidFill>
                  <a:srgbClr val="52AE32"/>
                </a:solidFill>
              </a:rPr>
              <a:t>Qu’est-ce que le Plan de lutte contre la précarité énergétique ?</a:t>
            </a:r>
          </a:p>
          <a:p>
            <a:endParaRPr lang="fr-FR" sz="800">
              <a:solidFill>
                <a:srgbClr val="035FCC"/>
              </a:solidFill>
            </a:endParaRPr>
          </a:p>
          <a:p>
            <a:pPr algn="just">
              <a:lnSpc>
                <a:spcPct val="100000"/>
              </a:lnSpc>
            </a:pPr>
            <a:r>
              <a:rPr lang="fr-FR" sz="1200">
                <a:effectLst/>
                <a:ea typeface="Yu Mincho" panose="02020400000000000000" pitchFamily="18" charset="-128"/>
                <a:cs typeface="Arial" panose="020B0604020202020204" pitchFamily="34" charset="0"/>
              </a:rPr>
              <a:t>Adopté en novembre 2021 par le Conseil de Paris, ce plan définit les mesures que la </a:t>
            </a:r>
            <a:r>
              <a:rPr lang="fr-FR" sz="1200" b="1">
                <a:effectLst/>
                <a:ea typeface="Yu Mincho" panose="02020400000000000000" pitchFamily="18" charset="-128"/>
                <a:cs typeface="Arial" panose="020B0604020202020204" pitchFamily="34" charset="0"/>
              </a:rPr>
              <a:t>municipalité</a:t>
            </a:r>
            <a:r>
              <a:rPr lang="fr-FR" sz="1200">
                <a:effectLst/>
                <a:ea typeface="Yu Mincho" panose="02020400000000000000" pitchFamily="18" charset="-128"/>
                <a:cs typeface="Arial" panose="020B0604020202020204" pitchFamily="34" charset="0"/>
              </a:rPr>
              <a:t> souhaite mettre en place pour aider les 77 000 personnes touchées par la précarité énergétique dans la capitale. Par exemple, un </a:t>
            </a:r>
            <a:r>
              <a:rPr lang="fr-FR" sz="1200" b="1">
                <a:effectLst/>
                <a:ea typeface="Yu Mincho" panose="02020400000000000000" pitchFamily="18" charset="-128"/>
                <a:cs typeface="Arial" panose="020B0604020202020204" pitchFamily="34" charset="0"/>
              </a:rPr>
              <a:t>fonds d’aide aux travaux légers et petits équipements</a:t>
            </a:r>
            <a:r>
              <a:rPr lang="fr-FR" sz="1200">
                <a:effectLst/>
                <a:ea typeface="Yu Mincho" panose="02020400000000000000" pitchFamily="18" charset="-128"/>
                <a:cs typeface="Arial" panose="020B0604020202020204" pitchFamily="34" charset="0"/>
              </a:rPr>
              <a:t> pour maîtriser la consommation d’énergie a été constitué et la ville s’est dotée d’un service local d’intervention pour la maîtrise locale de l’énergie (</a:t>
            </a:r>
            <a:r>
              <a:rPr lang="fr-FR" sz="1200" err="1">
                <a:effectLst/>
                <a:ea typeface="Yu Mincho" panose="02020400000000000000" pitchFamily="18" charset="-128"/>
                <a:cs typeface="Arial" panose="020B0604020202020204" pitchFamily="34" charset="0"/>
              </a:rPr>
              <a:t>Slime</a:t>
            </a:r>
            <a:r>
              <a:rPr lang="fr-FR" sz="1200">
                <a:effectLst/>
                <a:ea typeface="Yu Mincho" panose="02020400000000000000" pitchFamily="18" charset="-128"/>
                <a:cs typeface="Arial" panose="020B0604020202020204" pitchFamily="34" charset="0"/>
              </a:rPr>
              <a:t>).</a:t>
            </a:r>
            <a:endParaRPr lang="fr-FR" sz="1200">
              <a:effectLst/>
              <a:ea typeface="Calibri" panose="020F0502020204030204" pitchFamily="34" charset="0"/>
              <a:cs typeface="Arial" panose="020B0604020202020204" pitchFamily="34" charset="0"/>
            </a:endParaRPr>
          </a:p>
          <a:p>
            <a:endParaRPr lang="fr-FR">
              <a:solidFill>
                <a:srgbClr val="035FCC"/>
              </a:solidFill>
            </a:endParaRPr>
          </a:p>
          <a:p>
            <a:r>
              <a:rPr lang="fr-FR">
                <a:solidFill>
                  <a:srgbClr val="035FCC"/>
                </a:solidFill>
              </a:rPr>
              <a:t>     </a:t>
            </a:r>
            <a:r>
              <a:rPr lang="fr-FR">
                <a:solidFill>
                  <a:srgbClr val="52AE32"/>
                </a:solidFill>
              </a:rPr>
              <a:t>Qu’est-ce qu’une ville d’alimentation durable ?</a:t>
            </a:r>
          </a:p>
          <a:p>
            <a:endParaRPr lang="fr-FR" sz="800">
              <a:solidFill>
                <a:srgbClr val="035FCC"/>
              </a:solidFill>
            </a:endParaRPr>
          </a:p>
          <a:p>
            <a:pPr algn="just">
              <a:lnSpc>
                <a:spcPct val="100000"/>
              </a:lnSpc>
            </a:pPr>
            <a:r>
              <a:rPr lang="fr-FR" sz="1200">
                <a:effectLst/>
                <a:ea typeface="Yu Mincho" panose="02020400000000000000" pitchFamily="18" charset="-128"/>
                <a:cs typeface="Arial" panose="020B0604020202020204" pitchFamily="34" charset="0"/>
              </a:rPr>
              <a:t>Si l’on reprend la définition d’alimentation durable de l’ADEME, une ville d’alimentation durable est une ville qui permet à ses habitants de </a:t>
            </a:r>
            <a:r>
              <a:rPr lang="fr-FR" sz="1200" b="1">
                <a:effectLst/>
                <a:ea typeface="Yu Mincho" panose="02020400000000000000" pitchFamily="18" charset="-128"/>
                <a:cs typeface="Arial" panose="020B0604020202020204" pitchFamily="34" charset="0"/>
              </a:rPr>
              <a:t>se nourrir en qualité et en quantité suffisante</a:t>
            </a:r>
            <a:r>
              <a:rPr lang="fr-FR" sz="1200">
                <a:effectLst/>
                <a:ea typeface="Yu Mincho" panose="02020400000000000000" pitchFamily="18" charset="-128"/>
                <a:cs typeface="Arial" panose="020B0604020202020204" pitchFamily="34" charset="0"/>
              </a:rPr>
              <a:t>, </a:t>
            </a:r>
            <a:r>
              <a:rPr lang="fr-FR" sz="1200" b="1">
                <a:effectLst/>
                <a:ea typeface="Yu Mincho" panose="02020400000000000000" pitchFamily="18" charset="-128"/>
                <a:cs typeface="Arial" panose="020B0604020202020204" pitchFamily="34" charset="0"/>
              </a:rPr>
              <a:t>aujourd’hui et demain, dans le respect de l’environnement</a:t>
            </a:r>
            <a:r>
              <a:rPr lang="fr-FR" sz="1200">
                <a:effectLst/>
                <a:ea typeface="Yu Mincho" panose="02020400000000000000" pitchFamily="18" charset="-128"/>
                <a:cs typeface="Arial" panose="020B0604020202020204" pitchFamily="34" charset="0"/>
              </a:rPr>
              <a:t>, </a:t>
            </a:r>
            <a:r>
              <a:rPr lang="fr-FR" sz="1200" b="1">
                <a:effectLst/>
                <a:ea typeface="Yu Mincho" panose="02020400000000000000" pitchFamily="18" charset="-128"/>
                <a:cs typeface="Arial" panose="020B0604020202020204" pitchFamily="34" charset="0"/>
              </a:rPr>
              <a:t>en étant accessible économiquement et rémunératrice</a:t>
            </a:r>
            <a:r>
              <a:rPr lang="fr-FR" sz="1200">
                <a:effectLst/>
                <a:ea typeface="Yu Mincho" panose="02020400000000000000" pitchFamily="18" charset="-128"/>
                <a:cs typeface="Arial" panose="020B0604020202020204" pitchFamily="34" charset="0"/>
              </a:rPr>
              <a:t> sur l’ensemble de la chaîne alimentaire. A titre d’exemple, la ville de Paris s’est donné l’objectif, à travers son </a:t>
            </a:r>
            <a:r>
              <a:rPr lang="fr-FR" sz="1200" b="1">
                <a:effectLst/>
                <a:ea typeface="Yu Mincho" panose="02020400000000000000" pitchFamily="18" charset="-128"/>
                <a:cs typeface="Arial" panose="020B0604020202020204" pitchFamily="34" charset="0"/>
              </a:rPr>
              <a:t>Plan Alimentation Durable 2022-2027</a:t>
            </a:r>
            <a:r>
              <a:rPr lang="fr-FR" sz="1200">
                <a:effectLst/>
                <a:ea typeface="Yu Mincho" panose="02020400000000000000" pitchFamily="18" charset="-128"/>
                <a:cs typeface="Arial" panose="020B0604020202020204" pitchFamily="34" charset="0"/>
              </a:rPr>
              <a:t>, d’avoir une restauration collective 100% bio et durable avec notamment 50% de denrées produites à moins de 250km de Paris. </a:t>
            </a:r>
            <a:endParaRPr lang="fr-FR" sz="1200">
              <a:effectLst/>
              <a:ea typeface="Calibri" panose="020F0502020204030204" pitchFamily="34" charset="0"/>
              <a:cs typeface="Arial" panose="020B0604020202020204" pitchFamily="34" charset="0"/>
            </a:endParaRPr>
          </a:p>
          <a:p>
            <a:endParaRPr lang="fr-FR">
              <a:solidFill>
                <a:srgbClr val="035FCC"/>
              </a:solidFill>
            </a:endParaRPr>
          </a:p>
        </p:txBody>
      </p:sp>
      <p:sp>
        <p:nvSpPr>
          <p:cNvPr id="12" name="Étoile : 4 branches 11">
            <a:extLst>
              <a:ext uri="{FF2B5EF4-FFF2-40B4-BE49-F238E27FC236}">
                <a16:creationId xmlns:a16="http://schemas.microsoft.com/office/drawing/2014/main" id="{92A7F71D-F97C-C8FC-06FD-2D06B55C8B33}"/>
              </a:ext>
            </a:extLst>
          </p:cNvPr>
          <p:cNvSpPr/>
          <p:nvPr/>
        </p:nvSpPr>
        <p:spPr>
          <a:xfrm>
            <a:off x="620368" y="574158"/>
            <a:ext cx="212651" cy="244549"/>
          </a:xfrm>
          <a:prstGeom prst="star4">
            <a:avLst/>
          </a:prstGeom>
          <a:solidFill>
            <a:srgbClr val="52AE32"/>
          </a:solidFill>
          <a:ln w="3175">
            <a:solidFill>
              <a:srgbClr val="52AE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14" name="Étoile : 4 branches 13">
            <a:extLst>
              <a:ext uri="{FF2B5EF4-FFF2-40B4-BE49-F238E27FC236}">
                <a16:creationId xmlns:a16="http://schemas.microsoft.com/office/drawing/2014/main" id="{2287B3AE-6B95-1254-875F-9CFA892DEB87}"/>
              </a:ext>
            </a:extLst>
          </p:cNvPr>
          <p:cNvSpPr/>
          <p:nvPr/>
        </p:nvSpPr>
        <p:spPr>
          <a:xfrm>
            <a:off x="620368" y="2941424"/>
            <a:ext cx="212651" cy="244549"/>
          </a:xfrm>
          <a:prstGeom prst="star4">
            <a:avLst/>
          </a:prstGeom>
          <a:solidFill>
            <a:srgbClr val="52AE32"/>
          </a:solidFill>
          <a:ln w="3175">
            <a:solidFill>
              <a:srgbClr val="52AE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
        <p:nvSpPr>
          <p:cNvPr id="5" name="Étoile : 4 branches 4">
            <a:extLst>
              <a:ext uri="{FF2B5EF4-FFF2-40B4-BE49-F238E27FC236}">
                <a16:creationId xmlns:a16="http://schemas.microsoft.com/office/drawing/2014/main" id="{278A34DE-EBE1-3CFD-2AE4-9D9EC0A8187B}"/>
              </a:ext>
            </a:extLst>
          </p:cNvPr>
          <p:cNvSpPr/>
          <p:nvPr/>
        </p:nvSpPr>
        <p:spPr>
          <a:xfrm>
            <a:off x="620368" y="5186415"/>
            <a:ext cx="212651" cy="244549"/>
          </a:xfrm>
          <a:prstGeom prst="star4">
            <a:avLst/>
          </a:prstGeom>
          <a:solidFill>
            <a:srgbClr val="52AE32"/>
          </a:solidFill>
          <a:ln w="3175">
            <a:solidFill>
              <a:srgbClr val="52AE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35FCC"/>
                </a:solidFill>
              </a:ln>
              <a:solidFill>
                <a:srgbClr val="035FCC"/>
              </a:solidFill>
            </a:endParaRPr>
          </a:p>
        </p:txBody>
      </p:sp>
    </p:spTree>
    <p:extLst>
      <p:ext uri="{BB962C8B-B14F-4D97-AF65-F5344CB8AC3E}">
        <p14:creationId xmlns:p14="http://schemas.microsoft.com/office/powerpoint/2010/main" val="228852238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4379</Words>
  <Application>Microsoft Office PowerPoint</Application>
  <PresentationFormat>Grand écran</PresentationFormat>
  <Paragraphs>304</Paragraphs>
  <Slides>19</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19</vt:i4>
      </vt:variant>
    </vt:vector>
  </HeadingPairs>
  <TitlesOfParts>
    <vt:vector size="26" baseType="lpstr">
      <vt:lpstr>Arial</vt:lpstr>
      <vt:lpstr>Calibri</vt:lpstr>
      <vt:lpstr>Calibri Light</vt:lpstr>
      <vt:lpstr>Symbol</vt:lpstr>
      <vt:lpstr>Wingdings</vt:lpstr>
      <vt:lpstr>Yu Mincho</vt:lpstr>
      <vt:lpstr>Thème Office</vt:lpstr>
      <vt:lpstr>Présentation PowerPoint</vt:lpstr>
      <vt:lpstr>Annexe 4 : Foire aux questions</vt:lpstr>
      <vt:lpstr>Annexe 4 / Sommaire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Mairie de Paris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AYGALENC, Thomas</dc:creator>
  <cp:lastModifiedBy>AYGALENC, Thomas</cp:lastModifiedBy>
  <cp:revision>1</cp:revision>
  <dcterms:created xsi:type="dcterms:W3CDTF">2022-11-10T16:54:01Z</dcterms:created>
  <dcterms:modified xsi:type="dcterms:W3CDTF">2022-11-10T16:54:17Z</dcterms:modified>
</cp:coreProperties>
</file>