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WwGcxR6vAeN1mpkfaxEzpoKU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B54989-A2C7-441C-A074-8F361EFF3259}">
  <a:tblStyle styleId="{B8B54989-A2C7-441C-A074-8F361EFF32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5df03a1b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5df03a1b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c5df03a1b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c5df03a1b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c5df03a1b0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c5df03a1b0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c5df03a1b0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c5df03a1b0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2c5df03a1b0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5df03a1b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c5df03a1b0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2c5df03a1b0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c5df03a1b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c5df03a1b0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2c5df03a1b0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c5df03a1b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c5df03a1b0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se connecter avec son compte personnel Mon Paris pour pouvoir soutenir et commenter les projets déjà déposés</a:t>
            </a:r>
            <a:endParaRPr/>
          </a:p>
          <a:p>
            <a:pPr marL="0" lvl="0" indent="0" algn="l" rtl="0">
              <a:spcBef>
                <a:spcPts val="0"/>
              </a:spcBef>
              <a:spcAft>
                <a:spcPts val="0"/>
              </a:spcAft>
              <a:buNone/>
            </a:pPr>
            <a:r>
              <a:rPr lang="fr-FR"/>
              <a:t>idem pour en déposer un, ce que chaque habitant peut faire s’il a une idée (en fonction de ce qui est déjà déposé)</a:t>
            </a:r>
            <a:endParaRPr/>
          </a:p>
          <a:p>
            <a:pPr marL="0" lvl="0" indent="0" algn="l" rtl="0">
              <a:spcBef>
                <a:spcPts val="0"/>
              </a:spcBef>
              <a:spcAft>
                <a:spcPts val="0"/>
              </a:spcAft>
              <a:buNone/>
            </a:pPr>
            <a:r>
              <a:rPr lang="fr-FR"/>
              <a:t>171 idées déjà déposées (au 25 mars)  concernant tout le sud du 14e (pas seulement jmpo)</a:t>
            </a:r>
            <a:endParaRPr/>
          </a:p>
          <a:p>
            <a:pPr marL="0" lvl="0" indent="0" algn="l" rtl="0">
              <a:spcBef>
                <a:spcPts val="0"/>
              </a:spcBef>
              <a:spcAft>
                <a:spcPts val="0"/>
              </a:spcAft>
              <a:buNone/>
            </a:pPr>
            <a:r>
              <a:rPr lang="fr-FR"/>
              <a:t>Qqs exemples , cela peut concerner : telle ou telle rue, telle ou telle portion de rue, les pistes cyclables (ou leur absence), les carrefours, les trottoirs, la végétalisation, en jardinières ou en pieds d’immeubles, les pieds d’arbres, les arbres, la signalétique urbaine comme le mobilier urbain (bancs, ombrières, etc) , le paysage urbain, la sécurité urbaine, les mobilités, les squares et leurs activités, etc…</a:t>
            </a:r>
            <a:endParaRPr/>
          </a:p>
          <a:p>
            <a:pPr marL="0" lvl="0" indent="0" algn="l" rtl="0">
              <a:spcBef>
                <a:spcPts val="0"/>
              </a:spcBef>
              <a:spcAft>
                <a:spcPts val="0"/>
              </a:spcAft>
              <a:buNone/>
            </a:pPr>
            <a:r>
              <a:rPr lang="fr-FR"/>
              <a:t>La faisabilité est étudiée par la ville (présence ou non de réseaux en sous sol, coût, cohérence d’aménagements, etc)</a:t>
            </a:r>
            <a:endParaRPr/>
          </a:p>
          <a:p>
            <a:pPr marL="0" lvl="0" indent="0" algn="l" rtl="0">
              <a:spcBef>
                <a:spcPts val="0"/>
              </a:spcBef>
              <a:spcAft>
                <a:spcPts val="0"/>
              </a:spcAft>
              <a:buNone/>
            </a:pPr>
            <a:r>
              <a:rPr lang="fr-FR"/>
              <a:t>Le CAUE a déposé déjà un certain nombre d’idées évoquées par les habitants lors de balades urbaines par secteurs faites début mars</a:t>
            </a:r>
            <a:endParaRPr/>
          </a:p>
          <a:p>
            <a:pPr marL="0" lvl="0" indent="0" algn="l" rtl="0">
              <a:spcBef>
                <a:spcPts val="0"/>
              </a:spcBef>
              <a:spcAft>
                <a:spcPts val="0"/>
              </a:spcAft>
              <a:buNone/>
            </a:pPr>
            <a:r>
              <a:rPr lang="fr-FR"/>
              <a:t>Les informations ont été communiquées aux habitants à la réunion publique de lancement le 29 février en mairie </a:t>
            </a:r>
            <a:endParaRPr/>
          </a:p>
          <a:p>
            <a:pPr marL="0" lvl="0" indent="0" algn="l" rtl="0">
              <a:spcBef>
                <a:spcPts val="0"/>
              </a:spcBef>
              <a:spcAft>
                <a:spcPts val="0"/>
              </a:spcAft>
              <a:buNone/>
            </a:pPr>
            <a:r>
              <a:rPr lang="fr-FR"/>
              <a:t>L’étape actuelle est la suite des dépôts  d’idées par les habitants sur le site decider.paris &gt; consultations en cours &gt; embellir votre quartier sud 14e</a:t>
            </a:r>
            <a:endParaRPr/>
          </a:p>
          <a:p>
            <a:pPr marL="0" lvl="0" indent="0" algn="l" rtl="0">
              <a:spcBef>
                <a:spcPts val="0"/>
              </a:spcBef>
              <a:spcAft>
                <a:spcPts val="0"/>
              </a:spcAft>
              <a:buNone/>
            </a:pPr>
            <a:r>
              <a:rPr lang="fr-FR"/>
              <a:t>il y aura en avril des ateliers publics de restitution , s’inscrire pour ceux que cela intéresse : </a:t>
            </a:r>
            <a:r>
              <a:rPr lang="fr-FR" sz="1000"/>
              <a:t>embellirparis14@paris.fr</a:t>
            </a:r>
            <a:endParaRPr/>
          </a:p>
          <a:p>
            <a:pPr marL="0" lvl="0" indent="0" algn="l" rtl="0">
              <a:spcBef>
                <a:spcPts val="0"/>
              </a:spcBef>
              <a:spcAft>
                <a:spcPts val="0"/>
              </a:spcAft>
              <a:buNone/>
            </a:pPr>
            <a:endParaRPr/>
          </a:p>
        </p:txBody>
      </p:sp>
      <p:sp>
        <p:nvSpPr>
          <p:cNvPr id="205" name="Google Shape;205;g2c5df03a1b0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5e26f9c0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c5e26f9c0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une réunion d’information est prévue début avril par la mairie en visio. Les personnes intéressées dans notre quartier peuvent se rapprocher du groupe Embellir à la fin de cette réunion. Il est envisagé par le groupe un fil what’ap pour permettre plus facilement d’échanger et d’entrer en contact entre voisins intéressés à se grouper pour tel ou tel projet de végétalisation. Venez nous voir en fin de cette plénière et laissez nous votre numero de tél si vous souhaitez être tenus informés pour vous joindre à des réflexions ou des actions de végétalisation près de chez vous destinés à embellir votre quartier</a:t>
            </a:r>
            <a:endParaRPr/>
          </a:p>
          <a:p>
            <a:pPr marL="0" lvl="0" indent="0" algn="l" rtl="0">
              <a:spcBef>
                <a:spcPts val="0"/>
              </a:spcBef>
              <a:spcAft>
                <a:spcPts val="0"/>
              </a:spcAft>
              <a:buNone/>
            </a:pPr>
            <a:r>
              <a:rPr lang="fr-FR" sz="1100"/>
              <a:t>Inscription réunion visio mairie : </a:t>
            </a:r>
            <a:r>
              <a:rPr lang="fr-FR" sz="1100">
                <a:solidFill>
                  <a:srgbClr val="1F497D"/>
                </a:solidFill>
              </a:rPr>
              <a:t> vegetalisonsle14e@paris.fr</a:t>
            </a:r>
            <a:endParaRPr/>
          </a:p>
        </p:txBody>
      </p:sp>
      <p:sp>
        <p:nvSpPr>
          <p:cNvPr id="215" name="Google Shape;215;g2c5e26f9c0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5e26f9c0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c5e26f9c0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la balade de printemps proposée et organisée par le groupe embellir du cdq a réuni 33 participants samedi 16 mars matinée et s’est bien déroulée. deux groupes ont été formés compte tenu de l’affluence (briefs communs sur 4 points de rencontres prévus au parcours)</a:t>
            </a:r>
            <a:endParaRPr/>
          </a:p>
          <a:p>
            <a:pPr marL="0" lvl="0" indent="0" algn="l" rtl="0">
              <a:spcBef>
                <a:spcPts val="0"/>
              </a:spcBef>
              <a:spcAft>
                <a:spcPts val="0"/>
              </a:spcAft>
              <a:buNone/>
            </a:pPr>
            <a:r>
              <a:rPr lang="fr-FR"/>
              <a:t>L’itinéraire a permis d’échanger sur 2 projets déposés par le cdq/ groupe embellir au budget participatif 2024 : Végétalisation autour de la place d’alésia et Aménagement d’une promenade en hauteur de la petite ceinture 14e. Elle a été suivie d’une visite commentée du site Sylvia d’agriculture urbaine (derrière l’ENS) par le gestionnaire du site Cultures en ville. Suivie d’un pôt à Poinçon ayant réuni une vingtaine de participants. </a:t>
            </a:r>
            <a:endParaRPr/>
          </a:p>
          <a:p>
            <a:pPr marL="0" lvl="0" indent="0" algn="l" rtl="0">
              <a:spcBef>
                <a:spcPts val="0"/>
              </a:spcBef>
              <a:spcAft>
                <a:spcPts val="0"/>
              </a:spcAft>
              <a:buNone/>
            </a:pPr>
            <a:r>
              <a:rPr lang="fr-FR"/>
              <a:t>Au passage entre le tour de la place d’Alésia et les rues surplombant la petite ceinture (sur 1 km en ligne droite du pont des plantes à la fin de la rue paul fort) il a été vu qqs aménagements possibles autour de l’ilot vert autour de la villa d’alésia/rue de chatillon/rue des plantes.</a:t>
            </a:r>
            <a:endParaRPr/>
          </a:p>
          <a:p>
            <a:pPr marL="0" lvl="0" indent="0" algn="l" rtl="0">
              <a:spcBef>
                <a:spcPts val="0"/>
              </a:spcBef>
              <a:spcAft>
                <a:spcPts val="0"/>
              </a:spcAft>
              <a:buNone/>
            </a:pPr>
            <a:r>
              <a:rPr lang="fr-FR"/>
              <a:t>Les trois ponts de pierre enjambant la petite ceinture dans notre quartier (plantes-jean moulin- friant), les grillages, l’état des talus, les trottoirs, la végétalisation, les bancs, etc,  ont été examinés et les améliorations souhaitées ont été expliquées. idem tout autour de la place d’alésia trop minérale, sans ombre ni banc à l’heure actuelle et donc la limite séparative entre les circulations cycliste et piétonne est mal définie. Des suggestions ont été faites au fil de la marche exploratoire, un formulaire numérique reprenant chaque point de rencontre sur la balade a de plus été envoyé à chaque participant ce week end</a:t>
            </a:r>
            <a:endParaRPr/>
          </a:p>
          <a:p>
            <a:pPr marL="0" lvl="0" indent="0" algn="l" rtl="0">
              <a:spcBef>
                <a:spcPts val="0"/>
              </a:spcBef>
              <a:spcAft>
                <a:spcPts val="0"/>
              </a:spcAft>
              <a:buNone/>
            </a:pPr>
            <a:endParaRPr/>
          </a:p>
        </p:txBody>
      </p:sp>
      <p:sp>
        <p:nvSpPr>
          <p:cNvPr id="225" name="Google Shape;225;g2c5e26f9c00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c5e26f9c00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c5e26f9c00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l</a:t>
            </a:r>
            <a:r>
              <a:rPr lang="fr-FR" b="1"/>
              <a:t>a démarche</a:t>
            </a:r>
            <a:r>
              <a:rPr lang="fr-FR"/>
              <a:t> : participative, de découverte du quartier, échanges et rencontres entre habitants, explication des projets in situ, recherche de l’accessibilité et d’un usage quotidien de l’aménagement, dimension piétonne (le pt de l’association parisienne des Promeneurs de la petite ceinture était présent), prise en compte Climat</a:t>
            </a:r>
            <a:endParaRPr/>
          </a:p>
          <a:p>
            <a:pPr marL="0" lvl="0" indent="0" algn="l" rtl="0">
              <a:spcBef>
                <a:spcPts val="0"/>
              </a:spcBef>
              <a:spcAft>
                <a:spcPts val="0"/>
              </a:spcAft>
              <a:buNone/>
            </a:pPr>
            <a:r>
              <a:rPr lang="fr-FR" b="1"/>
              <a:t>l’itinéraire :</a:t>
            </a:r>
            <a:r>
              <a:rPr lang="fr-FR"/>
              <a:t> environ 2 km, piéton, en voirie, sur les trottoirs, permettant de voir l’état actuel et l’état projeté</a:t>
            </a:r>
            <a:endParaRPr/>
          </a:p>
          <a:p>
            <a:pPr marL="0" lvl="0" indent="0" algn="l" rtl="0">
              <a:spcBef>
                <a:spcPts val="0"/>
              </a:spcBef>
              <a:spcAft>
                <a:spcPts val="0"/>
              </a:spcAft>
              <a:buNone/>
            </a:pPr>
            <a:r>
              <a:rPr lang="fr-FR" b="1"/>
              <a:t>le contenu </a:t>
            </a:r>
            <a:r>
              <a:rPr lang="fr-FR"/>
              <a:t>: se base sur les travaux du groupe embellir du cdq jmpo menés depuis près de 18 mois sur ces sujets. une précedente balade a été faite en juin dernier sur un parcours plus long (une boucle de 5 km ar) Cette fois ci la visite exceptionnelle du site Sylvia clôturait la balade </a:t>
            </a:r>
            <a:endParaRPr/>
          </a:p>
          <a:p>
            <a:pPr marL="0" lvl="0" indent="0" algn="l" rtl="0">
              <a:spcBef>
                <a:spcPts val="0"/>
              </a:spcBef>
              <a:spcAft>
                <a:spcPts val="0"/>
              </a:spcAft>
              <a:buNone/>
            </a:pPr>
            <a:r>
              <a:rPr lang="fr-FR" b="1"/>
              <a:t>l’objectif</a:t>
            </a:r>
            <a:r>
              <a:rPr lang="fr-FR"/>
              <a:t> : faire connaitre et comprendre ces deux projets déposés au budget participatif sur decider.paris fin novembre dernier; ils avaient été déposés déjà au plan climat fin 2022. Il s’agit de projets d’une certaine échelle qu’il est important de partager et d’améliorer ensemble, en tenant la mairie informée au fur et à mesure (des élu-es participaient à la balade)</a:t>
            </a:r>
            <a:endParaRPr/>
          </a:p>
          <a:p>
            <a:pPr marL="0" lvl="0" indent="0" algn="l" rtl="0">
              <a:spcBef>
                <a:spcPts val="0"/>
              </a:spcBef>
              <a:spcAft>
                <a:spcPts val="0"/>
              </a:spcAft>
              <a:buNone/>
            </a:pPr>
            <a:r>
              <a:rPr lang="fr-FR" b="1"/>
              <a:t>la restitution </a:t>
            </a:r>
            <a:r>
              <a:rPr lang="fr-FR"/>
              <a:t>: guide - balade remis aux participants, puis questionnaire numérique envoyé aux participants, mis à disposition sur le site le 14 participe comme tous nos documents de travail , + réunion collective débrief le 21 mars , nos réunions embellir sont annoncées à l’avance et ouvertes à tous, vous êtes les bienvenus</a:t>
            </a:r>
            <a:endParaRPr/>
          </a:p>
          <a:p>
            <a:pPr marL="0" lvl="0" indent="0" algn="l" rtl="0">
              <a:spcBef>
                <a:spcPts val="0"/>
              </a:spcBef>
              <a:spcAft>
                <a:spcPts val="0"/>
              </a:spcAft>
              <a:buNone/>
            </a:pPr>
            <a:r>
              <a:rPr lang="fr-FR"/>
              <a:t>nous vous tiendrons au courant des prochaines étapes du budget participatif 2024 (vote du public prévu en septembre si ces projets actuellement à l’étude par la Ville sont retenus)</a:t>
            </a:r>
            <a:endParaRPr/>
          </a:p>
          <a:p>
            <a:pPr marL="0" lvl="0" indent="0" algn="l" rtl="0">
              <a:spcBef>
                <a:spcPts val="0"/>
              </a:spcBef>
              <a:spcAft>
                <a:spcPts val="0"/>
              </a:spcAft>
              <a:buNone/>
            </a:pPr>
            <a:endParaRPr/>
          </a:p>
        </p:txBody>
      </p:sp>
      <p:sp>
        <p:nvSpPr>
          <p:cNvPr id="236" name="Google Shape;236;g2c5e26f9c00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c5e26f9c0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c5e26f9c00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2c5e26f9c00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bonjour </a:t>
            </a: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5da05d5e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c5da05d5e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c5da05d5e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c5da05d5e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c5da05d5ef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c5da05d5ef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5da05d5e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c5da05d5ef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2c5da05d5ef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c5da05d5ef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c5da05d5ef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c5da05d5ef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c5f3a4c300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c5f3a4c300_1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2c5f3a4c300_1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c5f3a4c300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c5f3a4c300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2c5f3a4c300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Questions à poser à la salle (exemples)  : Quels sujets, quels grands thèmes vous intéressent pour nos prochaines plénières ? (exemple : urbanisme-plu / circulations / transports / santé / sécurité / éducation / JEUNESSE / SENIOR / commerces / vie du quartier … </a:t>
            </a:r>
            <a:endParaRPr/>
          </a:p>
          <a:p>
            <a:pPr marL="0" lvl="0" indent="0" algn="l" rtl="0">
              <a:lnSpc>
                <a:spcPct val="100000"/>
              </a:lnSpc>
              <a:spcBef>
                <a:spcPts val="0"/>
              </a:spcBef>
              <a:spcAft>
                <a:spcPts val="0"/>
              </a:spcAft>
              <a:buSzPts val="1400"/>
              <a:buNone/>
            </a:pPr>
            <a:r>
              <a:rPr lang="fr-FR"/>
              <a:t>Quelles questions prioritaires d’intérêt général souhaitez-vous faire remonter à nos élu(e)s ou aux services de la ville ?</a:t>
            </a:r>
            <a:br>
              <a:rPr lang="fr-FR"/>
            </a:br>
            <a:r>
              <a:rPr lang="fr-FR"/>
              <a:t>Quels groupes de travail comptez vous rejoindre ? Quels sont les questions que vous voulez leur poser ?</a:t>
            </a:r>
            <a:endParaRPr/>
          </a:p>
          <a:p>
            <a:pPr marL="0" lvl="0" indent="0" algn="l" rtl="0">
              <a:lnSpc>
                <a:spcPct val="100000"/>
              </a:lnSpc>
              <a:spcBef>
                <a:spcPts val="0"/>
              </a:spcBef>
              <a:spcAft>
                <a:spcPts val="0"/>
              </a:spcAft>
              <a:buSzPts val="1400"/>
              <a:buNone/>
            </a:pPr>
            <a:r>
              <a:rPr lang="fr-FR"/>
              <a:t>Quels groupes de travail nouveaux vous semblent à créer (ou à renforcer) ? </a:t>
            </a:r>
            <a:br>
              <a:rPr lang="fr-FR"/>
            </a:br>
            <a:r>
              <a:rPr lang="fr-FR"/>
              <a:t>Quels sujets vous semblent prioritaires à aborder par votre conseil de quartier ? Etes-vous prêts à investir un peu de temps pour votre quartier ? </a:t>
            </a:r>
            <a:br>
              <a:rPr lang="fr-FR"/>
            </a:br>
            <a:r>
              <a:rPr lang="fr-FR"/>
              <a:t>Comment pouvez-vous contribuer à votre façon à animer le quartier, à faire que les habitants se rencontrent et communiquent ?  Comment d’après vous renforcer la participation des citoyens - habitants ? Avez-vous le désir de travailler en groupe et de rencontrer de nouveaux habitants ? Aimez vous notre quartier ? Quels sont d’après vous ses points forts ? Ses points problématiques ?</a:t>
            </a:r>
            <a:endParaRPr/>
          </a:p>
          <a:p>
            <a:pPr marL="0" lvl="0" indent="0" algn="l" rtl="0">
              <a:lnSpc>
                <a:spcPct val="100000"/>
              </a:lnSpc>
              <a:spcBef>
                <a:spcPts val="0"/>
              </a:spcBef>
              <a:spcAft>
                <a:spcPts val="0"/>
              </a:spcAft>
              <a:buSzPts val="1400"/>
              <a:buNone/>
            </a:pPr>
            <a:r>
              <a:rPr lang="fr-FR"/>
              <a:t>Que peut-on améliorer ? </a:t>
            </a:r>
            <a:endParaRPr/>
          </a:p>
          <a:p>
            <a:pPr marL="0" lvl="0" indent="0" algn="l" rtl="0">
              <a:lnSpc>
                <a:spcPct val="100000"/>
              </a:lnSpc>
              <a:spcBef>
                <a:spcPts val="0"/>
              </a:spcBef>
              <a:spcAft>
                <a:spcPts val="0"/>
              </a:spcAft>
              <a:buSzPts val="1400"/>
              <a:buNone/>
            </a:pPr>
            <a:r>
              <a:rPr lang="fr-FR"/>
              <a:t>Etes vous bien informés sur ce que fait le conseil de quartier ? Sur la vie du quartier en général ?</a:t>
            </a:r>
            <a:endParaRPr/>
          </a:p>
          <a:p>
            <a:pPr marL="0" lvl="0" indent="0" algn="l" rtl="0">
              <a:lnSpc>
                <a:spcPct val="100000"/>
              </a:lnSpc>
              <a:spcBef>
                <a:spcPts val="0"/>
              </a:spcBef>
              <a:spcAft>
                <a:spcPts val="0"/>
              </a:spcAft>
              <a:buSzPts val="1400"/>
              <a:buNone/>
            </a:pPr>
            <a:r>
              <a:rPr lang="fr-FR"/>
              <a:t>Suivez-vous nos réseaux sociaux ? Connaissez-vous le site le 14 Participe ? Son agenda des rencontres ?  Savez-vous combien et quelles associations interviennent sur notre secteur pour des actions concrètes ? Etes-vous bénévoles dans une association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c5e26f9c00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c5e26f9c00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2c5e26f9c00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5e26f9c00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c5e26f9c00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2c5e26f9c00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22308b326c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22308b326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5df03a1b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c5df03a1b0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2c5df03a1b0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a55c8c7873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a55c8c7873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2a55c8c7873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5c716869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5c716869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2c5c716869f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5f7bd097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c5f7bd097e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2c5f7bd097e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5f7bd097e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c5f7bd097e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2c5f7bd097e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c5f7bd097e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5f7bd097e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2c5f7bd097e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5f7bd097e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c5f7bd097e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2c5f7bd097e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5f7bd097e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c5f7bd097e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c5f7bd097e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3503800" y="3842158"/>
            <a:ext cx="8430937" cy="9634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3503800" y="5296476"/>
            <a:ext cx="8430938" cy="56905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20"/>
          <p:cNvPicPr preferRelativeResize="0"/>
          <p:nvPr/>
        </p:nvPicPr>
        <p:blipFill rotWithShape="1">
          <a:blip r:embed="rId2">
            <a:alphaModFix/>
          </a:blip>
          <a:srcRect t="18254" b="18898"/>
          <a:stretch/>
        </p:blipFill>
        <p:spPr>
          <a:xfrm>
            <a:off x="0" y="0"/>
            <a:ext cx="12188975" cy="2657213"/>
          </a:xfrm>
          <a:prstGeom prst="rect">
            <a:avLst/>
          </a:prstGeom>
          <a:noFill/>
          <a:ln>
            <a:noFill/>
          </a:ln>
        </p:spPr>
      </p:pic>
      <p:sp>
        <p:nvSpPr>
          <p:cNvPr id="19" name="Google Shape;19;p20"/>
          <p:cNvSpPr txBox="1">
            <a:spLocks noGrp="1"/>
          </p:cNvSpPr>
          <p:nvPr>
            <p:ph type="body" idx="2"/>
          </p:nvPr>
        </p:nvSpPr>
        <p:spPr>
          <a:xfrm>
            <a:off x="9043988" y="6283325"/>
            <a:ext cx="2890749" cy="3937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838200" y="365125"/>
            <a:ext cx="10515600" cy="63817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b="1"/>
            </a:lvl1pPr>
            <a:lvl2pPr marL="914400" lvl="1" indent="-342900" algn="l">
              <a:lnSpc>
                <a:spcPct val="90000"/>
              </a:lnSpc>
              <a:spcBef>
                <a:spcPts val="500"/>
              </a:spcBef>
              <a:spcAft>
                <a:spcPts val="0"/>
              </a:spcAft>
              <a:buClr>
                <a:schemeClr val="dk1"/>
              </a:buClr>
              <a:buSzPts val="1800"/>
              <a:buFont typeface="Noto Sans"/>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Font typeface="Noto Sans"/>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5" name="Google Shape;25;p21"/>
          <p:cNvSpPr txBox="1">
            <a:spLocks noGrp="1"/>
          </p:cNvSpPr>
          <p:nvPr>
            <p:ph type="body" idx="2"/>
          </p:nvPr>
        </p:nvSpPr>
        <p:spPr>
          <a:xfrm>
            <a:off x="838200" y="1107851"/>
            <a:ext cx="10515600" cy="4635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21"/>
          <p:cNvCxnSpPr/>
          <p:nvPr/>
        </p:nvCxnSpPr>
        <p:spPr>
          <a:xfrm>
            <a:off x="5167618" y="0"/>
            <a:ext cx="7024382" cy="0"/>
          </a:xfrm>
          <a:prstGeom prst="straightConnector1">
            <a:avLst/>
          </a:prstGeom>
          <a:noFill/>
          <a:ln w="38100" cap="flat" cmpd="sng">
            <a:solidFill>
              <a:schemeClr val="accent1"/>
            </a:solidFill>
            <a:prstDash val="solid"/>
            <a:miter lim="800000"/>
            <a:headEnd type="none" w="sm" len="sm"/>
            <a:tailEnd type="none" w="sm" len="sm"/>
          </a:ln>
        </p:spPr>
      </p:cxnSp>
      <p:cxnSp>
        <p:nvCxnSpPr>
          <p:cNvPr id="27" name="Google Shape;27;p21"/>
          <p:cNvCxnSpPr/>
          <p:nvPr/>
        </p:nvCxnSpPr>
        <p:spPr>
          <a:xfrm>
            <a:off x="-8389" y="6849611"/>
            <a:ext cx="7024382" cy="0"/>
          </a:xfrm>
          <a:prstGeom prst="straightConnector1">
            <a:avLst/>
          </a:prstGeom>
          <a:noFill/>
          <a:ln w="38100" cap="flat" cmpd="sng">
            <a:solidFill>
              <a:schemeClr val="accen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1850" y="3280095"/>
            <a:ext cx="10515600" cy="12823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34" name="Google Shape;34;p23"/>
          <p:cNvPicPr preferRelativeResize="0"/>
          <p:nvPr/>
        </p:nvPicPr>
        <p:blipFill rotWithShape="1">
          <a:blip r:embed="rId2">
            <a:alphaModFix/>
          </a:blip>
          <a:srcRect t="18254" b="18898"/>
          <a:stretch/>
        </p:blipFill>
        <p:spPr>
          <a:xfrm>
            <a:off x="0" y="0"/>
            <a:ext cx="12188975" cy="26572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40"/>
        <p:cNvGrpSpPr/>
        <p:nvPr/>
      </p:nvGrpSpPr>
      <p:grpSpPr>
        <a:xfrm>
          <a:off x="0" y="0"/>
          <a:ext cx="0" cy="0"/>
          <a:chOff x="0" y="0"/>
          <a:chExt cx="0" cy="0"/>
        </a:xfrm>
      </p:grpSpPr>
      <p:sp>
        <p:nvSpPr>
          <p:cNvPr id="41" name="Google Shape;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2" name="Google Shape;4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704675"/>
            <a:ext cx="3932237" cy="6375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a:spLocks noGrp="1"/>
          </p:cNvSpPr>
          <p:nvPr>
            <p:ph type="pic" idx="2"/>
          </p:nvPr>
        </p:nvSpPr>
        <p:spPr>
          <a:xfrm>
            <a:off x="5183188" y="987425"/>
            <a:ext cx="6172200" cy="4873625"/>
          </a:xfrm>
          <a:prstGeom prst="rect">
            <a:avLst/>
          </a:prstGeom>
          <a:noFill/>
          <a:ln>
            <a:noFill/>
          </a:ln>
        </p:spPr>
      </p:sp>
      <p:sp>
        <p:nvSpPr>
          <p:cNvPr id="47" name="Google Shape;47;p29"/>
          <p:cNvSpPr txBox="1">
            <a:spLocks noGrp="1"/>
          </p:cNvSpPr>
          <p:nvPr>
            <p:ph type="body" idx="1"/>
          </p:nvPr>
        </p:nvSpPr>
        <p:spPr>
          <a:xfrm>
            <a:off x="839788" y="1694576"/>
            <a:ext cx="3932237" cy="4174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1"/>
        <p:cNvGrpSpPr/>
        <p:nvPr/>
      </p:nvGrpSpPr>
      <p:grpSpPr>
        <a:xfrm>
          <a:off x="0" y="0"/>
          <a:ext cx="0" cy="0"/>
          <a:chOff x="0" y="0"/>
          <a:chExt cx="0" cy="0"/>
        </a:xfrm>
      </p:grpSpPr>
      <p:sp>
        <p:nvSpPr>
          <p:cNvPr id="52" name="Google Shape;5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graphicFrame>
        <p:nvGraphicFramePr>
          <p:cNvPr id="14" name="Google Shape;14;p19"/>
          <p:cNvGraphicFramePr/>
          <p:nvPr/>
        </p:nvGraphicFramePr>
        <p:xfrm>
          <a:off x="902516" y="6230064"/>
          <a:ext cx="490056" cy="602565"/>
        </p:xfrm>
        <a:graphic>
          <a:graphicData uri="http://schemas.openxmlformats.org/presentationml/2006/ole">
            <mc:AlternateContent xmlns:mc="http://schemas.openxmlformats.org/markup-compatibility/2006">
              <mc:Choice xmlns:v="urn:schemas-microsoft-com:vml" Requires="v">
                <p:oleObj r:id="rId13" imgW="490056" imgH="602565" progId="">
                  <p:embed/>
                </p:oleObj>
              </mc:Choice>
              <mc:Fallback>
                <p:oleObj r:id="rId13" imgW="490056" imgH="602565" progId="">
                  <p:embed/>
                  <p:pic>
                    <p:nvPicPr>
                      <p:cNvPr id="14" name="Google Shape;14;p19"/>
                      <p:cNvPicPr preferRelativeResize="0"/>
                      <p:nvPr/>
                    </p:nvPicPr>
                    <p:blipFill rotWithShape="1">
                      <a:blip r:embed="rId14">
                        <a:alphaModFix/>
                      </a:blip>
                      <a:srcRect/>
                      <a:stretch/>
                    </p:blipFill>
                    <p:spPr>
                      <a:xfrm>
                        <a:off x="902516" y="6230064"/>
                        <a:ext cx="490056" cy="602565"/>
                      </a:xfrm>
                      <a:prstGeom prst="rect">
                        <a:avLst/>
                      </a:prstGeom>
                      <a:noFill/>
                      <a:ln>
                        <a:noFill/>
                      </a:ln>
                    </p:spPr>
                  </p:pic>
                </p:oleObj>
              </mc:Fallback>
            </mc:AlternateContent>
          </a:graphicData>
        </a:graphic>
      </p:graphicFrame>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qjmpoparis14@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cider.paris.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e14durable@paris.f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airie14.paris.fr/pages/stations-trilib-11313" TargetMode="External"/><Relationship Id="rId5" Type="http://schemas.openxmlformats.org/officeDocument/2006/relationships/hyperlink" Target="https://mairie14.paris.fr/pages/valoriser-ses-dechets-alimentaires-via-les-points-d-apports-volontaires-pav-" TargetMode="External"/><Relationship Id="rId4" Type="http://schemas.openxmlformats.org/officeDocument/2006/relationships/hyperlink" Target="https://mairie14.paris.fr/pages/les-points-de-compostage-dans-le-14e-1110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onseilsdequartier14@paris.f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le14participe.paris/assemblies/jmp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379650" y="3351550"/>
            <a:ext cx="11432700" cy="20685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Arial"/>
              <a:buNone/>
            </a:pPr>
            <a:r>
              <a:rPr lang="fr-FR"/>
              <a:t>Réunion plénière Jean Moulin Porte d’Orléans</a:t>
            </a:r>
            <a:endParaRPr/>
          </a:p>
          <a:p>
            <a:pPr marL="0" lvl="0" indent="0" algn="ctr" rtl="0">
              <a:lnSpc>
                <a:spcPct val="90000"/>
              </a:lnSpc>
              <a:spcBef>
                <a:spcPts val="0"/>
              </a:spcBef>
              <a:spcAft>
                <a:spcPts val="0"/>
              </a:spcAft>
              <a:buClr>
                <a:schemeClr val="accent1"/>
              </a:buClr>
              <a:buSzPct val="100000"/>
              <a:buFont typeface="Arial"/>
              <a:buNone/>
            </a:pPr>
            <a:endParaRPr/>
          </a:p>
          <a:p>
            <a:pPr marL="0" lvl="0" indent="0" algn="ctr" rtl="0">
              <a:lnSpc>
                <a:spcPct val="90000"/>
              </a:lnSpc>
              <a:spcBef>
                <a:spcPts val="0"/>
              </a:spcBef>
              <a:spcAft>
                <a:spcPts val="0"/>
              </a:spcAft>
              <a:buClr>
                <a:schemeClr val="accent1"/>
              </a:buClr>
              <a:buSzPct val="116129"/>
              <a:buFont typeface="Arial"/>
              <a:buNone/>
            </a:pPr>
            <a:r>
              <a:rPr lang="fr-FR" sz="4133"/>
              <a:t>Mardi 26 mars 2024</a:t>
            </a:r>
            <a:endParaRPr sz="4133"/>
          </a:p>
        </p:txBody>
      </p:sp>
      <p:sp>
        <p:nvSpPr>
          <p:cNvPr id="91" name="Google Shape;91;p1"/>
          <p:cNvSpPr txBox="1">
            <a:spLocks noGrp="1"/>
          </p:cNvSpPr>
          <p:nvPr>
            <p:ph type="subTitle" idx="1"/>
          </p:nvPr>
        </p:nvSpPr>
        <p:spPr>
          <a:xfrm>
            <a:off x="1816975" y="6348026"/>
            <a:ext cx="8430900" cy="569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FR"/>
              <a:t>Pour nous contacter 👉 </a:t>
            </a:r>
            <a:r>
              <a:rPr lang="fr-FR" u="sng">
                <a:solidFill>
                  <a:schemeClr val="hlink"/>
                </a:solidFill>
                <a:hlinkClick r:id="rId3"/>
              </a:rPr>
              <a:t>cqjmpoparis14@gmail.com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c5df03a1b0_0_0"/>
          <p:cNvSpPr txBox="1">
            <a:spLocks noGrp="1"/>
          </p:cNvSpPr>
          <p:nvPr>
            <p:ph type="title"/>
          </p:nvPr>
        </p:nvSpPr>
        <p:spPr>
          <a:xfrm>
            <a:off x="831850" y="3280095"/>
            <a:ext cx="10515600" cy="12825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fr-FR"/>
              <a:t>Embellir votre quartier Sud 14e</a:t>
            </a:r>
            <a:endParaRPr/>
          </a:p>
        </p:txBody>
      </p:sp>
      <p:sp>
        <p:nvSpPr>
          <p:cNvPr id="162" name="Google Shape;162;g2c5df03a1b0_0_0"/>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a:t>concertation publique lancée le 29 février </a:t>
            </a:r>
            <a:endParaRPr/>
          </a:p>
        </p:txBody>
      </p:sp>
      <p:sp>
        <p:nvSpPr>
          <p:cNvPr id="163" name="Google Shape;163;g2c5df03a1b0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c5df03a1b0_0_17"/>
          <p:cNvSpPr txBox="1">
            <a:spLocks noGrp="1"/>
          </p:cNvSpPr>
          <p:nvPr>
            <p:ph type="title"/>
          </p:nvPr>
        </p:nvSpPr>
        <p:spPr>
          <a:xfrm>
            <a:off x="839788" y="704675"/>
            <a:ext cx="3932100" cy="637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fr-FR"/>
              <a:t>Démarche embellir</a:t>
            </a:r>
            <a:endParaRPr/>
          </a:p>
        </p:txBody>
      </p:sp>
      <p:sp>
        <p:nvSpPr>
          <p:cNvPr id="170" name="Google Shape;170;g2c5df03a1b0_0_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pic>
        <p:nvPicPr>
          <p:cNvPr id="171" name="Google Shape;171;g2c5df03a1b0_0_17"/>
          <p:cNvPicPr preferRelativeResize="0">
            <a:picLocks noGrp="1"/>
          </p:cNvPicPr>
          <p:nvPr>
            <p:ph type="pic" idx="2"/>
          </p:nvPr>
        </p:nvPicPr>
        <p:blipFill rotWithShape="1">
          <a:blip r:embed="rId3">
            <a:alphaModFix/>
          </a:blip>
          <a:srcRect t="-32101" b="-32101"/>
          <a:stretch/>
        </p:blipFill>
        <p:spPr>
          <a:xfrm>
            <a:off x="4814550" y="987425"/>
            <a:ext cx="7377450" cy="5825150"/>
          </a:xfrm>
          <a:prstGeom prst="rect">
            <a:avLst/>
          </a:prstGeom>
        </p:spPr>
      </p:pic>
      <p:sp>
        <p:nvSpPr>
          <p:cNvPr id="172" name="Google Shape;172;g2c5df03a1b0_0_17"/>
          <p:cNvSpPr txBox="1">
            <a:spLocks noGrp="1"/>
          </p:cNvSpPr>
          <p:nvPr>
            <p:ph type="body" idx="1"/>
          </p:nvPr>
        </p:nvSpPr>
        <p:spPr>
          <a:xfrm>
            <a:off x="839788" y="1694576"/>
            <a:ext cx="3932100" cy="4174500"/>
          </a:xfrm>
          <a:prstGeom prst="rect">
            <a:avLst/>
          </a:prstGeom>
        </p:spPr>
        <p:txBody>
          <a:bodyPr spcFirstLastPara="1" wrap="square" lIns="91425" tIns="45700" rIns="91425" bIns="45700" anchor="t" anchorCtr="0">
            <a:normAutofit lnSpcReduction="10000"/>
          </a:bodyPr>
          <a:lstStyle/>
          <a:p>
            <a:pPr marL="457200" lvl="0" indent="-330200" algn="l" rtl="0">
              <a:spcBef>
                <a:spcPts val="1000"/>
              </a:spcBef>
              <a:spcAft>
                <a:spcPts val="0"/>
              </a:spcAft>
              <a:buSzPts val="1600"/>
              <a:buChar char="●"/>
            </a:pPr>
            <a:r>
              <a:rPr lang="fr-FR" sz="1800" dirty="0"/>
              <a:t>Initiative lancée par Paris pour transformer les espaces quotidiens.</a:t>
            </a:r>
            <a:br>
              <a:rPr lang="fr-FR" sz="1800" dirty="0"/>
            </a:br>
            <a:endParaRPr sz="1800" dirty="0"/>
          </a:p>
          <a:p>
            <a:pPr marL="457200" lvl="0" indent="-330200" algn="l" rtl="0">
              <a:spcBef>
                <a:spcPts val="0"/>
              </a:spcBef>
              <a:spcAft>
                <a:spcPts val="0"/>
              </a:spcAft>
              <a:buSzPts val="1600"/>
              <a:buChar char="●"/>
            </a:pPr>
            <a:r>
              <a:rPr lang="fr-FR" sz="1800" dirty="0"/>
              <a:t>7 millions de budget</a:t>
            </a:r>
            <a:br>
              <a:rPr lang="fr-FR" sz="1800" dirty="0"/>
            </a:br>
            <a:endParaRPr sz="1800" dirty="0"/>
          </a:p>
          <a:p>
            <a:pPr marL="457200" lvl="0" indent="-330200" algn="l" rtl="0">
              <a:spcBef>
                <a:spcPts val="0"/>
              </a:spcBef>
              <a:spcAft>
                <a:spcPts val="0"/>
              </a:spcAft>
              <a:buSzPts val="1600"/>
              <a:buChar char="●"/>
            </a:pPr>
            <a:r>
              <a:rPr lang="fr-FR" sz="1800" dirty="0"/>
              <a:t>Sud Paris découpé</a:t>
            </a:r>
            <a:r>
              <a:rPr lang="fr-FR" sz="1800" b="1" dirty="0"/>
              <a:t> en 3 quartiers</a:t>
            </a:r>
            <a:r>
              <a:rPr lang="fr-FR" sz="1800" dirty="0"/>
              <a:t> (2 correspondants à notre quartier)</a:t>
            </a:r>
            <a:endParaRPr sz="1800" dirty="0"/>
          </a:p>
          <a:p>
            <a:pPr marL="457200" lvl="0" indent="0" algn="l" rtl="0">
              <a:spcBef>
                <a:spcPts val="1000"/>
              </a:spcBef>
              <a:spcAft>
                <a:spcPts val="0"/>
              </a:spcAft>
              <a:buNone/>
            </a:pPr>
            <a:endParaRPr sz="1800" dirty="0"/>
          </a:p>
          <a:p>
            <a:pPr marL="457200" lvl="0" indent="-330200" algn="l" rtl="0">
              <a:spcBef>
                <a:spcPts val="1000"/>
              </a:spcBef>
              <a:spcAft>
                <a:spcPts val="0"/>
              </a:spcAft>
              <a:buSzPts val="1600"/>
              <a:buChar char="●"/>
            </a:pPr>
            <a:r>
              <a:rPr lang="fr-FR" sz="1800" dirty="0"/>
              <a:t>Dépôt des idées du 1</a:t>
            </a:r>
            <a:r>
              <a:rPr lang="fr-FR" sz="1800" b="1" dirty="0"/>
              <a:t>er mars au 18 mai 2024</a:t>
            </a:r>
            <a:endParaRPr sz="1800" b="1" dirty="0"/>
          </a:p>
          <a:p>
            <a:pPr marL="457200" lvl="0" indent="0" algn="l" rtl="0">
              <a:spcBef>
                <a:spcPts val="1000"/>
              </a:spcBef>
              <a:spcAft>
                <a:spcPts val="0"/>
              </a:spcAft>
              <a:buNone/>
            </a:pPr>
            <a:endParaRPr sz="1800" dirty="0"/>
          </a:p>
          <a:p>
            <a:pPr marL="457200" lvl="0" indent="-330200" algn="l" rtl="0">
              <a:spcBef>
                <a:spcPts val="1000"/>
              </a:spcBef>
              <a:spcAft>
                <a:spcPts val="0"/>
              </a:spcAft>
              <a:buSzPts val="1600"/>
              <a:buChar char="●"/>
            </a:pPr>
            <a:r>
              <a:rPr lang="fr-FR" sz="1800" dirty="0"/>
              <a:t>Réunion de lancement </a:t>
            </a:r>
            <a:r>
              <a:rPr lang="fr-FR" sz="1800" b="1" dirty="0"/>
              <a:t>le 29 février 2024.</a:t>
            </a:r>
            <a:endParaRPr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c5df03a1b0_0_41"/>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Sites relevés par la mairie et le CAUE</a:t>
            </a:r>
            <a:endParaRPr/>
          </a:p>
        </p:txBody>
      </p:sp>
      <p:sp>
        <p:nvSpPr>
          <p:cNvPr id="179" name="Google Shape;179;g2c5df03a1b0_0_4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80" name="Google Shape;180;g2c5df03a1b0_0_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
        <p:nvSpPr>
          <p:cNvPr id="181" name="Google Shape;181;g2c5df03a1b0_0_41"/>
          <p:cNvSpPr txBox="1">
            <a:spLocks noGrp="1"/>
          </p:cNvSpPr>
          <p:nvPr>
            <p:ph type="body" idx="2"/>
          </p:nvPr>
        </p:nvSpPr>
        <p:spPr>
          <a:xfrm>
            <a:off x="838200" y="1107851"/>
            <a:ext cx="10515600" cy="463500"/>
          </a:xfrm>
          <a:prstGeom prst="rect">
            <a:avLst/>
          </a:prstGeom>
        </p:spPr>
        <p:txBody>
          <a:bodyPr spcFirstLastPara="1" wrap="square" lIns="91425" tIns="45700" rIns="91425" bIns="45700" anchor="ctr" anchorCtr="0">
            <a:normAutofit lnSpcReduction="10000"/>
          </a:bodyPr>
          <a:lstStyle/>
          <a:p>
            <a:pPr marL="0" lvl="0" indent="0" algn="l" rtl="0">
              <a:spcBef>
                <a:spcPts val="1000"/>
              </a:spcBef>
              <a:spcAft>
                <a:spcPts val="0"/>
              </a:spcAft>
              <a:buNone/>
            </a:pPr>
            <a:r>
              <a:rPr lang="fr-FR"/>
              <a:t>Avant apport des citoyens</a:t>
            </a:r>
            <a:endParaRPr/>
          </a:p>
        </p:txBody>
      </p:sp>
      <p:pic>
        <p:nvPicPr>
          <p:cNvPr id="182" name="Google Shape;182;g2c5df03a1b0_0_41"/>
          <p:cNvPicPr preferRelativeResize="0"/>
          <p:nvPr/>
        </p:nvPicPr>
        <p:blipFill>
          <a:blip r:embed="rId3">
            <a:alphaModFix/>
          </a:blip>
          <a:stretch>
            <a:fillRect/>
          </a:stretch>
        </p:blipFill>
        <p:spPr>
          <a:xfrm>
            <a:off x="1171956" y="1778350"/>
            <a:ext cx="9848095" cy="4445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c5df03a1b0_0_52"/>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Marches exploratoires</a:t>
            </a:r>
            <a:endParaRPr/>
          </a:p>
        </p:txBody>
      </p:sp>
      <p:sp>
        <p:nvSpPr>
          <p:cNvPr id="189" name="Google Shape;189;g2c5df03a1b0_0_5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90" name="Google Shape;190;g2c5df03a1b0_0_5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
        <p:nvSpPr>
          <p:cNvPr id="191" name="Google Shape;191;g2c5df03a1b0_0_52"/>
          <p:cNvSpPr txBox="1">
            <a:spLocks noGrp="1"/>
          </p:cNvSpPr>
          <p:nvPr>
            <p:ph type="body" idx="2"/>
          </p:nvPr>
        </p:nvSpPr>
        <p:spPr>
          <a:xfrm>
            <a:off x="838200" y="1107851"/>
            <a:ext cx="10515600" cy="463500"/>
          </a:xfrm>
          <a:prstGeom prst="rect">
            <a:avLst/>
          </a:prstGeom>
        </p:spPr>
        <p:txBody>
          <a:bodyPr spcFirstLastPara="1" wrap="square" lIns="91425" tIns="45700" rIns="91425" bIns="45700" anchor="ctr" anchorCtr="0">
            <a:normAutofit lnSpcReduction="10000"/>
          </a:bodyPr>
          <a:lstStyle/>
          <a:p>
            <a:pPr marL="0" lvl="0" indent="0" algn="l" rtl="0">
              <a:spcBef>
                <a:spcPts val="1000"/>
              </a:spcBef>
              <a:spcAft>
                <a:spcPts val="0"/>
              </a:spcAft>
              <a:buNone/>
            </a:pPr>
            <a:r>
              <a:rPr lang="fr-FR"/>
              <a:t>3 marches exploratoires sur les 3 quartiers</a:t>
            </a:r>
            <a:endParaRPr/>
          </a:p>
        </p:txBody>
      </p:sp>
      <p:pic>
        <p:nvPicPr>
          <p:cNvPr id="192" name="Google Shape;192;g2c5df03a1b0_0_52"/>
          <p:cNvPicPr preferRelativeResize="0">
            <a:picLocks noGrp="1"/>
          </p:cNvPicPr>
          <p:nvPr>
            <p:ph type="pic" idx="2"/>
          </p:nvPr>
        </p:nvPicPr>
        <p:blipFill rotWithShape="1">
          <a:blip r:embed="rId3">
            <a:alphaModFix/>
          </a:blip>
          <a:srcRect t="-32101" b="-32101"/>
          <a:stretch/>
        </p:blipFill>
        <p:spPr>
          <a:xfrm>
            <a:off x="1365600" y="534450"/>
            <a:ext cx="8921376" cy="7044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c5df03a1b0_0_60"/>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Démarche Embellir</a:t>
            </a:r>
            <a:endParaRPr/>
          </a:p>
        </p:txBody>
      </p:sp>
      <p:sp>
        <p:nvSpPr>
          <p:cNvPr id="199" name="Google Shape;199;g2c5df03a1b0_0_6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fr-FR" sz="2800" b="0" dirty="0"/>
              <a:t>le CAUE doit ajouter les idées vues en balade </a:t>
            </a:r>
            <a:br>
              <a:rPr lang="fr-FR" sz="2800" b="0" dirty="0"/>
            </a:br>
            <a:endParaRPr sz="2800" b="0" dirty="0"/>
          </a:p>
          <a:p>
            <a:pPr marL="457200" lvl="0" indent="-355600" algn="l" rtl="0">
              <a:spcBef>
                <a:spcPts val="0"/>
              </a:spcBef>
              <a:spcAft>
                <a:spcPts val="0"/>
              </a:spcAft>
              <a:buSzPts val="2000"/>
              <a:buChar char="•"/>
            </a:pPr>
            <a:r>
              <a:rPr lang="fr-FR" sz="2800" b="0" dirty="0"/>
              <a:t>Ajout des idées des habitants sur </a:t>
            </a:r>
            <a:r>
              <a:rPr lang="fr-FR" sz="2800" b="0" u="sng" dirty="0">
                <a:solidFill>
                  <a:schemeClr val="hlink"/>
                </a:solidFill>
                <a:hlinkClick r:id="rId3"/>
              </a:rPr>
              <a:t>https://decider.paris.fr/</a:t>
            </a:r>
            <a:r>
              <a:rPr lang="fr-FR" sz="2800" b="0" dirty="0"/>
              <a:t> </a:t>
            </a:r>
            <a:br>
              <a:rPr lang="fr-FR" sz="2800" b="0" dirty="0"/>
            </a:br>
            <a:endParaRPr sz="2800" b="0" dirty="0"/>
          </a:p>
          <a:p>
            <a:pPr marL="457200" lvl="0" indent="-355600" algn="l" rtl="0">
              <a:spcBef>
                <a:spcPts val="0"/>
              </a:spcBef>
              <a:spcAft>
                <a:spcPts val="0"/>
              </a:spcAft>
              <a:buSzPts val="2000"/>
              <a:buChar char="•"/>
            </a:pPr>
            <a:r>
              <a:rPr lang="fr-FR" sz="2800" b="0" dirty="0"/>
              <a:t>3 ateliers de “concertation en groupe”</a:t>
            </a:r>
            <a:endParaRPr sz="2800" b="0" dirty="0"/>
          </a:p>
          <a:p>
            <a:pPr marL="914400" lvl="1" indent="-342900" algn="l" rtl="0">
              <a:spcBef>
                <a:spcPts val="0"/>
              </a:spcBef>
              <a:spcAft>
                <a:spcPts val="0"/>
              </a:spcAft>
              <a:buSzPts val="1800"/>
              <a:buChar char="▪"/>
            </a:pPr>
            <a:r>
              <a:rPr lang="fr-FR" sz="2400" dirty="0"/>
              <a:t>Secteur Porte de Vanves-Plaisance : 6 Mars, 18h30 et 4 avril, 18h30.</a:t>
            </a:r>
            <a:endParaRPr sz="2400" dirty="0"/>
          </a:p>
          <a:p>
            <a:pPr marL="914400" lvl="1" indent="-342900" algn="l" rtl="0">
              <a:spcBef>
                <a:spcPts val="0"/>
              </a:spcBef>
              <a:spcAft>
                <a:spcPts val="0"/>
              </a:spcAft>
              <a:buSzPts val="1800"/>
              <a:buChar char="▪"/>
            </a:pPr>
            <a:r>
              <a:rPr lang="fr-FR" sz="2400" b="1" dirty="0"/>
              <a:t>Secteur Didot Jean-Moulin : 9 Mars, 10h30 et 23 avril, 19h.</a:t>
            </a:r>
            <a:endParaRPr sz="2400" b="1" dirty="0"/>
          </a:p>
          <a:p>
            <a:pPr marL="914400" lvl="1" indent="-342900" algn="l" rtl="0">
              <a:spcBef>
                <a:spcPts val="0"/>
              </a:spcBef>
              <a:spcAft>
                <a:spcPts val="0"/>
              </a:spcAft>
              <a:buSzPts val="1800"/>
              <a:buChar char="▪"/>
            </a:pPr>
            <a:r>
              <a:rPr lang="fr-FR" sz="2400" b="1" dirty="0"/>
              <a:t>Secteur Montsouris : 9 Mars, 10h30 et 24 avril, 19h.</a:t>
            </a:r>
            <a:endParaRPr sz="2400" b="1" dirty="0"/>
          </a:p>
        </p:txBody>
      </p:sp>
      <p:sp>
        <p:nvSpPr>
          <p:cNvPr id="200" name="Google Shape;200;g2c5df03a1b0_0_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
        <p:nvSpPr>
          <p:cNvPr id="201" name="Google Shape;201;g2c5df03a1b0_0_60"/>
          <p:cNvSpPr txBox="1">
            <a:spLocks noGrp="1"/>
          </p:cNvSpPr>
          <p:nvPr>
            <p:ph type="body" idx="2"/>
          </p:nvPr>
        </p:nvSpPr>
        <p:spPr>
          <a:xfrm>
            <a:off x="838200" y="1107851"/>
            <a:ext cx="10515600" cy="463500"/>
          </a:xfrm>
          <a:prstGeom prst="rect">
            <a:avLst/>
          </a:prstGeom>
        </p:spPr>
        <p:txBody>
          <a:bodyPr spcFirstLastPara="1" wrap="square" lIns="91425" tIns="45700" rIns="91425" bIns="45700" anchor="ctr" anchorCtr="0">
            <a:normAutofit lnSpcReduction="10000"/>
          </a:bodyPr>
          <a:lstStyle/>
          <a:p>
            <a:pPr marL="0" lvl="0" indent="0" algn="l" rtl="0">
              <a:spcBef>
                <a:spcPts val="1000"/>
              </a:spcBef>
              <a:spcAft>
                <a:spcPts val="0"/>
              </a:spcAft>
              <a:buNone/>
            </a:pPr>
            <a:r>
              <a:rPr lang="fr-FR"/>
              <a:t>Prochaines étapes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c5df03a1b0_0_31"/>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fr-FR" sz="4300"/>
              <a:t>decider.paris.fr</a:t>
            </a:r>
            <a:endParaRPr sz="4300"/>
          </a:p>
        </p:txBody>
      </p:sp>
      <p:sp>
        <p:nvSpPr>
          <p:cNvPr id="208" name="Google Shape;208;g2c5df03a1b0_0_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
        <p:nvSpPr>
          <p:cNvPr id="209" name="Google Shape;209;g2c5df03a1b0_0_31"/>
          <p:cNvSpPr txBox="1">
            <a:spLocks noGrp="1"/>
          </p:cNvSpPr>
          <p:nvPr>
            <p:ph type="body" idx="1"/>
          </p:nvPr>
        </p:nvSpPr>
        <p:spPr>
          <a:xfrm>
            <a:off x="838200" y="1825625"/>
            <a:ext cx="5212500" cy="43512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endParaRPr sz="3800"/>
          </a:p>
          <a:p>
            <a:pPr marL="0" lvl="0" indent="0" algn="l" rtl="0">
              <a:spcBef>
                <a:spcPts val="1000"/>
              </a:spcBef>
              <a:spcAft>
                <a:spcPts val="0"/>
              </a:spcAft>
              <a:buNone/>
            </a:pPr>
            <a:r>
              <a:rPr lang="fr-FR" sz="3800"/>
              <a:t>171  idées déjà déposées (au 25/3)</a:t>
            </a:r>
            <a:endParaRPr sz="3800"/>
          </a:p>
          <a:p>
            <a:pPr marL="0" lvl="0" indent="0" algn="l" rtl="0">
              <a:spcBef>
                <a:spcPts val="1000"/>
              </a:spcBef>
              <a:spcAft>
                <a:spcPts val="0"/>
              </a:spcAft>
              <a:buNone/>
            </a:pPr>
            <a:endParaRPr sz="3800"/>
          </a:p>
          <a:p>
            <a:pPr marL="0" lvl="0" indent="0" algn="l" rtl="0">
              <a:spcBef>
                <a:spcPts val="1000"/>
              </a:spcBef>
              <a:spcAft>
                <a:spcPts val="0"/>
              </a:spcAft>
              <a:buNone/>
            </a:pPr>
            <a:r>
              <a:rPr lang="fr-FR" sz="3800"/>
              <a:t>fin de la consultation  le 18 mai</a:t>
            </a:r>
            <a:endParaRPr sz="3800"/>
          </a:p>
          <a:p>
            <a:pPr marL="0" lvl="0" indent="0" algn="l" rtl="0">
              <a:spcBef>
                <a:spcPts val="1000"/>
              </a:spcBef>
              <a:spcAft>
                <a:spcPts val="0"/>
              </a:spcAft>
              <a:buNone/>
            </a:pPr>
            <a:endParaRPr sz="2400"/>
          </a:p>
          <a:p>
            <a:pPr marL="0" lvl="0" indent="0" algn="l" rtl="0">
              <a:spcBef>
                <a:spcPts val="1000"/>
              </a:spcBef>
              <a:spcAft>
                <a:spcPts val="0"/>
              </a:spcAft>
              <a:buNone/>
            </a:pPr>
            <a:r>
              <a:rPr lang="fr-FR" sz="3424"/>
              <a:t>plusieurs thèmes d’idées déposées</a:t>
            </a:r>
            <a:endParaRPr sz="3424"/>
          </a:p>
          <a:p>
            <a:pPr marL="0" lvl="0" indent="0" algn="l" rtl="0">
              <a:spcBef>
                <a:spcPts val="1000"/>
              </a:spcBef>
              <a:spcAft>
                <a:spcPts val="0"/>
              </a:spcAft>
              <a:buNone/>
            </a:pPr>
            <a:endParaRPr/>
          </a:p>
        </p:txBody>
      </p:sp>
      <p:sp>
        <p:nvSpPr>
          <p:cNvPr id="210" name="Google Shape;210;g2c5df03a1b0_0_31"/>
          <p:cNvSpPr txBox="1">
            <a:spLocks noGrp="1"/>
          </p:cNvSpPr>
          <p:nvPr>
            <p:ph type="body" idx="2"/>
          </p:nvPr>
        </p:nvSpPr>
        <p:spPr>
          <a:xfrm>
            <a:off x="838200" y="1107851"/>
            <a:ext cx="10515600" cy="463500"/>
          </a:xfrm>
          <a:prstGeom prst="rect">
            <a:avLst/>
          </a:prstGeom>
        </p:spPr>
        <p:txBody>
          <a:bodyPr spcFirstLastPara="1" wrap="square" lIns="91425" tIns="45700" rIns="91425" bIns="45700" anchor="ctr" anchorCtr="0">
            <a:noAutofit/>
          </a:bodyPr>
          <a:lstStyle/>
          <a:p>
            <a:pPr marL="0" lvl="0" indent="0" algn="l" rtl="0">
              <a:lnSpc>
                <a:spcPct val="80000"/>
              </a:lnSpc>
              <a:spcBef>
                <a:spcPts val="1000"/>
              </a:spcBef>
              <a:spcAft>
                <a:spcPts val="0"/>
              </a:spcAft>
              <a:buClr>
                <a:schemeClr val="dk1"/>
              </a:buClr>
              <a:buSzPts val="1100"/>
              <a:buFont typeface="Arial"/>
              <a:buNone/>
            </a:pPr>
            <a:r>
              <a:rPr lang="fr-FR" sz="3300" b="1"/>
              <a:t>déposez votre idée dans la concertation</a:t>
            </a:r>
            <a:endParaRPr sz="4100"/>
          </a:p>
        </p:txBody>
      </p:sp>
      <p:pic>
        <p:nvPicPr>
          <p:cNvPr id="211" name="Google Shape;211;g2c5df03a1b0_0_31"/>
          <p:cNvPicPr preferRelativeResize="0"/>
          <p:nvPr/>
        </p:nvPicPr>
        <p:blipFill>
          <a:blip r:embed="rId3">
            <a:alphaModFix/>
          </a:blip>
          <a:stretch>
            <a:fillRect/>
          </a:stretch>
        </p:blipFill>
        <p:spPr>
          <a:xfrm>
            <a:off x="5731625" y="2354100"/>
            <a:ext cx="6460374" cy="3822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c5e26f9c00_0_1"/>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Végétalisons le 14e</a:t>
            </a:r>
            <a:endParaRPr/>
          </a:p>
        </p:txBody>
      </p:sp>
      <p:sp>
        <p:nvSpPr>
          <p:cNvPr id="218" name="Google Shape;218;g2c5e26f9c00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2600"/>
              <a:t>réunion d’information en avril / création d’un groupe What’s Ap  Embellir / Végétalisons jmpo</a:t>
            </a:r>
            <a:endParaRPr sz="2600"/>
          </a:p>
        </p:txBody>
      </p:sp>
      <p:sp>
        <p:nvSpPr>
          <p:cNvPr id="219" name="Google Shape;219;g2c5e26f9c00_0_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
        <p:nvSpPr>
          <p:cNvPr id="220" name="Google Shape;220;g2c5e26f9c00_0_1"/>
          <p:cNvSpPr txBox="1">
            <a:spLocks noGrp="1"/>
          </p:cNvSpPr>
          <p:nvPr>
            <p:ph type="body" idx="2"/>
          </p:nvPr>
        </p:nvSpPr>
        <p:spPr>
          <a:xfrm>
            <a:off x="838200" y="1107851"/>
            <a:ext cx="10515600" cy="463500"/>
          </a:xfrm>
          <a:prstGeom prst="rect">
            <a:avLst/>
          </a:prstGeom>
        </p:spPr>
        <p:txBody>
          <a:bodyPr spcFirstLastPara="1" wrap="square" lIns="91425" tIns="45700" rIns="91425" bIns="45700" anchor="ctr" anchorCtr="0">
            <a:normAutofit lnSpcReduction="10000"/>
          </a:bodyPr>
          <a:lstStyle/>
          <a:p>
            <a:pPr marL="0" lvl="0" indent="0" algn="l" rtl="0">
              <a:spcBef>
                <a:spcPts val="1000"/>
              </a:spcBef>
              <a:spcAft>
                <a:spcPts val="0"/>
              </a:spcAft>
              <a:buNone/>
            </a:pPr>
            <a:r>
              <a:rPr lang="fr-FR"/>
              <a:t>parlez-en autour de vous et groupez-vous avec vos voisins</a:t>
            </a:r>
            <a:endParaRPr/>
          </a:p>
        </p:txBody>
      </p:sp>
      <p:pic>
        <p:nvPicPr>
          <p:cNvPr id="221" name="Google Shape;221;g2c5e26f9c00_0_1"/>
          <p:cNvPicPr preferRelativeResize="0"/>
          <p:nvPr/>
        </p:nvPicPr>
        <p:blipFill>
          <a:blip r:embed="rId3">
            <a:alphaModFix/>
          </a:blip>
          <a:stretch>
            <a:fillRect/>
          </a:stretch>
        </p:blipFill>
        <p:spPr>
          <a:xfrm>
            <a:off x="1763438" y="2954250"/>
            <a:ext cx="8665125" cy="2240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c5e26f9c00_0_9"/>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a:t>Balade urbaine de printemps / groupe Embellir JMPO  </a:t>
            </a:r>
            <a:endParaRPr/>
          </a:p>
        </p:txBody>
      </p:sp>
      <p:sp>
        <p:nvSpPr>
          <p:cNvPr id="228" name="Google Shape;228;g2c5e26f9c00_0_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29" name="Google Shape;229;g2c5e26f9c00_0_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
        <p:nvSpPr>
          <p:cNvPr id="230" name="Google Shape;230;g2c5e26f9c00_0_9"/>
          <p:cNvSpPr txBox="1">
            <a:spLocks noGrp="1"/>
          </p:cNvSpPr>
          <p:nvPr>
            <p:ph type="body" idx="2"/>
          </p:nvPr>
        </p:nvSpPr>
        <p:spPr>
          <a:xfrm>
            <a:off x="1119550" y="1107851"/>
            <a:ext cx="10515600" cy="463500"/>
          </a:xfrm>
          <a:prstGeom prst="rect">
            <a:avLst/>
          </a:prstGeom>
        </p:spPr>
        <p:txBody>
          <a:bodyPr spcFirstLastPara="1" wrap="square" lIns="91425" tIns="45700" rIns="91425" bIns="45700" anchor="ctr" anchorCtr="0">
            <a:normAutofit lnSpcReduction="10000"/>
          </a:bodyPr>
          <a:lstStyle/>
          <a:p>
            <a:pPr marL="0" lvl="0" indent="0" algn="l" rtl="0">
              <a:spcBef>
                <a:spcPts val="1000"/>
              </a:spcBef>
              <a:spcAft>
                <a:spcPts val="0"/>
              </a:spcAft>
              <a:buNone/>
            </a:pPr>
            <a:r>
              <a:rPr lang="fr-FR"/>
              <a:t>33 participants samedi 16 mars matinée</a:t>
            </a:r>
            <a:endParaRPr/>
          </a:p>
        </p:txBody>
      </p:sp>
      <p:pic>
        <p:nvPicPr>
          <p:cNvPr id="231" name="Google Shape;231;g2c5e26f9c00_0_9"/>
          <p:cNvPicPr preferRelativeResize="0"/>
          <p:nvPr/>
        </p:nvPicPr>
        <p:blipFill>
          <a:blip r:embed="rId3">
            <a:alphaModFix/>
          </a:blip>
          <a:stretch>
            <a:fillRect/>
          </a:stretch>
        </p:blipFill>
        <p:spPr>
          <a:xfrm>
            <a:off x="381000" y="1675975"/>
            <a:ext cx="4581376" cy="4581376"/>
          </a:xfrm>
          <a:prstGeom prst="rect">
            <a:avLst/>
          </a:prstGeom>
          <a:noFill/>
          <a:ln w="9525" cap="flat" cmpd="sng">
            <a:solidFill>
              <a:schemeClr val="dk1"/>
            </a:solidFill>
            <a:prstDash val="solid"/>
            <a:round/>
            <a:headEnd type="none" w="sm" len="sm"/>
            <a:tailEnd type="none" w="sm" len="sm"/>
          </a:ln>
        </p:spPr>
      </p:pic>
      <p:pic>
        <p:nvPicPr>
          <p:cNvPr id="232" name="Google Shape;232;g2c5e26f9c00_0_9"/>
          <p:cNvPicPr preferRelativeResize="0"/>
          <p:nvPr/>
        </p:nvPicPr>
        <p:blipFill>
          <a:blip r:embed="rId4">
            <a:alphaModFix/>
          </a:blip>
          <a:stretch>
            <a:fillRect/>
          </a:stretch>
        </p:blipFill>
        <p:spPr>
          <a:xfrm>
            <a:off x="5419575" y="1614800"/>
            <a:ext cx="6772426" cy="458137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c5e26f9c00_0_43"/>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Découverte &amp; partage de 2 propositions BP 2024 </a:t>
            </a:r>
            <a:endParaRPr/>
          </a:p>
        </p:txBody>
      </p:sp>
      <p:sp>
        <p:nvSpPr>
          <p:cNvPr id="239" name="Google Shape;239;g2c5e26f9c00_0_4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endParaRPr sz="2700"/>
          </a:p>
          <a:p>
            <a:pPr marL="0" lvl="0" indent="0" algn="l" rtl="0">
              <a:spcBef>
                <a:spcPts val="1000"/>
              </a:spcBef>
              <a:spcAft>
                <a:spcPts val="0"/>
              </a:spcAft>
              <a:buNone/>
            </a:pPr>
            <a:r>
              <a:rPr lang="fr-FR" sz="2700"/>
              <a:t>La démarche</a:t>
            </a:r>
            <a:endParaRPr sz="2700"/>
          </a:p>
          <a:p>
            <a:pPr marL="0" lvl="0" indent="0" algn="l" rtl="0">
              <a:spcBef>
                <a:spcPts val="1000"/>
              </a:spcBef>
              <a:spcAft>
                <a:spcPts val="0"/>
              </a:spcAft>
              <a:buNone/>
            </a:pPr>
            <a:endParaRPr sz="2700"/>
          </a:p>
          <a:p>
            <a:pPr marL="0" lvl="0" indent="0" algn="l" rtl="0">
              <a:spcBef>
                <a:spcPts val="1000"/>
              </a:spcBef>
              <a:spcAft>
                <a:spcPts val="0"/>
              </a:spcAft>
              <a:buNone/>
            </a:pPr>
            <a:r>
              <a:rPr lang="fr-FR" sz="2700"/>
              <a:t>L’itinéraire</a:t>
            </a:r>
            <a:endParaRPr sz="2700"/>
          </a:p>
          <a:p>
            <a:pPr marL="0" lvl="0" indent="0" algn="l" rtl="0">
              <a:spcBef>
                <a:spcPts val="1000"/>
              </a:spcBef>
              <a:spcAft>
                <a:spcPts val="0"/>
              </a:spcAft>
              <a:buNone/>
            </a:pPr>
            <a:endParaRPr sz="2700"/>
          </a:p>
          <a:p>
            <a:pPr marL="0" lvl="0" indent="0" algn="l" rtl="0">
              <a:spcBef>
                <a:spcPts val="1000"/>
              </a:spcBef>
              <a:spcAft>
                <a:spcPts val="0"/>
              </a:spcAft>
              <a:buNone/>
            </a:pPr>
            <a:r>
              <a:rPr lang="fr-FR" sz="2700"/>
              <a:t>Le contenu</a:t>
            </a:r>
            <a:endParaRPr sz="2700"/>
          </a:p>
          <a:p>
            <a:pPr marL="0" lvl="0" indent="0" algn="l" rtl="0">
              <a:spcBef>
                <a:spcPts val="1000"/>
              </a:spcBef>
              <a:spcAft>
                <a:spcPts val="0"/>
              </a:spcAft>
              <a:buNone/>
            </a:pPr>
            <a:endParaRPr sz="2700"/>
          </a:p>
          <a:p>
            <a:pPr marL="0" lvl="0" indent="0" algn="l" rtl="0">
              <a:spcBef>
                <a:spcPts val="1000"/>
              </a:spcBef>
              <a:spcAft>
                <a:spcPts val="0"/>
              </a:spcAft>
              <a:buNone/>
            </a:pPr>
            <a:r>
              <a:rPr lang="fr-FR" sz="2700"/>
              <a:t>L’objectif</a:t>
            </a:r>
            <a:endParaRPr sz="2700"/>
          </a:p>
          <a:p>
            <a:pPr marL="0" lvl="0" indent="0" algn="l" rtl="0">
              <a:spcBef>
                <a:spcPts val="1000"/>
              </a:spcBef>
              <a:spcAft>
                <a:spcPts val="0"/>
              </a:spcAft>
              <a:buNone/>
            </a:pPr>
            <a:endParaRPr sz="2700"/>
          </a:p>
          <a:p>
            <a:pPr marL="0" lvl="0" indent="0" algn="l" rtl="0">
              <a:spcBef>
                <a:spcPts val="1000"/>
              </a:spcBef>
              <a:spcAft>
                <a:spcPts val="0"/>
              </a:spcAft>
              <a:buNone/>
            </a:pPr>
            <a:r>
              <a:rPr lang="fr-FR" sz="2700"/>
              <a:t>La restitution</a:t>
            </a:r>
            <a:endParaRPr sz="2700"/>
          </a:p>
          <a:p>
            <a:pPr marL="0" lvl="0" indent="0" algn="l" rtl="0">
              <a:spcBef>
                <a:spcPts val="1000"/>
              </a:spcBef>
              <a:spcAft>
                <a:spcPts val="0"/>
              </a:spcAft>
              <a:buNone/>
            </a:pPr>
            <a:endParaRPr sz="2700"/>
          </a:p>
          <a:p>
            <a:pPr marL="0" lvl="0" indent="0" algn="l" rtl="0">
              <a:spcBef>
                <a:spcPts val="1000"/>
              </a:spcBef>
              <a:spcAft>
                <a:spcPts val="0"/>
              </a:spcAft>
              <a:buNone/>
            </a:pPr>
            <a:endParaRPr/>
          </a:p>
        </p:txBody>
      </p:sp>
      <p:sp>
        <p:nvSpPr>
          <p:cNvPr id="240" name="Google Shape;240;g2c5e26f9c00_0_4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18</a:t>
            </a:fld>
            <a:endParaRPr/>
          </a:p>
        </p:txBody>
      </p:sp>
      <p:sp>
        <p:nvSpPr>
          <p:cNvPr id="241" name="Google Shape;241;g2c5e26f9c00_0_43"/>
          <p:cNvSpPr txBox="1">
            <a:spLocks noGrp="1"/>
          </p:cNvSpPr>
          <p:nvPr>
            <p:ph type="body" idx="2"/>
          </p:nvPr>
        </p:nvSpPr>
        <p:spPr>
          <a:xfrm>
            <a:off x="838200" y="1107851"/>
            <a:ext cx="10515600" cy="463500"/>
          </a:xfrm>
          <a:prstGeom prst="rect">
            <a:avLst/>
          </a:prstGeom>
        </p:spPr>
        <p:txBody>
          <a:bodyPr spcFirstLastPara="1" wrap="square" lIns="91425" tIns="45700" rIns="91425" bIns="45700" anchor="ctr" anchorCtr="0">
            <a:noAutofit/>
          </a:bodyPr>
          <a:lstStyle/>
          <a:p>
            <a:pPr marL="0" lvl="0" indent="0" algn="l" rtl="0">
              <a:lnSpc>
                <a:spcPct val="80000"/>
              </a:lnSpc>
              <a:spcBef>
                <a:spcPts val="1000"/>
              </a:spcBef>
              <a:spcAft>
                <a:spcPts val="0"/>
              </a:spcAft>
              <a:buNone/>
            </a:pPr>
            <a:r>
              <a:rPr lang="fr-FR" sz="3100"/>
              <a:t>avec une visite commentée exceptionnelle du site SYLVIA</a:t>
            </a:r>
            <a:endParaRPr sz="3100"/>
          </a:p>
        </p:txBody>
      </p:sp>
      <p:pic>
        <p:nvPicPr>
          <p:cNvPr id="242" name="Google Shape;242;g2c5e26f9c00_0_43"/>
          <p:cNvPicPr preferRelativeResize="0"/>
          <p:nvPr/>
        </p:nvPicPr>
        <p:blipFill>
          <a:blip r:embed="rId3">
            <a:alphaModFix/>
          </a:blip>
          <a:stretch>
            <a:fillRect/>
          </a:stretch>
        </p:blipFill>
        <p:spPr>
          <a:xfrm>
            <a:off x="6375651" y="1825625"/>
            <a:ext cx="5326749" cy="4897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c5e26f9c00_0_17"/>
          <p:cNvSpPr txBox="1">
            <a:spLocks noGrp="1"/>
          </p:cNvSpPr>
          <p:nvPr>
            <p:ph type="title"/>
          </p:nvPr>
        </p:nvSpPr>
        <p:spPr>
          <a:xfrm>
            <a:off x="831850" y="3280095"/>
            <a:ext cx="10515600" cy="12825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fr-FR"/>
              <a:t>Zoom sur la collecte des biodéchets dans le 14e</a:t>
            </a:r>
            <a:endParaRPr/>
          </a:p>
        </p:txBody>
      </p:sp>
      <p:sp>
        <p:nvSpPr>
          <p:cNvPr id="249" name="Google Shape;249;g2c5e26f9c00_0_1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50" name="Google Shape;250;g2c5e26f9c00_0_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638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fr-FR"/>
              <a:t>Ordre du jour</a:t>
            </a:r>
            <a:endParaRPr/>
          </a:p>
        </p:txBody>
      </p:sp>
      <p:sp>
        <p:nvSpPr>
          <p:cNvPr id="97" name="Google Shape;97;p2"/>
          <p:cNvSpPr txBox="1">
            <a:spLocks noGrp="1"/>
          </p:cNvSpPr>
          <p:nvPr>
            <p:ph type="body" idx="1"/>
          </p:nvPr>
        </p:nvSpPr>
        <p:spPr>
          <a:xfrm>
            <a:off x="793750" y="1469000"/>
            <a:ext cx="9457800" cy="5062200"/>
          </a:xfrm>
          <a:prstGeom prst="rect">
            <a:avLst/>
          </a:prstGeom>
          <a:noFill/>
          <a:ln>
            <a:noFill/>
          </a:ln>
        </p:spPr>
        <p:txBody>
          <a:bodyPr spcFirstLastPara="1" wrap="square" lIns="91425" tIns="45700" rIns="91425" bIns="45700" anchor="t" anchorCtr="0">
            <a:noAutofit/>
          </a:bodyPr>
          <a:lstStyle/>
          <a:p>
            <a:pPr marL="457200" lvl="0" indent="-387350" algn="l" rtl="0">
              <a:lnSpc>
                <a:spcPct val="150000"/>
              </a:lnSpc>
              <a:spcBef>
                <a:spcPts val="0"/>
              </a:spcBef>
              <a:spcAft>
                <a:spcPts val="0"/>
              </a:spcAft>
              <a:buSzPts val="2500"/>
              <a:buFont typeface="Calibri"/>
              <a:buAutoNum type="arabicPeriod"/>
            </a:pPr>
            <a:r>
              <a:rPr lang="fr-FR" sz="2500" b="0">
                <a:latin typeface="Calibri"/>
                <a:ea typeface="Calibri"/>
                <a:cs typeface="Calibri"/>
                <a:sym typeface="Calibri"/>
              </a:rPr>
              <a:t>Point sur la circulation sur les avenues Général Leclerc et Jean Moulin deux mois après le début des travaux </a:t>
            </a:r>
            <a:endParaRPr sz="2500" b="0">
              <a:latin typeface="Calibri"/>
              <a:ea typeface="Calibri"/>
              <a:cs typeface="Calibri"/>
              <a:sym typeface="Calibri"/>
            </a:endParaRPr>
          </a:p>
          <a:p>
            <a:pPr marL="457200" lvl="0" indent="-387350" algn="l" rtl="0">
              <a:lnSpc>
                <a:spcPct val="150000"/>
              </a:lnSpc>
              <a:spcBef>
                <a:spcPts val="0"/>
              </a:spcBef>
              <a:spcAft>
                <a:spcPts val="0"/>
              </a:spcAft>
              <a:buSzPts val="2500"/>
              <a:buFont typeface="Calibri"/>
              <a:buAutoNum type="arabicPeriod"/>
            </a:pPr>
            <a:r>
              <a:rPr lang="fr-FR" sz="2500" b="0">
                <a:latin typeface="Calibri"/>
                <a:ea typeface="Calibri"/>
                <a:cs typeface="Calibri"/>
                <a:sym typeface="Calibri"/>
              </a:rPr>
              <a:t>Lancement de la démarche Embellir votre quartier Sud 14e</a:t>
            </a:r>
            <a:endParaRPr sz="2500" b="0">
              <a:latin typeface="Calibri"/>
              <a:ea typeface="Calibri"/>
              <a:cs typeface="Calibri"/>
              <a:sym typeface="Calibri"/>
            </a:endParaRPr>
          </a:p>
          <a:p>
            <a:pPr marL="457200" lvl="0" indent="-387350" algn="l" rtl="0">
              <a:lnSpc>
                <a:spcPct val="150000"/>
              </a:lnSpc>
              <a:spcBef>
                <a:spcPts val="0"/>
              </a:spcBef>
              <a:spcAft>
                <a:spcPts val="0"/>
              </a:spcAft>
              <a:buSzPts val="2500"/>
              <a:buFont typeface="Calibri"/>
              <a:buAutoNum type="arabicPeriod"/>
            </a:pPr>
            <a:r>
              <a:rPr lang="fr-FR" sz="2500" b="0">
                <a:latin typeface="Calibri"/>
                <a:ea typeface="Calibri"/>
                <a:cs typeface="Calibri"/>
                <a:sym typeface="Calibri"/>
              </a:rPr>
              <a:t>Balade urbaine du 16 mars 2024</a:t>
            </a:r>
            <a:endParaRPr sz="2500" b="0">
              <a:latin typeface="Calibri"/>
              <a:ea typeface="Calibri"/>
              <a:cs typeface="Calibri"/>
              <a:sym typeface="Calibri"/>
            </a:endParaRPr>
          </a:p>
          <a:p>
            <a:pPr marL="457200" lvl="0" indent="-387350" algn="l" rtl="0">
              <a:lnSpc>
                <a:spcPct val="150000"/>
              </a:lnSpc>
              <a:spcBef>
                <a:spcPts val="0"/>
              </a:spcBef>
              <a:spcAft>
                <a:spcPts val="0"/>
              </a:spcAft>
              <a:buSzPts val="2500"/>
              <a:buFont typeface="Calibri"/>
              <a:buAutoNum type="arabicPeriod"/>
            </a:pPr>
            <a:r>
              <a:rPr lang="fr-FR" sz="2500" b="0">
                <a:latin typeface="Calibri"/>
                <a:ea typeface="Calibri"/>
                <a:cs typeface="Calibri"/>
                <a:sym typeface="Calibri"/>
              </a:rPr>
              <a:t>Zoom sur la collecte des biodéchets dans le 14e</a:t>
            </a:r>
            <a:endParaRPr sz="2500" b="0">
              <a:latin typeface="Calibri"/>
              <a:ea typeface="Calibri"/>
              <a:cs typeface="Calibri"/>
              <a:sym typeface="Calibri"/>
            </a:endParaRPr>
          </a:p>
          <a:p>
            <a:pPr marL="457200" lvl="0" indent="-387350" algn="l" rtl="0">
              <a:lnSpc>
                <a:spcPct val="150000"/>
              </a:lnSpc>
              <a:spcBef>
                <a:spcPts val="0"/>
              </a:spcBef>
              <a:spcAft>
                <a:spcPts val="0"/>
              </a:spcAft>
              <a:buSzPts val="2500"/>
              <a:buFont typeface="Calibri"/>
              <a:buAutoNum type="arabicPeriod"/>
            </a:pPr>
            <a:r>
              <a:rPr lang="fr-FR" sz="2500" b="0">
                <a:latin typeface="Calibri"/>
                <a:ea typeface="Calibri"/>
                <a:cs typeface="Calibri"/>
                <a:sym typeface="Calibri"/>
              </a:rPr>
              <a:t>Réaménagement de la place des Droits de l’Enfant : rejoignez le groupe de travail inter-conseils de quartier !</a:t>
            </a:r>
            <a:endParaRPr sz="2500" b="0">
              <a:latin typeface="Calibri"/>
              <a:ea typeface="Calibri"/>
              <a:cs typeface="Calibri"/>
              <a:sym typeface="Calibri"/>
            </a:endParaRPr>
          </a:p>
          <a:p>
            <a:pPr marL="457200" lvl="0" indent="-387350" algn="l" rtl="0">
              <a:lnSpc>
                <a:spcPct val="150000"/>
              </a:lnSpc>
              <a:spcBef>
                <a:spcPts val="0"/>
              </a:spcBef>
              <a:spcAft>
                <a:spcPts val="0"/>
              </a:spcAft>
              <a:buSzPts val="2500"/>
              <a:buFont typeface="Calibri"/>
              <a:buAutoNum type="arabicPeriod"/>
            </a:pPr>
            <a:r>
              <a:rPr lang="fr-FR" sz="2500" b="0">
                <a:latin typeface="Calibri"/>
                <a:ea typeface="Calibri"/>
                <a:cs typeface="Calibri"/>
                <a:sym typeface="Calibri"/>
              </a:rPr>
              <a:t>Questions, projets, idées : la parole au public</a:t>
            </a:r>
            <a:endParaRPr sz="2500" b="0">
              <a:latin typeface="Calibri"/>
              <a:ea typeface="Calibri"/>
              <a:cs typeface="Calibri"/>
              <a:sym typeface="Calibri"/>
            </a:endParaRPr>
          </a:p>
        </p:txBody>
      </p:sp>
      <p:sp>
        <p:nvSpPr>
          <p:cNvPr id="98" name="Google Shape;9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plénière JMPO</a:t>
            </a:r>
            <a:endParaRPr/>
          </a:p>
        </p:txBody>
      </p:sp>
      <p:sp>
        <p:nvSpPr>
          <p:cNvPr id="99" name="Google Shape;9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c5da05d5ef_0_0"/>
          <p:cNvSpPr txBox="1">
            <a:spLocks noGrp="1"/>
          </p:cNvSpPr>
          <p:nvPr>
            <p:ph type="title"/>
          </p:nvPr>
        </p:nvSpPr>
        <p:spPr>
          <a:xfrm>
            <a:off x="838200" y="228600"/>
            <a:ext cx="10515600" cy="663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fr-FR"/>
              <a:t>Valorisation des déchets alimentaires dans le 14ème</a:t>
            </a:r>
            <a:endParaRPr/>
          </a:p>
          <a:p>
            <a:pPr marL="0" lvl="0" indent="0" algn="l" rtl="0">
              <a:spcBef>
                <a:spcPts val="0"/>
              </a:spcBef>
              <a:spcAft>
                <a:spcPts val="0"/>
              </a:spcAft>
              <a:buNone/>
            </a:pPr>
            <a:endParaRPr/>
          </a:p>
        </p:txBody>
      </p:sp>
      <p:sp>
        <p:nvSpPr>
          <p:cNvPr id="257" name="Google Shape;257;g2c5da05d5ef_0_0"/>
          <p:cNvSpPr txBox="1">
            <a:spLocks noGrp="1"/>
          </p:cNvSpPr>
          <p:nvPr>
            <p:ph type="body" idx="1"/>
          </p:nvPr>
        </p:nvSpPr>
        <p:spPr>
          <a:xfrm>
            <a:off x="838200" y="1245450"/>
            <a:ext cx="10515600" cy="49314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900" b="0"/>
          </a:p>
          <a:p>
            <a:pPr marL="0" lvl="0" indent="0" algn="l" rtl="0">
              <a:lnSpc>
                <a:spcPct val="115000"/>
              </a:lnSpc>
              <a:spcBef>
                <a:spcPts val="0"/>
              </a:spcBef>
              <a:spcAft>
                <a:spcPts val="0"/>
              </a:spcAft>
              <a:buClr>
                <a:schemeClr val="dk1"/>
              </a:buClr>
              <a:buSzPts val="1100"/>
              <a:buFont typeface="Arial"/>
              <a:buNone/>
            </a:pPr>
            <a:endParaRPr b="0"/>
          </a:p>
          <a:p>
            <a:pPr marL="0" lvl="0" indent="0" algn="l" rtl="0">
              <a:lnSpc>
                <a:spcPct val="115000"/>
              </a:lnSpc>
              <a:spcBef>
                <a:spcPts val="0"/>
              </a:spcBef>
              <a:spcAft>
                <a:spcPts val="0"/>
              </a:spcAft>
              <a:buClr>
                <a:schemeClr val="dk1"/>
              </a:buClr>
              <a:buSzPts val="1100"/>
              <a:buFont typeface="Arial"/>
              <a:buNone/>
            </a:pPr>
            <a:endParaRPr b="0"/>
          </a:p>
          <a:p>
            <a:pPr marL="0" lvl="0" indent="0" algn="l" rtl="0">
              <a:lnSpc>
                <a:spcPct val="115000"/>
              </a:lnSpc>
              <a:spcBef>
                <a:spcPts val="0"/>
              </a:spcBef>
              <a:spcAft>
                <a:spcPts val="0"/>
              </a:spcAft>
              <a:buClr>
                <a:schemeClr val="dk1"/>
              </a:buClr>
              <a:buSzPts val="1100"/>
              <a:buFont typeface="Arial"/>
              <a:buNone/>
            </a:pPr>
            <a:r>
              <a:rPr lang="fr-FR" b="0"/>
              <a:t>La réglementation en matière de gestion des déchets a renforcé les objectifs de prévention, de réduction et de valorisation des déchets alimentaires.</a:t>
            </a:r>
            <a:endParaRPr b="0"/>
          </a:p>
          <a:p>
            <a:pPr marL="0" lvl="0" indent="0" algn="l" rtl="0">
              <a:lnSpc>
                <a:spcPct val="115000"/>
              </a:lnSpc>
              <a:spcBef>
                <a:spcPts val="0"/>
              </a:spcBef>
              <a:spcAft>
                <a:spcPts val="0"/>
              </a:spcAft>
              <a:buNone/>
            </a:pPr>
            <a:r>
              <a:rPr lang="fr-FR" b="0"/>
              <a:t>En effet, la loi relative à la lutte contre le gaspillage et à l'économie circulaire de février 2020 (loi AGEC) fixe la généralisation du tri à la source des déchets alimentaires, pour tous les producteurs de déchets alimentaires, c'est-à-dire les ménages, les collectivités territoriales ainsi que les établissements privés.</a:t>
            </a:r>
            <a:endParaRPr b="0"/>
          </a:p>
          <a:p>
            <a:pPr marL="0" lvl="0" indent="0" algn="l" rtl="0">
              <a:lnSpc>
                <a:spcPct val="115000"/>
              </a:lnSpc>
              <a:spcBef>
                <a:spcPts val="0"/>
              </a:spcBef>
              <a:spcAft>
                <a:spcPts val="0"/>
              </a:spcAft>
              <a:buClr>
                <a:schemeClr val="dk1"/>
              </a:buClr>
              <a:buSzPts val="1100"/>
              <a:buFont typeface="Arial"/>
              <a:buNone/>
            </a:pPr>
            <a:endParaRPr b="0"/>
          </a:p>
          <a:p>
            <a:pPr marL="0" lvl="0" indent="0" algn="l" rtl="0">
              <a:lnSpc>
                <a:spcPct val="115000"/>
              </a:lnSpc>
              <a:spcBef>
                <a:spcPts val="0"/>
              </a:spcBef>
              <a:spcAft>
                <a:spcPts val="0"/>
              </a:spcAft>
              <a:buNone/>
            </a:pPr>
            <a:r>
              <a:rPr lang="fr-FR" b="0"/>
              <a:t>L'obligation de tri à la source ne signifie pas obligatoirement la mise en place d'une collecte séparée des biodéchets en porte-à-porte.</a:t>
            </a:r>
            <a:endParaRPr b="0"/>
          </a:p>
          <a:p>
            <a:pPr marL="0" lvl="0" indent="0" algn="l" rtl="0">
              <a:lnSpc>
                <a:spcPct val="115000"/>
              </a:lnSpc>
              <a:spcBef>
                <a:spcPts val="0"/>
              </a:spcBef>
              <a:spcAft>
                <a:spcPts val="0"/>
              </a:spcAft>
              <a:buClr>
                <a:schemeClr val="dk1"/>
              </a:buClr>
              <a:buSzPts val="1100"/>
              <a:buFont typeface="Arial"/>
              <a:buNone/>
            </a:pPr>
            <a:endParaRPr b="0"/>
          </a:p>
          <a:p>
            <a:pPr marL="0" lvl="0" indent="0" algn="l" rtl="0">
              <a:spcBef>
                <a:spcPts val="1000"/>
              </a:spcBef>
              <a:spcAft>
                <a:spcPts val="0"/>
              </a:spcAft>
              <a:buNone/>
            </a:pPr>
            <a:endParaRPr/>
          </a:p>
        </p:txBody>
      </p:sp>
      <p:sp>
        <p:nvSpPr>
          <p:cNvPr id="258" name="Google Shape;258;g2c5da05d5ef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c5da05d5ef_0_10"/>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Pourquoi trier ses déchets alimentaires ?</a:t>
            </a:r>
            <a:endParaRPr/>
          </a:p>
        </p:txBody>
      </p:sp>
      <p:sp>
        <p:nvSpPr>
          <p:cNvPr id="265" name="Google Shape;265;g2c5da05d5ef_0_10"/>
          <p:cNvSpPr txBox="1">
            <a:spLocks noGrp="1"/>
          </p:cNvSpPr>
          <p:nvPr>
            <p:ph type="body" idx="1"/>
          </p:nvPr>
        </p:nvSpPr>
        <p:spPr>
          <a:xfrm>
            <a:off x="838200" y="1003225"/>
            <a:ext cx="10515600" cy="5173800"/>
          </a:xfrm>
          <a:prstGeom prst="rect">
            <a:avLst/>
          </a:prstGeom>
        </p:spPr>
        <p:txBody>
          <a:bodyPr spcFirstLastPara="1" wrap="square" lIns="91425" tIns="45700" rIns="91425" bIns="45700" anchor="t" anchorCtr="0">
            <a:normAutofit fontScale="62500" lnSpcReduction="10000"/>
          </a:bodyPr>
          <a:lstStyle/>
          <a:p>
            <a:pPr marL="0" lvl="0" indent="0" algn="l" rtl="0">
              <a:lnSpc>
                <a:spcPct val="115000"/>
              </a:lnSpc>
              <a:spcBef>
                <a:spcPts val="0"/>
              </a:spcBef>
              <a:spcAft>
                <a:spcPts val="0"/>
              </a:spcAft>
              <a:buClr>
                <a:schemeClr val="dk1"/>
              </a:buClr>
              <a:buSzPct val="40082"/>
              <a:buFont typeface="Arial"/>
              <a:buNone/>
            </a:pPr>
            <a:r>
              <a:rPr lang="fr-FR" sz="2744" b="0"/>
              <a:t>Les déchets alimentaires, aussi appelés « déchets de cuisine et de table » représentent 25% de nos poubelles</a:t>
            </a:r>
            <a:endParaRPr sz="2744" b="0"/>
          </a:p>
          <a:p>
            <a:pPr marL="0" lvl="0" indent="0" algn="l" rtl="0">
              <a:lnSpc>
                <a:spcPct val="115000"/>
              </a:lnSpc>
              <a:spcBef>
                <a:spcPts val="0"/>
              </a:spcBef>
              <a:spcAft>
                <a:spcPts val="0"/>
              </a:spcAft>
              <a:buClr>
                <a:schemeClr val="dk1"/>
              </a:buClr>
              <a:buSzPct val="40082"/>
              <a:buFont typeface="Arial"/>
              <a:buNone/>
            </a:pPr>
            <a:r>
              <a:rPr lang="fr-FR" sz="2744" b="0"/>
              <a:t>Environ 75 kg par an et par habitant.</a:t>
            </a:r>
            <a:endParaRPr sz="2744" b="0"/>
          </a:p>
          <a:p>
            <a:pPr marL="0" lvl="0" indent="0" algn="l" rtl="0">
              <a:lnSpc>
                <a:spcPct val="115000"/>
              </a:lnSpc>
              <a:spcBef>
                <a:spcPts val="0"/>
              </a:spcBef>
              <a:spcAft>
                <a:spcPts val="0"/>
              </a:spcAft>
              <a:buClr>
                <a:schemeClr val="dk1"/>
              </a:buClr>
              <a:buSzPct val="40082"/>
              <a:buFont typeface="Arial"/>
              <a:buNone/>
            </a:pPr>
            <a:r>
              <a:rPr lang="fr-FR" sz="2744" b="0"/>
              <a:t>Composés à 70% d'eau, nos déchets alimentaires sont aujourd'hui incinérés pour la majeure partie d'entre eux.</a:t>
            </a:r>
            <a:endParaRPr sz="2744" b="0"/>
          </a:p>
          <a:p>
            <a:pPr marL="0" lvl="0" indent="0" algn="l" rtl="0">
              <a:lnSpc>
                <a:spcPct val="115000"/>
              </a:lnSpc>
              <a:spcBef>
                <a:spcPts val="0"/>
              </a:spcBef>
              <a:spcAft>
                <a:spcPts val="0"/>
              </a:spcAft>
              <a:buClr>
                <a:schemeClr val="dk1"/>
              </a:buClr>
              <a:buSzPct val="40082"/>
              <a:buFont typeface="Arial"/>
              <a:buNone/>
            </a:pPr>
            <a:r>
              <a:rPr lang="fr-FR" sz="2744" b="0"/>
              <a:t>Or, ils sont une ressource qui peut être transformée et valorisée si elle est bien triée !</a:t>
            </a:r>
            <a:endParaRPr sz="2744" b="0"/>
          </a:p>
          <a:p>
            <a:pPr marL="0" lvl="0" indent="0" algn="l" rtl="0">
              <a:lnSpc>
                <a:spcPct val="115000"/>
              </a:lnSpc>
              <a:spcBef>
                <a:spcPts val="0"/>
              </a:spcBef>
              <a:spcAft>
                <a:spcPts val="0"/>
              </a:spcAft>
              <a:buClr>
                <a:schemeClr val="dk1"/>
              </a:buClr>
              <a:buSzPct val="40082"/>
              <a:buFont typeface="Arial"/>
              <a:buNone/>
            </a:pPr>
            <a:r>
              <a:rPr lang="fr-FR" sz="2744" b="0"/>
              <a:t>Pourquoi :</a:t>
            </a:r>
            <a:endParaRPr sz="2744" b="0"/>
          </a:p>
          <a:p>
            <a:pPr marL="457200" lvl="0" indent="-337515" algn="l" rtl="0">
              <a:lnSpc>
                <a:spcPct val="115000"/>
              </a:lnSpc>
              <a:spcBef>
                <a:spcPts val="1200"/>
              </a:spcBef>
              <a:spcAft>
                <a:spcPts val="0"/>
              </a:spcAft>
              <a:buSzPct val="100000"/>
              <a:buChar char="○"/>
            </a:pPr>
            <a:r>
              <a:rPr lang="fr-FR" sz="2744" b="0"/>
              <a:t>﻿﻿une gestion optimisée des déchets en offrant un traitement adapté</a:t>
            </a:r>
            <a:endParaRPr sz="2744" b="0"/>
          </a:p>
          <a:p>
            <a:pPr marL="457200" lvl="0" indent="-337515" algn="l" rtl="0">
              <a:lnSpc>
                <a:spcPct val="115000"/>
              </a:lnSpc>
              <a:spcBef>
                <a:spcPts val="0"/>
              </a:spcBef>
              <a:spcAft>
                <a:spcPts val="0"/>
              </a:spcAft>
              <a:buSzPct val="100000"/>
              <a:buChar char="○"/>
            </a:pPr>
            <a:r>
              <a:rPr lang="fr-FR" sz="2744" b="0"/>
              <a:t>﻿﻿limiter la production de déchets</a:t>
            </a:r>
            <a:endParaRPr sz="2744" b="0"/>
          </a:p>
          <a:p>
            <a:pPr marL="457200" lvl="0" indent="-337515" algn="l" rtl="0">
              <a:lnSpc>
                <a:spcPct val="115000"/>
              </a:lnSpc>
              <a:spcBef>
                <a:spcPts val="0"/>
              </a:spcBef>
              <a:spcAft>
                <a:spcPts val="0"/>
              </a:spcAft>
              <a:buSzPct val="100000"/>
              <a:buChar char="○"/>
            </a:pPr>
            <a:r>
              <a:rPr lang="fr-FR" sz="2744" b="0"/>
              <a:t>﻿﻿préserver les écosystèmes</a:t>
            </a:r>
            <a:endParaRPr sz="2744" b="0"/>
          </a:p>
          <a:p>
            <a:pPr marL="457200" lvl="0" indent="-337515" algn="l" rtl="0">
              <a:lnSpc>
                <a:spcPct val="115000"/>
              </a:lnSpc>
              <a:spcBef>
                <a:spcPts val="0"/>
              </a:spcBef>
              <a:spcAft>
                <a:spcPts val="0"/>
              </a:spcAft>
              <a:buSzPct val="100000"/>
              <a:buChar char="○"/>
            </a:pPr>
            <a:r>
              <a:rPr lang="fr-FR" sz="2744" b="0"/>
              <a:t>﻿﻿éviter qu'ils soient rejetés dans la nature et ne polluent les sols et l'eau.</a:t>
            </a:r>
            <a:endParaRPr sz="2744" b="0"/>
          </a:p>
          <a:p>
            <a:pPr marL="0" lvl="0" indent="0" algn="l" rtl="0">
              <a:lnSpc>
                <a:spcPct val="115000"/>
              </a:lnSpc>
              <a:spcBef>
                <a:spcPts val="1200"/>
              </a:spcBef>
              <a:spcAft>
                <a:spcPts val="0"/>
              </a:spcAft>
              <a:buClr>
                <a:schemeClr val="dk1"/>
              </a:buClr>
              <a:buSzPct val="40082"/>
              <a:buFont typeface="Arial"/>
              <a:buNone/>
            </a:pPr>
            <a:r>
              <a:rPr lang="fr-FR" sz="2744" b="0"/>
              <a:t>Conséquences :</a:t>
            </a:r>
            <a:endParaRPr sz="2744" b="0"/>
          </a:p>
          <a:p>
            <a:pPr marL="0" lvl="0" indent="0" algn="l" rtl="0">
              <a:lnSpc>
                <a:spcPct val="115000"/>
              </a:lnSpc>
              <a:spcBef>
                <a:spcPts val="0"/>
              </a:spcBef>
              <a:spcAft>
                <a:spcPts val="0"/>
              </a:spcAft>
              <a:buClr>
                <a:schemeClr val="dk1"/>
              </a:buClr>
              <a:buSzPct val="40082"/>
              <a:buFont typeface="Arial"/>
              <a:buNone/>
            </a:pPr>
            <a:r>
              <a:rPr lang="fr-FR" sz="2744" b="0"/>
              <a:t>La mise en décharge des biodéchets est à l'origine d'importante émissions de gaz à effet de serre (GES)</a:t>
            </a:r>
            <a:endParaRPr sz="2744" b="0"/>
          </a:p>
          <a:p>
            <a:pPr marL="0" lvl="0" indent="0" algn="l" rtl="0">
              <a:lnSpc>
                <a:spcPct val="115000"/>
              </a:lnSpc>
              <a:spcBef>
                <a:spcPts val="0"/>
              </a:spcBef>
              <a:spcAft>
                <a:spcPts val="0"/>
              </a:spcAft>
              <a:buNone/>
            </a:pPr>
            <a:r>
              <a:rPr lang="fr-FR" sz="2744" b="0"/>
              <a:t>Condition favorable de méthane dans l'atmosphère et non valorisé</a:t>
            </a:r>
            <a:endParaRPr sz="2744" b="0"/>
          </a:p>
          <a:p>
            <a:pPr marL="0" lvl="0" indent="0" algn="l" rtl="0">
              <a:lnSpc>
                <a:spcPct val="115000"/>
              </a:lnSpc>
              <a:spcBef>
                <a:spcPts val="0"/>
              </a:spcBef>
              <a:spcAft>
                <a:spcPts val="0"/>
              </a:spcAft>
              <a:buNone/>
            </a:pPr>
            <a:endParaRPr sz="2744" b="0"/>
          </a:p>
          <a:p>
            <a:pPr marL="0" lvl="0" indent="0" algn="l" rtl="0">
              <a:lnSpc>
                <a:spcPct val="115000"/>
              </a:lnSpc>
              <a:spcBef>
                <a:spcPts val="0"/>
              </a:spcBef>
              <a:spcAft>
                <a:spcPts val="0"/>
              </a:spcAft>
              <a:buClr>
                <a:schemeClr val="dk1"/>
              </a:buClr>
              <a:buSzPct val="40082"/>
              <a:buFont typeface="Arial"/>
              <a:buNone/>
            </a:pPr>
            <a:r>
              <a:rPr lang="fr-FR" sz="2744"/>
              <a:t>Objectifs principaux: Réduire le tonnage d’ordures ménagères et valoriser les biodéchets</a:t>
            </a:r>
            <a:endParaRPr sz="2744"/>
          </a:p>
          <a:p>
            <a:pPr marL="0" lvl="0" indent="0" algn="l" rtl="0">
              <a:spcBef>
                <a:spcPts val="1000"/>
              </a:spcBef>
              <a:spcAft>
                <a:spcPts val="0"/>
              </a:spcAft>
              <a:buNone/>
            </a:pPr>
            <a:endParaRPr/>
          </a:p>
        </p:txBody>
      </p:sp>
      <p:sp>
        <p:nvSpPr>
          <p:cNvPr id="266" name="Google Shape;266;g2c5da05d5ef_0_1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c5da05d5ef_0_18"/>
          <p:cNvSpPr txBox="1">
            <a:spLocks noGrp="1"/>
          </p:cNvSpPr>
          <p:nvPr>
            <p:ph type="title"/>
          </p:nvPr>
        </p:nvSpPr>
        <p:spPr>
          <a:xfrm>
            <a:off x="838200" y="1365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Les 4 objectifs des collectes</a:t>
            </a:r>
            <a:endParaRPr/>
          </a:p>
        </p:txBody>
      </p:sp>
      <p:sp>
        <p:nvSpPr>
          <p:cNvPr id="273" name="Google Shape;273;g2c5da05d5ef_0_18"/>
          <p:cNvSpPr txBox="1">
            <a:spLocks noGrp="1"/>
          </p:cNvSpPr>
          <p:nvPr>
            <p:ph type="body" idx="1"/>
          </p:nvPr>
        </p:nvSpPr>
        <p:spPr>
          <a:xfrm>
            <a:off x="646975" y="850825"/>
            <a:ext cx="11079600" cy="5780700"/>
          </a:xfrm>
          <a:prstGeom prst="rect">
            <a:avLst/>
          </a:prstGeom>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852"/>
              <a:buNone/>
            </a:pPr>
            <a:r>
              <a:rPr lang="fr-FR" sz="1800"/>
              <a:t>Un objectif de proximité :</a:t>
            </a:r>
            <a:endParaRPr sz="1800" b="0"/>
          </a:p>
          <a:p>
            <a:pPr marL="0" lvl="0" indent="0" algn="l" rtl="0">
              <a:lnSpc>
                <a:spcPct val="105000"/>
              </a:lnSpc>
              <a:spcBef>
                <a:spcPts val="0"/>
              </a:spcBef>
              <a:spcAft>
                <a:spcPts val="0"/>
              </a:spcAft>
              <a:buSzPts val="852"/>
              <a:buNone/>
            </a:pPr>
            <a:r>
              <a:rPr lang="fr-FR" sz="1800" b="0"/>
              <a:t>Borne de Point d'Apport Volontaire (PAV) disponible à environ 3 minutes à pied maximum de tous les habitants</a:t>
            </a:r>
            <a:endParaRPr sz="1800" b="0"/>
          </a:p>
          <a:p>
            <a:pPr marL="0" lvl="0" indent="0" algn="l" rtl="0">
              <a:lnSpc>
                <a:spcPct val="105000"/>
              </a:lnSpc>
              <a:spcBef>
                <a:spcPts val="0"/>
              </a:spcBef>
              <a:spcAft>
                <a:spcPts val="0"/>
              </a:spcAft>
              <a:buSzPts val="852"/>
              <a:buNone/>
            </a:pPr>
            <a:r>
              <a:rPr lang="fr-FR" sz="1800" b="0"/>
              <a:t>(lorsque la typologie technique du quartier le permet)</a:t>
            </a:r>
            <a:endParaRPr sz="1800" b="0"/>
          </a:p>
          <a:p>
            <a:pPr marL="0" lvl="0" indent="0" algn="l" rtl="0">
              <a:lnSpc>
                <a:spcPct val="105000"/>
              </a:lnSpc>
              <a:spcBef>
                <a:spcPts val="0"/>
              </a:spcBef>
              <a:spcAft>
                <a:spcPts val="0"/>
              </a:spcAft>
              <a:buClr>
                <a:schemeClr val="dk1"/>
              </a:buClr>
              <a:buSzPts val="852"/>
              <a:buFont typeface="Arial"/>
              <a:buNone/>
            </a:pPr>
            <a:endParaRPr sz="1800" b="0"/>
          </a:p>
          <a:p>
            <a:pPr marL="0" lvl="0" indent="0" algn="l" rtl="0">
              <a:lnSpc>
                <a:spcPct val="105000"/>
              </a:lnSpc>
              <a:spcBef>
                <a:spcPts val="0"/>
              </a:spcBef>
              <a:spcAft>
                <a:spcPts val="0"/>
              </a:spcAft>
              <a:buClr>
                <a:schemeClr val="dk1"/>
              </a:buClr>
              <a:buSzPts val="852"/>
              <a:buFont typeface="Arial"/>
              <a:buNone/>
            </a:pPr>
            <a:r>
              <a:rPr lang="fr-FR" sz="1800"/>
              <a:t>Un objectif de facilité :</a:t>
            </a:r>
            <a:r>
              <a:rPr lang="fr-FR" sz="1800" b="0"/>
              <a:t>﻿﻿</a:t>
            </a:r>
            <a:endParaRPr sz="1800" b="0"/>
          </a:p>
          <a:p>
            <a:pPr marL="0" lvl="0" indent="0" algn="l" rtl="0">
              <a:lnSpc>
                <a:spcPct val="105000"/>
              </a:lnSpc>
              <a:spcBef>
                <a:spcPts val="0"/>
              </a:spcBef>
              <a:spcAft>
                <a:spcPts val="0"/>
              </a:spcAft>
              <a:buClr>
                <a:schemeClr val="dk1"/>
              </a:buClr>
              <a:buSzPts val="852"/>
              <a:buFont typeface="Arial"/>
              <a:buNone/>
            </a:pPr>
            <a:r>
              <a:rPr lang="fr-FR" sz="1800" b="0"/>
              <a:t>La totalité des déchets alimentaires collectés dans les bornes seront transformés et méthanisés (épluchures, restes alimentaires...).</a:t>
            </a:r>
            <a:endParaRPr sz="1800" b="0"/>
          </a:p>
          <a:p>
            <a:pPr marL="0" lvl="0" indent="0" algn="l" rtl="0">
              <a:lnSpc>
                <a:spcPct val="105000"/>
              </a:lnSpc>
              <a:spcBef>
                <a:spcPts val="0"/>
              </a:spcBef>
              <a:spcAft>
                <a:spcPts val="0"/>
              </a:spcAft>
              <a:buClr>
                <a:schemeClr val="dk1"/>
              </a:buClr>
              <a:buSzPts val="852"/>
              <a:buFont typeface="Arial"/>
              <a:buNone/>
            </a:pPr>
            <a:r>
              <a:rPr lang="fr-FR" sz="1800" b="0"/>
              <a:t>Collecte assurée par l'entreprise de recyclage Derichebourg toutes les 48 heures.</a:t>
            </a:r>
            <a:endParaRPr sz="1800" b="0"/>
          </a:p>
          <a:p>
            <a:pPr marL="0" lvl="0" indent="0" algn="l" rtl="0">
              <a:lnSpc>
                <a:spcPct val="105000"/>
              </a:lnSpc>
              <a:spcBef>
                <a:spcPts val="0"/>
              </a:spcBef>
              <a:spcAft>
                <a:spcPts val="0"/>
              </a:spcAft>
              <a:buClr>
                <a:schemeClr val="dk1"/>
              </a:buClr>
              <a:buSzPts val="852"/>
              <a:buFont typeface="Arial"/>
              <a:buNone/>
            </a:pPr>
            <a:endParaRPr sz="1800" b="0"/>
          </a:p>
          <a:p>
            <a:pPr marL="0" lvl="0" indent="0" algn="l" rtl="0">
              <a:lnSpc>
                <a:spcPct val="105000"/>
              </a:lnSpc>
              <a:spcBef>
                <a:spcPts val="0"/>
              </a:spcBef>
              <a:spcAft>
                <a:spcPts val="0"/>
              </a:spcAft>
              <a:buClr>
                <a:schemeClr val="dk1"/>
              </a:buClr>
              <a:buSzPts val="852"/>
              <a:buFont typeface="Arial"/>
              <a:buNone/>
            </a:pPr>
            <a:r>
              <a:rPr lang="fr-FR" sz="1800"/>
              <a:t>Un objectif de propreté :</a:t>
            </a:r>
            <a:endParaRPr sz="1800"/>
          </a:p>
          <a:p>
            <a:pPr marL="0" lvl="0" indent="0" algn="l" rtl="0">
              <a:lnSpc>
                <a:spcPct val="105000"/>
              </a:lnSpc>
              <a:spcBef>
                <a:spcPts val="0"/>
              </a:spcBef>
              <a:spcAft>
                <a:spcPts val="0"/>
              </a:spcAft>
              <a:buClr>
                <a:schemeClr val="dk1"/>
              </a:buClr>
              <a:buSzPts val="852"/>
              <a:buFont typeface="Arial"/>
              <a:buNone/>
            </a:pPr>
            <a:r>
              <a:rPr lang="fr-FR" sz="1800" b="0"/>
              <a:t>Les bornes sur les Trilib' seront collectées et nettoyées toutes les 48h.</a:t>
            </a:r>
            <a:endParaRPr sz="1800" b="0"/>
          </a:p>
          <a:p>
            <a:pPr marL="0" lvl="0" indent="0" algn="l" rtl="0">
              <a:lnSpc>
                <a:spcPct val="105000"/>
              </a:lnSpc>
              <a:spcBef>
                <a:spcPts val="0"/>
              </a:spcBef>
              <a:spcAft>
                <a:spcPts val="0"/>
              </a:spcAft>
              <a:buClr>
                <a:schemeClr val="dk1"/>
              </a:buClr>
              <a:buSzPts val="852"/>
              <a:buFont typeface="Arial"/>
              <a:buNone/>
            </a:pPr>
            <a:r>
              <a:rPr lang="fr-FR" sz="1800" b="0"/>
              <a:t>Une sonde disposée à l'intérieur des bornes permettra de prévenir le prestataire si elles sont pleines.</a:t>
            </a:r>
            <a:endParaRPr sz="1800" b="0"/>
          </a:p>
          <a:p>
            <a:pPr marL="0" lvl="0" indent="0" algn="l" rtl="0">
              <a:lnSpc>
                <a:spcPct val="105000"/>
              </a:lnSpc>
              <a:spcBef>
                <a:spcPts val="0"/>
              </a:spcBef>
              <a:spcAft>
                <a:spcPts val="0"/>
              </a:spcAft>
              <a:buClr>
                <a:schemeClr val="dk1"/>
              </a:buClr>
              <a:buSzPts val="852"/>
              <a:buFont typeface="Arial"/>
              <a:buNone/>
            </a:pPr>
            <a:r>
              <a:rPr lang="fr-FR" sz="1800" b="0"/>
              <a:t>Elles sont toutes dotées d'une pédale permettant aux usagers de ne pas les toucher avec les mains.</a:t>
            </a:r>
            <a:endParaRPr sz="1800" b="0"/>
          </a:p>
          <a:p>
            <a:pPr marL="0" lvl="0" indent="0" algn="l" rtl="0">
              <a:lnSpc>
                <a:spcPct val="105000"/>
              </a:lnSpc>
              <a:spcBef>
                <a:spcPts val="0"/>
              </a:spcBef>
              <a:spcAft>
                <a:spcPts val="0"/>
              </a:spcAft>
              <a:buClr>
                <a:schemeClr val="dk1"/>
              </a:buClr>
              <a:buSzPts val="852"/>
              <a:buFont typeface="Arial"/>
              <a:buNone/>
            </a:pPr>
            <a:r>
              <a:rPr lang="fr-FR" sz="1800" b="0"/>
              <a:t>La propreté aux abords des Trilib' sera également particulièrement surveillée.</a:t>
            </a:r>
            <a:endParaRPr sz="1800" b="0"/>
          </a:p>
          <a:p>
            <a:pPr marL="0" lvl="0" indent="0" algn="l" rtl="0">
              <a:lnSpc>
                <a:spcPct val="105000"/>
              </a:lnSpc>
              <a:spcBef>
                <a:spcPts val="0"/>
              </a:spcBef>
              <a:spcAft>
                <a:spcPts val="0"/>
              </a:spcAft>
              <a:buClr>
                <a:schemeClr val="dk1"/>
              </a:buClr>
              <a:buSzPts val="852"/>
              <a:buFont typeface="Arial"/>
              <a:buNone/>
            </a:pPr>
            <a:endParaRPr sz="1800" b="0"/>
          </a:p>
          <a:p>
            <a:pPr marL="0" lvl="0" indent="0" algn="l" rtl="0">
              <a:lnSpc>
                <a:spcPct val="105000"/>
              </a:lnSpc>
              <a:spcBef>
                <a:spcPts val="0"/>
              </a:spcBef>
              <a:spcAft>
                <a:spcPts val="0"/>
              </a:spcAft>
              <a:buClr>
                <a:schemeClr val="dk1"/>
              </a:buClr>
              <a:buSzPts val="852"/>
              <a:buFont typeface="Arial"/>
              <a:buNone/>
            </a:pPr>
            <a:r>
              <a:rPr lang="fr-FR" sz="1800"/>
              <a:t>Un objectif d'exemplarité :</a:t>
            </a:r>
            <a:endParaRPr sz="1800"/>
          </a:p>
          <a:p>
            <a:pPr marL="0" lvl="0" indent="0" algn="l" rtl="0">
              <a:lnSpc>
                <a:spcPct val="105000"/>
              </a:lnSpc>
              <a:spcBef>
                <a:spcPts val="0"/>
              </a:spcBef>
              <a:spcAft>
                <a:spcPts val="0"/>
              </a:spcAft>
              <a:buClr>
                <a:schemeClr val="dk1"/>
              </a:buClr>
              <a:buSzPts val="852"/>
              <a:buFont typeface="Arial"/>
              <a:buNone/>
            </a:pPr>
            <a:r>
              <a:rPr lang="fr-FR" sz="1800" b="0"/>
              <a:t>Les déchets alimentaires des producteurs de la Ville écoles, collèges, restaurants administratifs, crèches et restaurants solidaires) sont également collectés</a:t>
            </a:r>
            <a:endParaRPr sz="1800" b="0"/>
          </a:p>
          <a:p>
            <a:pPr marL="0" lvl="0" indent="0" algn="l" rtl="0">
              <a:lnSpc>
                <a:spcPct val="105000"/>
              </a:lnSpc>
              <a:spcBef>
                <a:spcPts val="0"/>
              </a:spcBef>
              <a:spcAft>
                <a:spcPts val="0"/>
              </a:spcAft>
              <a:buClr>
                <a:schemeClr val="dk1"/>
              </a:buClr>
              <a:buSzPts val="852"/>
              <a:buFont typeface="Arial"/>
              <a:buNone/>
            </a:pPr>
            <a:r>
              <a:rPr lang="fr-FR" sz="1800" b="0"/>
              <a:t>Recherche de mutualisation des prestations</a:t>
            </a:r>
            <a:endParaRPr sz="1800" b="0"/>
          </a:p>
          <a:p>
            <a:pPr marL="0" lvl="0" indent="0" algn="l" rtl="0">
              <a:lnSpc>
                <a:spcPct val="80000"/>
              </a:lnSpc>
              <a:spcBef>
                <a:spcPts val="1000"/>
              </a:spcBef>
              <a:spcAft>
                <a:spcPts val="0"/>
              </a:spcAft>
              <a:buSzPts val="852"/>
              <a:buNone/>
            </a:pPr>
            <a:endParaRPr sz="1800"/>
          </a:p>
        </p:txBody>
      </p:sp>
      <p:sp>
        <p:nvSpPr>
          <p:cNvPr id="274" name="Google Shape;274;g2c5da05d5ef_0_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c5da05d5ef_0_26"/>
          <p:cNvSpPr txBox="1">
            <a:spLocks noGrp="1"/>
          </p:cNvSpPr>
          <p:nvPr>
            <p:ph type="title"/>
          </p:nvPr>
        </p:nvSpPr>
        <p:spPr>
          <a:xfrm>
            <a:off x="838200" y="288925"/>
            <a:ext cx="10515600" cy="843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Emplacements dans le 14ème hors marchés</a:t>
            </a:r>
            <a:endParaRPr/>
          </a:p>
          <a:p>
            <a:pPr marL="0" lvl="0" indent="0" algn="l" rtl="0">
              <a:spcBef>
                <a:spcPts val="0"/>
              </a:spcBef>
              <a:spcAft>
                <a:spcPts val="0"/>
              </a:spcAft>
              <a:buNone/>
            </a:pPr>
            <a:r>
              <a:rPr lang="fr-FR" sz="2800"/>
              <a:t>           (prévus pour un déploiement au printemps 2024)</a:t>
            </a:r>
            <a:endParaRPr sz="2800"/>
          </a:p>
          <a:p>
            <a:pPr marL="0" lvl="0" indent="0" algn="l" rtl="0">
              <a:spcBef>
                <a:spcPts val="0"/>
              </a:spcBef>
              <a:spcAft>
                <a:spcPts val="0"/>
              </a:spcAft>
              <a:buNone/>
            </a:pPr>
            <a:endParaRPr/>
          </a:p>
        </p:txBody>
      </p:sp>
      <p:sp>
        <p:nvSpPr>
          <p:cNvPr id="281" name="Google Shape;281;g2c5da05d5ef_0_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23</a:t>
            </a:fld>
            <a:endParaRPr/>
          </a:p>
        </p:txBody>
      </p:sp>
      <p:graphicFrame>
        <p:nvGraphicFramePr>
          <p:cNvPr id="282" name="Google Shape;282;g2c5da05d5ef_0_26"/>
          <p:cNvGraphicFramePr/>
          <p:nvPr/>
        </p:nvGraphicFramePr>
        <p:xfrm>
          <a:off x="838200" y="1132225"/>
          <a:ext cx="3000000" cy="3000000"/>
        </p:xfrm>
        <a:graphic>
          <a:graphicData uri="http://schemas.openxmlformats.org/drawingml/2006/table">
            <a:tbl>
              <a:tblPr>
                <a:noFill/>
                <a:tableStyleId>{B8B54989-A2C7-441C-A074-8F361EFF3259}</a:tableStyleId>
              </a:tblPr>
              <a:tblGrid>
                <a:gridCol w="3480575">
                  <a:extLst>
                    <a:ext uri="{9D8B030D-6E8A-4147-A177-3AD203B41FA5}">
                      <a16:colId xmlns:a16="http://schemas.microsoft.com/office/drawing/2014/main" val="20000"/>
                    </a:ext>
                  </a:extLst>
                </a:gridCol>
                <a:gridCol w="3480575">
                  <a:extLst>
                    <a:ext uri="{9D8B030D-6E8A-4147-A177-3AD203B41FA5}">
                      <a16:colId xmlns:a16="http://schemas.microsoft.com/office/drawing/2014/main" val="20001"/>
                    </a:ext>
                  </a:extLst>
                </a:gridCol>
                <a:gridCol w="3480575">
                  <a:extLst>
                    <a:ext uri="{9D8B030D-6E8A-4147-A177-3AD203B41FA5}">
                      <a16:colId xmlns:a16="http://schemas.microsoft.com/office/drawing/2014/main" val="20002"/>
                    </a:ext>
                  </a:extLst>
                </a:gridCol>
              </a:tblGrid>
              <a:tr h="5224125">
                <a:tc>
                  <a:txBody>
                    <a:bodyPr/>
                    <a:lstStyle/>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73 boulevard Brune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15 rue de l'Ouest</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12 avenue de la Porte de de Vanves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113 bis rue de la Tombe Issoire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39/41 avenue Villemain</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8 rue Albert Sorel</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8 rue Maurice Bouchor</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6 rue Auguste Caïn</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7 avenue René Coty</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55 avenue René Coty</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44 rue Broussais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face au 3/5 rue Méchain</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53 rue Boissonade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193 rue Raymond Losserand</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10 avenue Paul Appell</a:t>
                      </a:r>
                      <a:endParaRPr sz="1600">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11 rue de Gergovie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133/135 avenue du Maine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15/17 rue Didot</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6/8/10 rue de l'Eure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place Gilbert Privat (13 rue Froidevaux)</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Angle avenue Maurice d'Ocagne/rue du Général Maud'huy</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219 rue Raymond Losserand</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Face au 11 rue des Mariniers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87 rue Pernety</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face 24 rue Olivier Nover</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151 avenue du Maine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109 rue de l'Ouest</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12 rue Campagne Première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24 rue Mouton Duvernet face au marché Demy</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Face au 4 rue Charles d'Ivry</a:t>
                      </a:r>
                      <a:endParaRPr sz="1600">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face au 9 bis rue de Châtillon</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Face au 26 rue du Faubourg Saint-Jacques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52 boulevard Edgar Quinet</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6 boulevard Edgar Quinet</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37 rue Delambre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1 rue Alphonse Daudet</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94 rue de la Tombe Issoire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2 rue Paul Fort</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43 rue Bézout</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face au 2bis rue Saint-Yves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20 rue Jonquoy</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600">
                          <a:solidFill>
                            <a:schemeClr val="dk1"/>
                          </a:solidFill>
                        </a:rPr>
                        <a:t>Face au 3/5 rue des Suisses</a:t>
                      </a:r>
                      <a:endParaRPr sz="1600">
                        <a:solidFill>
                          <a:schemeClr val="dk1"/>
                        </a:solidFill>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c5f3a4c300_1_4"/>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Projets complémentaires dans le 14ème</a:t>
            </a:r>
            <a:endParaRPr/>
          </a:p>
        </p:txBody>
      </p:sp>
      <p:sp>
        <p:nvSpPr>
          <p:cNvPr id="289" name="Google Shape;289;g2c5f3a4c300_1_4"/>
          <p:cNvSpPr txBox="1">
            <a:spLocks noGrp="1"/>
          </p:cNvSpPr>
          <p:nvPr>
            <p:ph type="body" idx="1"/>
          </p:nvPr>
        </p:nvSpPr>
        <p:spPr>
          <a:xfrm>
            <a:off x="838200" y="1230275"/>
            <a:ext cx="10515600" cy="4946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1800" b="0"/>
          </a:p>
          <a:p>
            <a:pPr marL="0" lvl="0" indent="0" algn="l" rtl="0">
              <a:lnSpc>
                <a:spcPct val="115000"/>
              </a:lnSpc>
              <a:spcBef>
                <a:spcPts val="0"/>
              </a:spcBef>
              <a:spcAft>
                <a:spcPts val="0"/>
              </a:spcAft>
              <a:buClr>
                <a:schemeClr val="dk1"/>
              </a:buClr>
              <a:buSzPts val="1100"/>
              <a:buFont typeface="Arial"/>
              <a:buNone/>
            </a:pPr>
            <a:r>
              <a:rPr lang="fr-FR" sz="1800" b="0"/>
              <a:t>Ouverture en janvier 2024 d'une borne d'apport volontaire le matin devant l'école Boulard/Agnès Varda</a:t>
            </a:r>
            <a:endParaRPr sz="1800" b="0"/>
          </a:p>
          <a:p>
            <a:pPr marL="0" lvl="0" indent="0" algn="l" rtl="0">
              <a:lnSpc>
                <a:spcPct val="115000"/>
              </a:lnSpc>
              <a:spcBef>
                <a:spcPts val="0"/>
              </a:spcBef>
              <a:spcAft>
                <a:spcPts val="0"/>
              </a:spcAft>
              <a:buClr>
                <a:schemeClr val="dk1"/>
              </a:buClr>
              <a:buSzPts val="1100"/>
              <a:buFont typeface="Arial"/>
              <a:buNone/>
            </a:pPr>
            <a:r>
              <a:rPr lang="fr-FR" sz="1800" b="0"/>
              <a:t>Collecte des déchets alimentaires dans tous les établissements publics (cantines, crèches, EHPAD...) depuis janvier 2024</a:t>
            </a:r>
            <a:endParaRPr sz="1800" b="0"/>
          </a:p>
          <a:p>
            <a:pPr marL="0" lvl="0" indent="0" algn="l" rtl="0">
              <a:lnSpc>
                <a:spcPct val="115000"/>
              </a:lnSpc>
              <a:spcBef>
                <a:spcPts val="0"/>
              </a:spcBef>
              <a:spcAft>
                <a:spcPts val="0"/>
              </a:spcAft>
              <a:buClr>
                <a:schemeClr val="dk1"/>
              </a:buClr>
              <a:buSzPts val="1100"/>
              <a:buFont typeface="Arial"/>
              <a:buNone/>
            </a:pPr>
            <a:r>
              <a:rPr lang="fr-FR" sz="1800" b="0"/>
              <a:t>Continuité en 2024 des 8 bornes disponibles pilotés par la République des Hypervoisins en partenariat avec l'opérateur</a:t>
            </a:r>
            <a:endParaRPr sz="1800" b="0"/>
          </a:p>
          <a:p>
            <a:pPr marL="0" lvl="0" indent="0" algn="l" rtl="0">
              <a:lnSpc>
                <a:spcPct val="115000"/>
              </a:lnSpc>
              <a:spcBef>
                <a:spcPts val="0"/>
              </a:spcBef>
              <a:spcAft>
                <a:spcPts val="0"/>
              </a:spcAft>
              <a:buClr>
                <a:schemeClr val="dk1"/>
              </a:buClr>
              <a:buSzPts val="1100"/>
              <a:buFont typeface="Arial"/>
              <a:buNone/>
            </a:pPr>
            <a:r>
              <a:rPr lang="fr-FR" sz="1800" b="0"/>
              <a:t>Les Alchimistes (autour de la Place des Droits de l'Enfant)</a:t>
            </a:r>
            <a:endParaRPr sz="1800" b="0"/>
          </a:p>
          <a:p>
            <a:pPr marL="0" lvl="0" indent="0" algn="l" rtl="0">
              <a:lnSpc>
                <a:spcPct val="115000"/>
              </a:lnSpc>
              <a:spcBef>
                <a:spcPts val="0"/>
              </a:spcBef>
              <a:spcAft>
                <a:spcPts val="0"/>
              </a:spcAft>
              <a:buClr>
                <a:schemeClr val="dk1"/>
              </a:buClr>
              <a:buSzPts val="1100"/>
              <a:buFont typeface="Arial"/>
              <a:buNone/>
            </a:pPr>
            <a:r>
              <a:rPr lang="fr-FR" sz="1800" b="0"/>
              <a:t>Continuer le développement de nouveaux emplacements de compostage de quartier. Exemple avec l'association Auprès de mon arbre (Pte de Vanves)</a:t>
            </a:r>
            <a:endParaRPr sz="1800" b="0"/>
          </a:p>
          <a:p>
            <a:pPr marL="0" lvl="0" indent="0" algn="l" rtl="0">
              <a:lnSpc>
                <a:spcPct val="115000"/>
              </a:lnSpc>
              <a:spcBef>
                <a:spcPts val="0"/>
              </a:spcBef>
              <a:spcAft>
                <a:spcPts val="0"/>
              </a:spcAft>
              <a:buClr>
                <a:schemeClr val="dk1"/>
              </a:buClr>
              <a:buSzPts val="1100"/>
              <a:buFont typeface="Arial"/>
              <a:buNone/>
            </a:pPr>
            <a:r>
              <a:rPr lang="fr-FR" sz="1800" b="0"/>
              <a:t>Continuer le développement de nouveaux sites de compostage en pieds d'immeuble avec les riverains et collectifs de riverains</a:t>
            </a:r>
            <a:endParaRPr sz="1800" b="0"/>
          </a:p>
          <a:p>
            <a:pPr marL="0" lvl="0" indent="0" algn="l" rtl="0">
              <a:lnSpc>
                <a:spcPct val="115000"/>
              </a:lnSpc>
              <a:spcBef>
                <a:spcPts val="0"/>
              </a:spcBef>
              <a:spcAft>
                <a:spcPts val="0"/>
              </a:spcAft>
              <a:buClr>
                <a:schemeClr val="dk1"/>
              </a:buClr>
              <a:buSzPts val="1100"/>
              <a:buFont typeface="Arial"/>
              <a:buNone/>
            </a:pPr>
            <a:r>
              <a:rPr lang="fr-FR" sz="1800" b="0"/>
              <a:t>Distribution de lombricomposteurs, deux fois par an en mairie</a:t>
            </a:r>
            <a:endParaRPr sz="1800" b="0"/>
          </a:p>
          <a:p>
            <a:pPr marL="0" lvl="0" indent="0" algn="l" rtl="0">
              <a:spcBef>
                <a:spcPts val="1000"/>
              </a:spcBef>
              <a:spcAft>
                <a:spcPts val="0"/>
              </a:spcAft>
              <a:buNone/>
            </a:pPr>
            <a:endParaRPr sz="1800"/>
          </a:p>
        </p:txBody>
      </p:sp>
      <p:sp>
        <p:nvSpPr>
          <p:cNvPr id="290" name="Google Shape;290;g2c5f3a4c300_1_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c5f3a4c300_1_13"/>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1828800" lvl="0" indent="457200" algn="l" rtl="0">
              <a:spcBef>
                <a:spcPts val="0"/>
              </a:spcBef>
              <a:spcAft>
                <a:spcPts val="0"/>
              </a:spcAft>
              <a:buNone/>
            </a:pPr>
            <a:r>
              <a:rPr lang="fr-FR"/>
              <a:t>Comment se lancer?</a:t>
            </a:r>
            <a:endParaRPr/>
          </a:p>
        </p:txBody>
      </p:sp>
      <p:sp>
        <p:nvSpPr>
          <p:cNvPr id="297" name="Google Shape;297;g2c5f3a4c300_1_13"/>
          <p:cNvSpPr txBox="1">
            <a:spLocks noGrp="1"/>
          </p:cNvSpPr>
          <p:nvPr>
            <p:ph type="body" idx="1"/>
          </p:nvPr>
        </p:nvSpPr>
        <p:spPr>
          <a:xfrm>
            <a:off x="838200" y="1173663"/>
            <a:ext cx="10515600" cy="5003100"/>
          </a:xfrm>
          <a:prstGeom prst="rect">
            <a:avLst/>
          </a:prstGeom>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1018"/>
              <a:buFont typeface="Arial"/>
              <a:buNone/>
            </a:pPr>
            <a:r>
              <a:rPr lang="fr-FR" sz="1800" b="0"/>
              <a:t>Bénéficier d'un bio seau et d'un rouleau de sacs compostables :</a:t>
            </a:r>
            <a:endParaRPr sz="1800" b="0"/>
          </a:p>
          <a:p>
            <a:pPr marL="0" lvl="0" indent="0" algn="l" rtl="0">
              <a:lnSpc>
                <a:spcPct val="95000"/>
              </a:lnSpc>
              <a:spcBef>
                <a:spcPts val="0"/>
              </a:spcBef>
              <a:spcAft>
                <a:spcPts val="0"/>
              </a:spcAft>
              <a:buClr>
                <a:schemeClr val="dk1"/>
              </a:buClr>
              <a:buSzPts val="1018"/>
              <a:buFont typeface="Arial"/>
              <a:buNone/>
            </a:pPr>
            <a:r>
              <a:rPr lang="fr-FR" sz="1800" b="0"/>
              <a:t>Retrait d'un bioseau par fover auprès de la Direction de la Propreté du 14</a:t>
            </a:r>
            <a:endParaRPr sz="1800" b="0"/>
          </a:p>
          <a:p>
            <a:pPr marL="0" lvl="0" indent="0" algn="l" rtl="0">
              <a:lnSpc>
                <a:spcPct val="95000"/>
              </a:lnSpc>
              <a:spcBef>
                <a:spcPts val="0"/>
              </a:spcBef>
              <a:spcAft>
                <a:spcPts val="0"/>
              </a:spcAft>
              <a:buSzPts val="1018"/>
              <a:buNone/>
            </a:pPr>
            <a:r>
              <a:rPr lang="fr-FR" sz="1800" b="0"/>
              <a:t>01 56 53 10 20</a:t>
            </a:r>
            <a:endParaRPr sz="1800" b="0"/>
          </a:p>
          <a:p>
            <a:pPr marL="0" lvl="0" indent="0" algn="l" rtl="0">
              <a:lnSpc>
                <a:spcPct val="95000"/>
              </a:lnSpc>
              <a:spcBef>
                <a:spcPts val="0"/>
              </a:spcBef>
              <a:spcAft>
                <a:spcPts val="0"/>
              </a:spcAft>
              <a:buClr>
                <a:schemeClr val="dk1"/>
              </a:buClr>
              <a:buSzPts val="1018"/>
              <a:buFont typeface="Arial"/>
              <a:buNone/>
            </a:pPr>
            <a:endParaRPr sz="1800" b="0"/>
          </a:p>
          <a:p>
            <a:pPr marL="0" lvl="0" indent="0" algn="l" rtl="0">
              <a:lnSpc>
                <a:spcPct val="95000"/>
              </a:lnSpc>
              <a:spcBef>
                <a:spcPts val="0"/>
              </a:spcBef>
              <a:spcAft>
                <a:spcPts val="0"/>
              </a:spcAft>
              <a:buClr>
                <a:schemeClr val="dk1"/>
              </a:buClr>
              <a:buSzPts val="1018"/>
              <a:buFont typeface="Arial"/>
              <a:buNone/>
            </a:pPr>
            <a:r>
              <a:rPr lang="fr-FR" sz="1800" b="0"/>
              <a:t>Dans ma rue</a:t>
            </a:r>
            <a:endParaRPr sz="1800" b="0"/>
          </a:p>
          <a:p>
            <a:pPr marL="0" lvl="0" indent="0" algn="l" rtl="0">
              <a:lnSpc>
                <a:spcPct val="95000"/>
              </a:lnSpc>
              <a:spcBef>
                <a:spcPts val="0"/>
              </a:spcBef>
              <a:spcAft>
                <a:spcPts val="0"/>
              </a:spcAft>
              <a:buSzPts val="1018"/>
              <a:buNone/>
            </a:pPr>
            <a:r>
              <a:rPr lang="fr-FR" sz="1800" b="0"/>
              <a:t>En cas de débordement des modules par exemple</a:t>
            </a:r>
            <a:endParaRPr sz="1800" b="0"/>
          </a:p>
          <a:p>
            <a:pPr marL="0" lvl="0" indent="0" algn="l" rtl="0">
              <a:lnSpc>
                <a:spcPct val="95000"/>
              </a:lnSpc>
              <a:spcBef>
                <a:spcPts val="0"/>
              </a:spcBef>
              <a:spcAft>
                <a:spcPts val="0"/>
              </a:spcAft>
              <a:buClr>
                <a:schemeClr val="dk1"/>
              </a:buClr>
              <a:buSzPts val="1018"/>
              <a:buFont typeface="Arial"/>
              <a:buNone/>
            </a:pPr>
            <a:endParaRPr sz="1800" b="0"/>
          </a:p>
          <a:p>
            <a:pPr marL="0" lvl="0" indent="0" algn="l" rtl="0">
              <a:lnSpc>
                <a:spcPct val="95000"/>
              </a:lnSpc>
              <a:spcBef>
                <a:spcPts val="0"/>
              </a:spcBef>
              <a:spcAft>
                <a:spcPts val="0"/>
              </a:spcAft>
              <a:buSzPts val="1018"/>
              <a:buNone/>
            </a:pPr>
            <a:r>
              <a:rPr lang="fr-FR" sz="1800" b="0"/>
              <a:t>Pour plus d'Informations écrire à </a:t>
            </a:r>
            <a:r>
              <a:rPr lang="fr-FR" sz="1800" b="0" u="sng">
                <a:solidFill>
                  <a:schemeClr val="hlink"/>
                </a:solidFill>
                <a:hlinkClick r:id="rId3"/>
              </a:rPr>
              <a:t>le14durable@paris.fr</a:t>
            </a:r>
            <a:endParaRPr sz="1800" b="0"/>
          </a:p>
          <a:p>
            <a:pPr marL="0" lvl="0" indent="0" algn="l" rtl="0">
              <a:lnSpc>
                <a:spcPct val="95000"/>
              </a:lnSpc>
              <a:spcBef>
                <a:spcPts val="0"/>
              </a:spcBef>
              <a:spcAft>
                <a:spcPts val="0"/>
              </a:spcAft>
              <a:buClr>
                <a:schemeClr val="dk1"/>
              </a:buClr>
              <a:buSzPts val="1018"/>
              <a:buFont typeface="Arial"/>
              <a:buNone/>
            </a:pPr>
            <a:r>
              <a:rPr lang="fr-FR" sz="1800" b="0"/>
              <a:t>Page web de la mairie du 14ème mis à jour à ce sujet :</a:t>
            </a:r>
            <a:endParaRPr sz="1800" b="0"/>
          </a:p>
          <a:p>
            <a:pPr marL="0" lvl="0" indent="0" algn="l" rtl="0">
              <a:lnSpc>
                <a:spcPct val="95000"/>
              </a:lnSpc>
              <a:spcBef>
                <a:spcPts val="0"/>
              </a:spcBef>
              <a:spcAft>
                <a:spcPts val="0"/>
              </a:spcAft>
              <a:buSzPts val="1018"/>
              <a:buNone/>
            </a:pPr>
            <a:r>
              <a:rPr lang="fr-FR" sz="1800" b="0" u="sng">
                <a:solidFill>
                  <a:schemeClr val="hlink"/>
                </a:solidFill>
                <a:hlinkClick r:id="rId4"/>
              </a:rPr>
              <a:t>https://mairie14.paris.fr/pages/les-points-de-compostage-dans-le-14e-11104</a:t>
            </a:r>
            <a:endParaRPr sz="1800" b="0"/>
          </a:p>
          <a:p>
            <a:pPr marL="0" lvl="0" indent="0" algn="l" rtl="0">
              <a:lnSpc>
                <a:spcPct val="95000"/>
              </a:lnSpc>
              <a:spcBef>
                <a:spcPts val="0"/>
              </a:spcBef>
              <a:spcAft>
                <a:spcPts val="0"/>
              </a:spcAft>
              <a:buClr>
                <a:schemeClr val="dk1"/>
              </a:buClr>
              <a:buSzPts val="1018"/>
              <a:buFont typeface="Arial"/>
              <a:buNone/>
            </a:pPr>
            <a:endParaRPr sz="1800" b="0"/>
          </a:p>
          <a:p>
            <a:pPr marL="0" lvl="0" indent="0" algn="l" rtl="0">
              <a:lnSpc>
                <a:spcPct val="95000"/>
              </a:lnSpc>
              <a:spcBef>
                <a:spcPts val="0"/>
              </a:spcBef>
              <a:spcAft>
                <a:spcPts val="0"/>
              </a:spcAft>
              <a:buClr>
                <a:schemeClr val="dk1"/>
              </a:buClr>
              <a:buSzPts val="1018"/>
              <a:buFont typeface="Arial"/>
              <a:buNone/>
            </a:pPr>
            <a:r>
              <a:rPr lang="fr-FR" sz="1800" b="0" u="sng">
                <a:solidFill>
                  <a:schemeClr val="hlink"/>
                </a:solidFill>
                <a:hlinkClick r:id="rId5"/>
              </a:rPr>
              <a:t>https://mairie14.paris.fr/pages/valoriser-ses-dechets-alimentaires-via-les-points-d-apports-volontaires-pav-</a:t>
            </a:r>
            <a:r>
              <a:rPr lang="fr-FR" sz="1800" b="0"/>
              <a:t>26332</a:t>
            </a:r>
            <a:endParaRPr sz="1800" b="0"/>
          </a:p>
          <a:p>
            <a:pPr marL="0" lvl="0" indent="0" algn="l" rtl="0">
              <a:lnSpc>
                <a:spcPct val="95000"/>
              </a:lnSpc>
              <a:spcBef>
                <a:spcPts val="0"/>
              </a:spcBef>
              <a:spcAft>
                <a:spcPts val="0"/>
              </a:spcAft>
              <a:buSzPts val="1018"/>
              <a:buNone/>
            </a:pPr>
            <a:endParaRPr sz="1800" b="0"/>
          </a:p>
          <a:p>
            <a:pPr marL="0" lvl="0" indent="0" algn="l" rtl="0">
              <a:lnSpc>
                <a:spcPct val="95000"/>
              </a:lnSpc>
              <a:spcBef>
                <a:spcPts val="0"/>
              </a:spcBef>
              <a:spcAft>
                <a:spcPts val="0"/>
              </a:spcAft>
              <a:buClr>
                <a:schemeClr val="dk1"/>
              </a:buClr>
              <a:buSzPts val="1018"/>
              <a:buFont typeface="Arial"/>
              <a:buNone/>
            </a:pPr>
            <a:r>
              <a:rPr lang="fr-FR" sz="1800" b="0"/>
              <a:t>Ainsi, deux pages web permettant de distinguer les Points d'Apports Volontaires (PAV) et le système de compostage</a:t>
            </a:r>
            <a:endParaRPr sz="1800" b="0"/>
          </a:p>
          <a:p>
            <a:pPr marL="0" lvl="0" indent="0" algn="l" rtl="0">
              <a:lnSpc>
                <a:spcPct val="95000"/>
              </a:lnSpc>
              <a:spcBef>
                <a:spcPts val="0"/>
              </a:spcBef>
              <a:spcAft>
                <a:spcPts val="0"/>
              </a:spcAft>
              <a:buSzPts val="1018"/>
              <a:buNone/>
            </a:pPr>
            <a:r>
              <a:rPr lang="fr-FR" sz="1800" b="0"/>
              <a:t>Page complémentaire : </a:t>
            </a:r>
            <a:r>
              <a:rPr lang="fr-FR" sz="1800" b="0" u="sng">
                <a:solidFill>
                  <a:schemeClr val="hlink"/>
                </a:solidFill>
                <a:hlinkClick r:id="rId6"/>
              </a:rPr>
              <a:t>https://mairie14.paris.fr/pages/stations-trilib-11313</a:t>
            </a:r>
            <a:r>
              <a:rPr lang="fr-FR" sz="1800" b="0"/>
              <a:t> incluant la cartographie</a:t>
            </a:r>
            <a:endParaRPr sz="1800" b="0"/>
          </a:p>
          <a:p>
            <a:pPr marL="0" lvl="0" indent="0" algn="l" rtl="0">
              <a:lnSpc>
                <a:spcPct val="95000"/>
              </a:lnSpc>
              <a:spcBef>
                <a:spcPts val="0"/>
              </a:spcBef>
              <a:spcAft>
                <a:spcPts val="0"/>
              </a:spcAft>
              <a:buSzPts val="1018"/>
              <a:buNone/>
            </a:pPr>
            <a:endParaRPr sz="1800"/>
          </a:p>
        </p:txBody>
      </p:sp>
      <p:sp>
        <p:nvSpPr>
          <p:cNvPr id="298" name="Google Shape;298;g2c5f3a4c300_1_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18"/>
          <p:cNvPicPr preferRelativeResize="0"/>
          <p:nvPr/>
        </p:nvPicPr>
        <p:blipFill rotWithShape="1">
          <a:blip r:embed="rId3">
            <a:alphaModFix/>
          </a:blip>
          <a:srcRect/>
          <a:stretch/>
        </p:blipFill>
        <p:spPr>
          <a:xfrm>
            <a:off x="-222475" y="3603925"/>
            <a:ext cx="2542825" cy="3254074"/>
          </a:xfrm>
          <a:prstGeom prst="rect">
            <a:avLst/>
          </a:prstGeom>
          <a:noFill/>
          <a:ln>
            <a:noFill/>
          </a:ln>
        </p:spPr>
      </p:pic>
      <p:pic>
        <p:nvPicPr>
          <p:cNvPr id="304" name="Google Shape;304;p18"/>
          <p:cNvPicPr preferRelativeResize="0"/>
          <p:nvPr/>
        </p:nvPicPr>
        <p:blipFill rotWithShape="1">
          <a:blip r:embed="rId3">
            <a:alphaModFix/>
          </a:blip>
          <a:srcRect/>
          <a:stretch/>
        </p:blipFill>
        <p:spPr>
          <a:xfrm flipH="1">
            <a:off x="9401850" y="3971500"/>
            <a:ext cx="2790150" cy="3570576"/>
          </a:xfrm>
          <a:prstGeom prst="rect">
            <a:avLst/>
          </a:prstGeom>
          <a:noFill/>
          <a:ln>
            <a:noFill/>
          </a:ln>
        </p:spPr>
      </p:pic>
      <p:sp>
        <p:nvSpPr>
          <p:cNvPr id="305" name="Google Shape;305;p18"/>
          <p:cNvSpPr txBox="1">
            <a:spLocks noGrp="1"/>
          </p:cNvSpPr>
          <p:nvPr>
            <p:ph type="title"/>
          </p:nvPr>
        </p:nvSpPr>
        <p:spPr>
          <a:xfrm>
            <a:off x="142200" y="2915600"/>
            <a:ext cx="12049800" cy="1517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4400"/>
              <a:buFont typeface="Arial"/>
              <a:buNone/>
            </a:pPr>
            <a:r>
              <a:rPr lang="fr-FR" sz="4600"/>
              <a:t>Vos questions, souhaits, projets</a:t>
            </a:r>
            <a:endParaRPr sz="4600"/>
          </a:p>
          <a:p>
            <a:pPr marL="0" lvl="0" indent="0" algn="ctr" rtl="0">
              <a:lnSpc>
                <a:spcPct val="90000"/>
              </a:lnSpc>
              <a:spcBef>
                <a:spcPts val="0"/>
              </a:spcBef>
              <a:spcAft>
                <a:spcPts val="0"/>
              </a:spcAft>
              <a:buClr>
                <a:schemeClr val="accent1"/>
              </a:buClr>
              <a:buSzPts val="4400"/>
              <a:buFont typeface="Arial"/>
              <a:buNone/>
            </a:pPr>
            <a:r>
              <a:rPr lang="fr-FR" sz="4600"/>
              <a:t>pour le quartier</a:t>
            </a:r>
            <a:endParaRPr sz="4600"/>
          </a:p>
        </p:txBody>
      </p:sp>
      <p:sp>
        <p:nvSpPr>
          <p:cNvPr id="306" name="Google Shape;30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plénière JMPO</a:t>
            </a:r>
            <a:endParaRPr/>
          </a:p>
        </p:txBody>
      </p:sp>
      <p:sp>
        <p:nvSpPr>
          <p:cNvPr id="307" name="Google Shape;30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c5e26f9c00_0_61"/>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sz="4222"/>
              <a:t>L’ Agenda du conseil de quartier  </a:t>
            </a:r>
            <a:r>
              <a:rPr lang="fr-FR"/>
              <a:t> </a:t>
            </a:r>
            <a:endParaRPr/>
          </a:p>
        </p:txBody>
      </p:sp>
      <p:sp>
        <p:nvSpPr>
          <p:cNvPr id="314" name="Google Shape;314;g2c5e26f9c00_0_6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3800"/>
          </a:p>
          <a:p>
            <a:pPr marL="0" lvl="0" indent="0" algn="l" rtl="0">
              <a:spcBef>
                <a:spcPts val="1000"/>
              </a:spcBef>
              <a:spcAft>
                <a:spcPts val="0"/>
              </a:spcAft>
              <a:buNone/>
            </a:pPr>
            <a:r>
              <a:rPr lang="fr-FR" sz="3800"/>
              <a:t>Jeudi 18 avril : </a:t>
            </a:r>
            <a:r>
              <a:rPr lang="fr-FR" sz="3500"/>
              <a:t>réunion Embellir/propreté</a:t>
            </a:r>
            <a:endParaRPr sz="3500"/>
          </a:p>
          <a:p>
            <a:pPr marL="0" lvl="0" indent="0" algn="l" rtl="0">
              <a:spcBef>
                <a:spcPts val="1000"/>
              </a:spcBef>
              <a:spcAft>
                <a:spcPts val="0"/>
              </a:spcAft>
              <a:buNone/>
            </a:pPr>
            <a:endParaRPr sz="3800"/>
          </a:p>
          <a:p>
            <a:pPr marL="0" lvl="0" indent="0" algn="l" rtl="0">
              <a:spcBef>
                <a:spcPts val="1000"/>
              </a:spcBef>
              <a:spcAft>
                <a:spcPts val="0"/>
              </a:spcAft>
              <a:buNone/>
            </a:pPr>
            <a:r>
              <a:rPr lang="fr-FR" sz="3800"/>
              <a:t>Mardi 28 mai : réunion Plénière </a:t>
            </a:r>
            <a:endParaRPr sz="3800"/>
          </a:p>
        </p:txBody>
      </p:sp>
      <p:sp>
        <p:nvSpPr>
          <p:cNvPr id="315" name="Google Shape;315;g2c5e26f9c00_0_6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27</a:t>
            </a:fld>
            <a:endParaRPr/>
          </a:p>
        </p:txBody>
      </p:sp>
      <p:sp>
        <p:nvSpPr>
          <p:cNvPr id="316" name="Google Shape;316;g2c5e26f9c00_0_61"/>
          <p:cNvSpPr txBox="1">
            <a:spLocks noGrp="1"/>
          </p:cNvSpPr>
          <p:nvPr>
            <p:ph type="body" idx="2"/>
          </p:nvPr>
        </p:nvSpPr>
        <p:spPr>
          <a:xfrm>
            <a:off x="838200" y="1107851"/>
            <a:ext cx="10515600" cy="463500"/>
          </a:xfrm>
          <a:prstGeom prst="rect">
            <a:avLst/>
          </a:prstGeom>
        </p:spPr>
        <p:txBody>
          <a:bodyPr spcFirstLastPara="1" wrap="square" lIns="91425" tIns="45700" rIns="91425" bIns="45700" anchor="ctr" anchorCtr="0">
            <a:noAutofit/>
          </a:bodyPr>
          <a:lstStyle/>
          <a:p>
            <a:pPr marL="0" lvl="0" indent="0" algn="l" rtl="0">
              <a:lnSpc>
                <a:spcPct val="80000"/>
              </a:lnSpc>
              <a:spcBef>
                <a:spcPts val="1000"/>
              </a:spcBef>
              <a:spcAft>
                <a:spcPts val="0"/>
              </a:spcAft>
              <a:buNone/>
            </a:pPr>
            <a:r>
              <a:rPr lang="fr-FR" sz="3700"/>
              <a:t>Les dates de réunions à venir :</a:t>
            </a:r>
            <a:endParaRPr sz="3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c5e26f9c00_0_69"/>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sz="4000"/>
              <a:t>S’inscrire au conseil de quartier</a:t>
            </a:r>
            <a:endParaRPr sz="4000"/>
          </a:p>
        </p:txBody>
      </p:sp>
      <p:sp>
        <p:nvSpPr>
          <p:cNvPr id="323" name="Google Shape;323;g2c5e26f9c00_0_6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425450" algn="l" rtl="0">
              <a:lnSpc>
                <a:spcPct val="115000"/>
              </a:lnSpc>
              <a:spcBef>
                <a:spcPts val="1200"/>
              </a:spcBef>
              <a:spcAft>
                <a:spcPts val="0"/>
              </a:spcAft>
              <a:buSzPts val="3100"/>
              <a:buChar char="●"/>
            </a:pPr>
            <a:r>
              <a:rPr lang="fr-FR" sz="3100" b="0"/>
              <a:t>Via le </a:t>
            </a:r>
            <a:r>
              <a:rPr lang="fr-FR" sz="3100"/>
              <a:t>Service Démocratie Locale du 14</a:t>
            </a:r>
            <a:r>
              <a:rPr lang="fr-FR" sz="3100" baseline="30000"/>
              <a:t>e</a:t>
            </a:r>
            <a:endParaRPr sz="3100"/>
          </a:p>
          <a:p>
            <a:pPr marL="457200" lvl="0" indent="0" algn="l" rtl="0">
              <a:lnSpc>
                <a:spcPct val="115000"/>
              </a:lnSpc>
              <a:spcBef>
                <a:spcPts val="1200"/>
              </a:spcBef>
              <a:spcAft>
                <a:spcPts val="0"/>
              </a:spcAft>
              <a:buNone/>
            </a:pPr>
            <a:r>
              <a:rPr lang="fr-FR" sz="3800"/>
              <a:t>par courriel</a:t>
            </a:r>
            <a:r>
              <a:rPr lang="fr-FR" sz="3800" b="0"/>
              <a:t> :  </a:t>
            </a:r>
            <a:r>
              <a:rPr lang="fr-FR" sz="3800" b="0" u="sng">
                <a:solidFill>
                  <a:schemeClr val="hlink"/>
                </a:solidFill>
                <a:hlinkClick r:id="rId3"/>
              </a:rPr>
              <a:t>conseilsdequartier14@paris.fr</a:t>
            </a:r>
            <a:endParaRPr sz="3800" b="0"/>
          </a:p>
          <a:p>
            <a:pPr marL="457200" lvl="0" indent="0" algn="l" rtl="0">
              <a:lnSpc>
                <a:spcPct val="115000"/>
              </a:lnSpc>
              <a:spcBef>
                <a:spcPts val="1200"/>
              </a:spcBef>
              <a:spcAft>
                <a:spcPts val="0"/>
              </a:spcAft>
              <a:buNone/>
            </a:pPr>
            <a:endParaRPr sz="3100" b="0"/>
          </a:p>
          <a:p>
            <a:pPr marL="0" lvl="0" indent="0" algn="l" rtl="0">
              <a:spcBef>
                <a:spcPts val="1200"/>
              </a:spcBef>
              <a:spcAft>
                <a:spcPts val="0"/>
              </a:spcAft>
              <a:buNone/>
            </a:pPr>
            <a:r>
              <a:rPr lang="fr-FR" sz="3600">
                <a:latin typeface="Calibri"/>
                <a:ea typeface="Calibri"/>
                <a:cs typeface="Calibri"/>
                <a:sym typeface="Calibri"/>
              </a:rPr>
              <a:t>ou sur le site Le 14 Participe des conseils de quartier du 14</a:t>
            </a:r>
            <a:r>
              <a:rPr lang="fr-FR" sz="3600" baseline="30000">
                <a:latin typeface="Calibri"/>
                <a:ea typeface="Calibri"/>
                <a:cs typeface="Calibri"/>
                <a:sym typeface="Calibri"/>
              </a:rPr>
              <a:t>e</a:t>
            </a:r>
            <a:r>
              <a:rPr lang="fr-FR" sz="3600" b="0">
                <a:latin typeface="Calibri"/>
                <a:ea typeface="Calibri"/>
                <a:cs typeface="Calibri"/>
                <a:sym typeface="Calibri"/>
              </a:rPr>
              <a:t> via notre espace dédié jmpo :   </a:t>
            </a:r>
            <a:r>
              <a:rPr lang="fr-FR" sz="3600" u="sng">
                <a:solidFill>
                  <a:schemeClr val="hlink"/>
                </a:solidFill>
                <a:latin typeface="Calibri"/>
                <a:ea typeface="Calibri"/>
                <a:cs typeface="Calibri"/>
                <a:sym typeface="Calibri"/>
                <a:hlinkClick r:id="rId4"/>
              </a:rPr>
              <a:t>https://le14participe.paris/assemblies/jmpo</a:t>
            </a:r>
            <a:endParaRPr sz="4500"/>
          </a:p>
        </p:txBody>
      </p:sp>
      <p:sp>
        <p:nvSpPr>
          <p:cNvPr id="324" name="Google Shape;324;g2c5e26f9c00_0_6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28</a:t>
            </a:fld>
            <a:endParaRPr/>
          </a:p>
        </p:txBody>
      </p:sp>
      <p:sp>
        <p:nvSpPr>
          <p:cNvPr id="325" name="Google Shape;325;g2c5e26f9c00_0_69"/>
          <p:cNvSpPr txBox="1">
            <a:spLocks noGrp="1"/>
          </p:cNvSpPr>
          <p:nvPr>
            <p:ph type="body" idx="2"/>
          </p:nvPr>
        </p:nvSpPr>
        <p:spPr>
          <a:xfrm>
            <a:off x="759650" y="1107850"/>
            <a:ext cx="10594200" cy="638100"/>
          </a:xfrm>
          <a:prstGeom prst="rect">
            <a:avLst/>
          </a:prstGeom>
        </p:spPr>
        <p:txBody>
          <a:bodyPr spcFirstLastPara="1" wrap="square" lIns="91425" tIns="45700" rIns="91425" bIns="45700" anchor="ctr" anchorCtr="0">
            <a:noAutofit/>
          </a:bodyPr>
          <a:lstStyle/>
          <a:p>
            <a:pPr marL="0" lvl="0" indent="0" algn="l" rtl="0">
              <a:lnSpc>
                <a:spcPct val="80000"/>
              </a:lnSpc>
              <a:spcBef>
                <a:spcPts val="1000"/>
              </a:spcBef>
              <a:spcAft>
                <a:spcPts val="0"/>
              </a:spcAft>
              <a:buNone/>
            </a:pPr>
            <a:r>
              <a:rPr lang="fr-FR" sz="3400"/>
              <a:t>pour rejoindre le comité d’animation ou un groupe de travail</a:t>
            </a:r>
            <a:endParaRPr sz="3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22308b326c_0_17"/>
          <p:cNvSpPr txBox="1">
            <a:spLocks noGrp="1"/>
          </p:cNvSpPr>
          <p:nvPr>
            <p:ph type="title"/>
          </p:nvPr>
        </p:nvSpPr>
        <p:spPr>
          <a:xfrm>
            <a:off x="838200" y="365125"/>
            <a:ext cx="10515600" cy="63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fr-FR"/>
              <a:t>Pour suivre l’actualité du conseil de quartier</a:t>
            </a:r>
            <a:endParaRPr/>
          </a:p>
        </p:txBody>
      </p:sp>
      <p:sp>
        <p:nvSpPr>
          <p:cNvPr id="331" name="Google Shape;331;g222308b326c_0_17"/>
          <p:cNvSpPr txBox="1">
            <a:spLocks noGrp="1"/>
          </p:cNvSpPr>
          <p:nvPr>
            <p:ph type="body" idx="1"/>
          </p:nvPr>
        </p:nvSpPr>
        <p:spPr>
          <a:xfrm>
            <a:off x="2381100" y="885550"/>
            <a:ext cx="8876700" cy="43512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SzPts val="2000"/>
              <a:buNone/>
            </a:pPr>
            <a:r>
              <a:rPr lang="fr-FR" sz="2700" b="0"/>
              <a:t>			</a:t>
            </a:r>
            <a:endParaRPr sz="2700" b="0"/>
          </a:p>
          <a:p>
            <a:pPr marL="0" lvl="0" indent="0" algn="just" rtl="0">
              <a:lnSpc>
                <a:spcPct val="90000"/>
              </a:lnSpc>
              <a:spcBef>
                <a:spcPts val="1000"/>
              </a:spcBef>
              <a:spcAft>
                <a:spcPts val="0"/>
              </a:spcAft>
              <a:buSzPts val="2000"/>
              <a:buNone/>
            </a:pPr>
            <a:r>
              <a:rPr lang="fr-FR" sz="2700" b="0"/>
              <a:t>			</a:t>
            </a:r>
            <a:endParaRPr sz="2700" b="0"/>
          </a:p>
          <a:p>
            <a:pPr marL="0" lvl="0" indent="0" algn="just" rtl="0">
              <a:lnSpc>
                <a:spcPct val="90000"/>
              </a:lnSpc>
              <a:spcBef>
                <a:spcPts val="1000"/>
              </a:spcBef>
              <a:spcAft>
                <a:spcPts val="0"/>
              </a:spcAft>
              <a:buSzPts val="2000"/>
              <a:buNone/>
            </a:pPr>
            <a:r>
              <a:rPr lang="fr-FR" sz="2200" b="0"/>
              <a:t>Facebook : Conseil de Quartier Jean Moulin Porte d’Orléans Paris 14</a:t>
            </a:r>
            <a:endParaRPr sz="2200" b="0"/>
          </a:p>
          <a:p>
            <a:pPr marL="0" lvl="0" indent="0" algn="just" rtl="0">
              <a:lnSpc>
                <a:spcPct val="90000"/>
              </a:lnSpc>
              <a:spcBef>
                <a:spcPts val="1000"/>
              </a:spcBef>
              <a:spcAft>
                <a:spcPts val="0"/>
              </a:spcAft>
              <a:buSzPts val="2000"/>
              <a:buNone/>
            </a:pPr>
            <a:endParaRPr sz="2700" b="0"/>
          </a:p>
          <a:p>
            <a:pPr marL="0" lvl="0" indent="0" algn="just" rtl="0">
              <a:lnSpc>
                <a:spcPct val="90000"/>
              </a:lnSpc>
              <a:spcBef>
                <a:spcPts val="1000"/>
              </a:spcBef>
              <a:spcAft>
                <a:spcPts val="0"/>
              </a:spcAft>
              <a:buSzPts val="2000"/>
              <a:buNone/>
            </a:pPr>
            <a:endParaRPr sz="2700" b="0"/>
          </a:p>
          <a:p>
            <a:pPr marL="0" lvl="0" indent="0" algn="just" rtl="0">
              <a:lnSpc>
                <a:spcPct val="90000"/>
              </a:lnSpc>
              <a:spcBef>
                <a:spcPts val="1000"/>
              </a:spcBef>
              <a:spcAft>
                <a:spcPts val="0"/>
              </a:spcAft>
              <a:buSzPts val="2000"/>
              <a:buNone/>
            </a:pPr>
            <a:r>
              <a:rPr lang="fr-FR" sz="2200" b="0"/>
              <a:t>Site internet : </a:t>
            </a:r>
            <a:r>
              <a:rPr lang="fr-FR" sz="2200" b="0" u="sng">
                <a:solidFill>
                  <a:srgbClr val="0000FF"/>
                </a:solidFill>
              </a:rPr>
              <a:t>le14participe.paris</a:t>
            </a:r>
            <a:endParaRPr sz="2200" b="0" u="sng">
              <a:solidFill>
                <a:srgbClr val="0000FF"/>
              </a:solidFill>
            </a:endParaRPr>
          </a:p>
          <a:p>
            <a:pPr marL="0" lvl="0" indent="0" algn="just" rtl="0">
              <a:lnSpc>
                <a:spcPct val="90000"/>
              </a:lnSpc>
              <a:spcBef>
                <a:spcPts val="1000"/>
              </a:spcBef>
              <a:spcAft>
                <a:spcPts val="0"/>
              </a:spcAft>
              <a:buSzPts val="2000"/>
              <a:buNone/>
            </a:pPr>
            <a:endParaRPr sz="2700" b="0"/>
          </a:p>
          <a:p>
            <a:pPr marL="0" lvl="0" indent="0" algn="just" rtl="0">
              <a:lnSpc>
                <a:spcPct val="90000"/>
              </a:lnSpc>
              <a:spcBef>
                <a:spcPts val="1000"/>
              </a:spcBef>
              <a:spcAft>
                <a:spcPts val="0"/>
              </a:spcAft>
              <a:buSzPts val="2000"/>
              <a:buNone/>
            </a:pPr>
            <a:endParaRPr sz="2700" b="0"/>
          </a:p>
          <a:p>
            <a:pPr marL="0" lvl="0" indent="0" algn="just" rtl="0">
              <a:lnSpc>
                <a:spcPct val="90000"/>
              </a:lnSpc>
              <a:spcBef>
                <a:spcPts val="1000"/>
              </a:spcBef>
              <a:spcAft>
                <a:spcPts val="0"/>
              </a:spcAft>
              <a:buSzPts val="2000"/>
              <a:buNone/>
            </a:pPr>
            <a:r>
              <a:rPr lang="fr-FR" sz="2200" b="0"/>
              <a:t>Twitter : Conseil de quartier JMPO - Paris 14</a:t>
            </a:r>
            <a:endParaRPr sz="2200" b="0"/>
          </a:p>
        </p:txBody>
      </p:sp>
      <p:sp>
        <p:nvSpPr>
          <p:cNvPr id="332" name="Google Shape;332;g222308b326c_0_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333" name="Google Shape;333;g222308b326c_0_17"/>
          <p:cNvSpPr txBox="1">
            <a:spLocks noGrp="1"/>
          </p:cNvSpPr>
          <p:nvPr>
            <p:ph type="body" idx="2"/>
          </p:nvPr>
        </p:nvSpPr>
        <p:spPr>
          <a:xfrm>
            <a:off x="2355300" y="6257950"/>
            <a:ext cx="7481400" cy="463500"/>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000"/>
              </a:spcBef>
              <a:spcAft>
                <a:spcPts val="0"/>
              </a:spcAft>
              <a:buClr>
                <a:schemeClr val="dk1"/>
              </a:buClr>
              <a:buSzPts val="3091"/>
              <a:buNone/>
            </a:pPr>
            <a:r>
              <a:rPr lang="fr-FR" sz="2235"/>
              <a:t>Et aussi toujours par mail à </a:t>
            </a:r>
            <a:r>
              <a:rPr lang="fr-FR" sz="2235">
                <a:solidFill>
                  <a:srgbClr val="0000FF"/>
                </a:solidFill>
              </a:rPr>
              <a:t>cqjmpoparis14@gmail.com</a:t>
            </a:r>
            <a:endParaRPr sz="2235">
              <a:solidFill>
                <a:srgbClr val="0000FF"/>
              </a:solidFill>
            </a:endParaRPr>
          </a:p>
        </p:txBody>
      </p:sp>
      <p:pic>
        <p:nvPicPr>
          <p:cNvPr id="334" name="Google Shape;334;g222308b326c_0_17"/>
          <p:cNvPicPr preferRelativeResize="0"/>
          <p:nvPr/>
        </p:nvPicPr>
        <p:blipFill rotWithShape="1">
          <a:blip r:embed="rId3">
            <a:alphaModFix/>
          </a:blip>
          <a:srcRect/>
          <a:stretch/>
        </p:blipFill>
        <p:spPr>
          <a:xfrm>
            <a:off x="889025" y="1540900"/>
            <a:ext cx="1016425" cy="1016425"/>
          </a:xfrm>
          <a:prstGeom prst="rect">
            <a:avLst/>
          </a:prstGeom>
          <a:noFill/>
          <a:ln>
            <a:noFill/>
          </a:ln>
        </p:spPr>
      </p:pic>
      <p:pic>
        <p:nvPicPr>
          <p:cNvPr id="335" name="Google Shape;335;g222308b326c_0_17"/>
          <p:cNvPicPr preferRelativeResize="0"/>
          <p:nvPr/>
        </p:nvPicPr>
        <p:blipFill rotWithShape="1">
          <a:blip r:embed="rId4">
            <a:alphaModFix/>
          </a:blip>
          <a:srcRect/>
          <a:stretch/>
        </p:blipFill>
        <p:spPr>
          <a:xfrm>
            <a:off x="812825" y="2962925"/>
            <a:ext cx="1131400" cy="1131400"/>
          </a:xfrm>
          <a:prstGeom prst="rect">
            <a:avLst/>
          </a:prstGeom>
          <a:noFill/>
          <a:ln w="38100" cap="flat" cmpd="sng">
            <a:solidFill>
              <a:srgbClr val="000000"/>
            </a:solidFill>
            <a:prstDash val="solid"/>
            <a:round/>
            <a:headEnd type="none" w="sm" len="sm"/>
            <a:tailEnd type="none" w="sm" len="sm"/>
          </a:ln>
        </p:spPr>
      </p:pic>
      <p:pic>
        <p:nvPicPr>
          <p:cNvPr id="336" name="Google Shape;336;g222308b326c_0_17"/>
          <p:cNvPicPr preferRelativeResize="0"/>
          <p:nvPr/>
        </p:nvPicPr>
        <p:blipFill rotWithShape="1">
          <a:blip r:embed="rId5">
            <a:alphaModFix/>
          </a:blip>
          <a:srcRect/>
          <a:stretch/>
        </p:blipFill>
        <p:spPr>
          <a:xfrm>
            <a:off x="889013" y="4486580"/>
            <a:ext cx="1016425" cy="8394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c5df03a1b0_0_10"/>
          <p:cNvSpPr txBox="1">
            <a:spLocks noGrp="1"/>
          </p:cNvSpPr>
          <p:nvPr>
            <p:ph type="body" idx="1"/>
          </p:nvPr>
        </p:nvSpPr>
        <p:spPr>
          <a:xfrm>
            <a:off x="674600" y="3153186"/>
            <a:ext cx="10515600" cy="2936700"/>
          </a:xfrm>
          <a:prstGeom prst="rect">
            <a:avLst/>
          </a:prstGeom>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fr-FR" sz="3400">
                <a:solidFill>
                  <a:srgbClr val="E4156A"/>
                </a:solidFill>
                <a:latin typeface="Calibri"/>
                <a:ea typeface="Calibri"/>
                <a:cs typeface="Calibri"/>
                <a:sym typeface="Calibri"/>
              </a:rPr>
              <a:t>Point circulation sur les avenues Général Leclerc </a:t>
            </a:r>
            <a:endParaRPr sz="3400">
              <a:solidFill>
                <a:srgbClr val="E4156A"/>
              </a:solidFill>
              <a:latin typeface="Calibri"/>
              <a:ea typeface="Calibri"/>
              <a:cs typeface="Calibri"/>
              <a:sym typeface="Calibri"/>
            </a:endParaRPr>
          </a:p>
          <a:p>
            <a:pPr marL="0" lvl="0" indent="0" algn="l" rtl="0">
              <a:lnSpc>
                <a:spcPct val="150000"/>
              </a:lnSpc>
              <a:spcBef>
                <a:spcPts val="0"/>
              </a:spcBef>
              <a:spcAft>
                <a:spcPts val="0"/>
              </a:spcAft>
              <a:buNone/>
            </a:pPr>
            <a:r>
              <a:rPr lang="fr-FR" sz="3400">
                <a:solidFill>
                  <a:srgbClr val="E4156A"/>
                </a:solidFill>
                <a:latin typeface="Calibri"/>
                <a:ea typeface="Calibri"/>
                <a:cs typeface="Calibri"/>
                <a:sym typeface="Calibri"/>
              </a:rPr>
              <a:t>et Jean Moulin </a:t>
            </a:r>
            <a:endParaRPr sz="3400">
              <a:solidFill>
                <a:srgbClr val="E4156A"/>
              </a:solidFill>
              <a:latin typeface="Calibri"/>
              <a:ea typeface="Calibri"/>
              <a:cs typeface="Calibri"/>
              <a:sym typeface="Calibri"/>
            </a:endParaRPr>
          </a:p>
          <a:p>
            <a:pPr marL="0" lvl="0" indent="0" algn="l" rtl="0">
              <a:spcBef>
                <a:spcPts val="1000"/>
              </a:spcBef>
              <a:spcAft>
                <a:spcPts val="0"/>
              </a:spcAft>
              <a:buNone/>
            </a:pPr>
            <a:r>
              <a:rPr lang="fr-FR" sz="2900" b="1">
                <a:solidFill>
                  <a:schemeClr val="dk1"/>
                </a:solidFill>
              </a:rPr>
              <a:t>                 Deux mois après le début des travaux</a:t>
            </a:r>
            <a:endParaRPr sz="2900" b="1">
              <a:solidFill>
                <a:schemeClr val="dk1"/>
              </a:solidFill>
            </a:endParaRPr>
          </a:p>
        </p:txBody>
      </p:sp>
      <p:sp>
        <p:nvSpPr>
          <p:cNvPr id="106" name="Google Shape;106;g2c5df03a1b0_0_1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a55c8c7873_0_16"/>
          <p:cNvSpPr txBox="1">
            <a:spLocks noGrp="1"/>
          </p:cNvSpPr>
          <p:nvPr>
            <p:ph type="title"/>
          </p:nvPr>
        </p:nvSpPr>
        <p:spPr>
          <a:xfrm>
            <a:off x="838200" y="3237220"/>
            <a:ext cx="10515600" cy="1282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fr-FR"/>
              <a:t>Merci de votre présence !</a:t>
            </a:r>
            <a:endParaRPr/>
          </a:p>
        </p:txBody>
      </p:sp>
      <p:sp>
        <p:nvSpPr>
          <p:cNvPr id="343" name="Google Shape;343;g2a55c8c7873_0_1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400"/>
              <a:buNone/>
            </a:pPr>
            <a:r>
              <a:rPr lang="fr-FR" sz="4200"/>
              <a:t>et de votre participation </a:t>
            </a:r>
            <a:endParaRPr sz="4200"/>
          </a:p>
        </p:txBody>
      </p:sp>
      <p:sp>
        <p:nvSpPr>
          <p:cNvPr id="344" name="Google Shape;344;g2a55c8c7873_0_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c5c716869f_0_1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a:t>
            </a:fld>
            <a:endParaRPr/>
          </a:p>
        </p:txBody>
      </p:sp>
      <p:sp>
        <p:nvSpPr>
          <p:cNvPr id="113" name="Google Shape;113;g2c5c716869f_0_12"/>
          <p:cNvSpPr txBox="1"/>
          <p:nvPr/>
        </p:nvSpPr>
        <p:spPr>
          <a:xfrm>
            <a:off x="152400" y="152400"/>
            <a:ext cx="11727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3600">
                <a:solidFill>
                  <a:srgbClr val="E4156A"/>
                </a:solidFill>
              </a:rPr>
              <a:t>Point circulation sur les avenues Général Leclerc </a:t>
            </a:r>
            <a:endParaRPr sz="3600">
              <a:solidFill>
                <a:srgbClr val="E4156A"/>
              </a:solidFill>
            </a:endParaRPr>
          </a:p>
          <a:p>
            <a:pPr marL="0" lvl="0" indent="0" algn="l" rtl="0">
              <a:spcBef>
                <a:spcPts val="0"/>
              </a:spcBef>
              <a:spcAft>
                <a:spcPts val="0"/>
              </a:spcAft>
              <a:buNone/>
            </a:pPr>
            <a:r>
              <a:rPr lang="fr-FR" sz="3600">
                <a:solidFill>
                  <a:srgbClr val="E4156A"/>
                </a:solidFill>
              </a:rPr>
              <a:t>et Jean Moulin deux mois après le début des travaux </a:t>
            </a:r>
            <a:endParaRPr/>
          </a:p>
        </p:txBody>
      </p:sp>
      <p:sp>
        <p:nvSpPr>
          <p:cNvPr id="114" name="Google Shape;114;g2c5c716869f_0_12"/>
          <p:cNvSpPr txBox="1"/>
          <p:nvPr/>
        </p:nvSpPr>
        <p:spPr>
          <a:xfrm>
            <a:off x="152400" y="1684325"/>
            <a:ext cx="11978700" cy="4822800"/>
          </a:xfrm>
          <a:prstGeom prst="rect">
            <a:avLst/>
          </a:prstGeom>
          <a:noFill/>
          <a:ln>
            <a:noFill/>
          </a:ln>
        </p:spPr>
        <p:txBody>
          <a:bodyPr spcFirstLastPara="1" wrap="square" lIns="91425" tIns="91425" rIns="91425" bIns="91425" anchor="t" anchorCtr="0">
            <a:spAutoFit/>
          </a:bodyPr>
          <a:lstStyle/>
          <a:p>
            <a:pPr marL="101600" lvl="0" indent="0" algn="l" rtl="0">
              <a:lnSpc>
                <a:spcPct val="90000"/>
              </a:lnSpc>
              <a:spcBef>
                <a:spcPts val="1000"/>
              </a:spcBef>
              <a:spcAft>
                <a:spcPts val="0"/>
              </a:spcAft>
              <a:buNone/>
            </a:pPr>
            <a:r>
              <a:rPr lang="fr-FR" sz="1700" b="1">
                <a:solidFill>
                  <a:schemeClr val="dk1"/>
                </a:solidFill>
              </a:rPr>
              <a:t>PREAMBULE</a:t>
            </a:r>
            <a:endParaRPr sz="2000">
              <a:solidFill>
                <a:schemeClr val="dk1"/>
              </a:solidFill>
            </a:endParaRPr>
          </a:p>
          <a:p>
            <a:pPr marL="12700" lvl="0" indent="0" algn="l" rtl="0">
              <a:lnSpc>
                <a:spcPct val="90000"/>
              </a:lnSpc>
              <a:spcBef>
                <a:spcPts val="1000"/>
              </a:spcBef>
              <a:spcAft>
                <a:spcPts val="0"/>
              </a:spcAft>
              <a:buNone/>
            </a:pPr>
            <a:r>
              <a:rPr lang="fr-FR" sz="2000">
                <a:solidFill>
                  <a:schemeClr val="dk1"/>
                </a:solidFill>
              </a:rPr>
              <a:t>•</a:t>
            </a:r>
            <a:r>
              <a:rPr lang="fr-FR" sz="1900" b="1">
                <a:solidFill>
                  <a:schemeClr val="dk1"/>
                </a:solidFill>
              </a:rPr>
              <a:t>le groupe porte d’orléans ne défendra aucune cause plaidant pour l’abandon du projet de la Mairie qui, quoiqu’on pense de ce projet, est une cause perdue d’avance car entreprise bien trop tardivement. En revanche, il promouvra et soutiendra toute initiative dont l’objet sera d’atténuer, si ce n’est supprimer, les conséquences négatives des reports de trafic sur les riverains, et notamment ceux de l’avenue Jean Moulin et de la rue des Plantes. Ces initiatives peuvent se ranger dans trois familles :</a:t>
            </a:r>
            <a:endParaRPr sz="1900" b="1">
              <a:solidFill>
                <a:schemeClr val="dk1"/>
              </a:solidFill>
            </a:endParaRPr>
          </a:p>
          <a:p>
            <a:pPr marL="12700" lvl="0" indent="0" algn="l" rtl="0">
              <a:lnSpc>
                <a:spcPct val="90000"/>
              </a:lnSpc>
              <a:spcBef>
                <a:spcPts val="1000"/>
              </a:spcBef>
              <a:spcAft>
                <a:spcPts val="0"/>
              </a:spcAft>
              <a:buNone/>
            </a:pPr>
            <a:r>
              <a:rPr lang="fr-FR" sz="2000">
                <a:solidFill>
                  <a:schemeClr val="dk1"/>
                </a:solidFill>
              </a:rPr>
              <a:t>•</a:t>
            </a:r>
            <a:r>
              <a:rPr lang="fr-FR" sz="1900" b="1">
                <a:solidFill>
                  <a:schemeClr val="dk1"/>
                </a:solidFill>
              </a:rPr>
              <a:t>1/ Information des automobilistes très en amont du secteur concerné (par exemple, dès la place Denfert-Rochereau ou la gare Montparnasse) proposant la rue Vercingétorix ou l’avenue d’Italie comme alternatives à la rue des Plantes et à l’avenue Jean Moulin pour sortir de Paris par le sud ;</a:t>
            </a:r>
            <a:endParaRPr sz="1900" b="1">
              <a:solidFill>
                <a:schemeClr val="dk1"/>
              </a:solidFill>
            </a:endParaRPr>
          </a:p>
          <a:p>
            <a:pPr marL="12700" lvl="0" indent="0" algn="l" rtl="0">
              <a:lnSpc>
                <a:spcPct val="90000"/>
              </a:lnSpc>
              <a:spcBef>
                <a:spcPts val="1000"/>
              </a:spcBef>
              <a:spcAft>
                <a:spcPts val="0"/>
              </a:spcAft>
              <a:buNone/>
            </a:pPr>
            <a:r>
              <a:rPr lang="fr-FR" sz="2000">
                <a:solidFill>
                  <a:schemeClr val="dk1"/>
                </a:solidFill>
              </a:rPr>
              <a:t>•</a:t>
            </a:r>
            <a:r>
              <a:rPr lang="fr-FR" sz="1900" b="1">
                <a:solidFill>
                  <a:schemeClr val="dk1"/>
                </a:solidFill>
              </a:rPr>
              <a:t>2/ Sécurisation et pacification : implantation et mise en évidence des passages pour piétons, dispositifs particuliers aux abords des écoles (agents municipaux), ralentisseurs de vitesse ;</a:t>
            </a:r>
            <a:endParaRPr sz="1900" b="1">
              <a:solidFill>
                <a:schemeClr val="dk1"/>
              </a:solidFill>
            </a:endParaRPr>
          </a:p>
          <a:p>
            <a:pPr marL="12700" lvl="0" indent="0" algn="l" rtl="0">
              <a:lnSpc>
                <a:spcPct val="90000"/>
              </a:lnSpc>
              <a:spcBef>
                <a:spcPts val="1000"/>
              </a:spcBef>
              <a:spcAft>
                <a:spcPts val="0"/>
              </a:spcAft>
              <a:buNone/>
            </a:pPr>
            <a:r>
              <a:rPr lang="fr-FR" sz="2000">
                <a:solidFill>
                  <a:schemeClr val="dk1"/>
                </a:solidFill>
              </a:rPr>
              <a:t>•</a:t>
            </a:r>
            <a:r>
              <a:rPr lang="fr-FR" sz="1900" b="1">
                <a:solidFill>
                  <a:schemeClr val="dk1"/>
                </a:solidFill>
              </a:rPr>
              <a:t>3/ Fluidification et apaisement du trafic automobile : réflexion sur l’utilité d’une piste cyclable dans l’avenue Jean-Moulin, allongement de la durée du feu au carrefour Jean Moulin / Brune…</a:t>
            </a:r>
            <a:endParaRPr sz="1900" b="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c5f7bd097e_0_19"/>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solidFill>
                  <a:srgbClr val="E4156A"/>
                </a:solidFill>
              </a:rPr>
              <a:t>Réunion du 18 mars à la mairie</a:t>
            </a:r>
            <a:r>
              <a:rPr lang="fr-FR" sz="1100">
                <a:solidFill>
                  <a:schemeClr val="dk1"/>
                </a:solidFill>
              </a:rPr>
              <a:t> </a:t>
            </a:r>
            <a:endParaRPr/>
          </a:p>
        </p:txBody>
      </p:sp>
      <p:sp>
        <p:nvSpPr>
          <p:cNvPr id="121" name="Google Shape;121;g2c5f7bd097e_0_19"/>
          <p:cNvSpPr txBox="1">
            <a:spLocks noGrp="1"/>
          </p:cNvSpPr>
          <p:nvPr>
            <p:ph type="body" idx="1"/>
          </p:nvPr>
        </p:nvSpPr>
        <p:spPr>
          <a:xfrm>
            <a:off x="727225" y="1307775"/>
            <a:ext cx="10515600" cy="5106900"/>
          </a:xfrm>
          <a:prstGeom prst="rect">
            <a:avLst/>
          </a:prstGeom>
        </p:spPr>
        <p:txBody>
          <a:bodyPr spcFirstLastPara="1" wrap="square" lIns="91425" tIns="45700" rIns="91425" bIns="45700" anchor="t" anchorCtr="0">
            <a:normAutofit fontScale="70000" lnSpcReduction="20000"/>
          </a:bodyPr>
          <a:lstStyle/>
          <a:p>
            <a:pPr marL="101600" lvl="0" indent="0" algn="l" rtl="0">
              <a:spcBef>
                <a:spcPts val="1000"/>
              </a:spcBef>
              <a:spcAft>
                <a:spcPts val="0"/>
              </a:spcAft>
              <a:buNone/>
            </a:pPr>
            <a:endParaRPr sz="1900" b="0"/>
          </a:p>
          <a:p>
            <a:pPr marL="101600" lvl="0" indent="0" algn="l" rtl="0">
              <a:spcBef>
                <a:spcPts val="1000"/>
              </a:spcBef>
              <a:spcAft>
                <a:spcPts val="0"/>
              </a:spcAft>
              <a:buClr>
                <a:schemeClr val="dk1"/>
              </a:buClr>
              <a:buSzPct val="49581"/>
              <a:buFont typeface="Arial"/>
              <a:buNone/>
            </a:pPr>
            <a:r>
              <a:rPr lang="fr-FR" sz="2218" b="0"/>
              <a:t>Rappel des fondamentaux du projet par C. Petit et G. Durand</a:t>
            </a:r>
            <a:endParaRPr sz="2218" b="0"/>
          </a:p>
          <a:p>
            <a:pPr marL="12700" lvl="0" indent="0" algn="l" rtl="0">
              <a:spcBef>
                <a:spcPts val="1000"/>
              </a:spcBef>
              <a:spcAft>
                <a:spcPts val="0"/>
              </a:spcAft>
              <a:buClr>
                <a:schemeClr val="dk1"/>
              </a:buClr>
              <a:buSzPct val="43675"/>
              <a:buFont typeface="Arial"/>
              <a:buNone/>
            </a:pPr>
            <a:r>
              <a:rPr lang="fr-FR" sz="2518" b="0"/>
              <a:t>•</a:t>
            </a:r>
            <a:r>
              <a:rPr lang="fr-FR" sz="2218" b="0"/>
              <a:t>Les priorités : 1-transports en commun, 2- sécurité porte d’Orléans, 3-pistes cyclables </a:t>
            </a:r>
            <a:endParaRPr sz="2218" b="0"/>
          </a:p>
          <a:p>
            <a:pPr marL="101600" lvl="0" indent="0" algn="l" rtl="0">
              <a:spcBef>
                <a:spcPts val="1000"/>
              </a:spcBef>
              <a:spcAft>
                <a:spcPts val="0"/>
              </a:spcAft>
              <a:buClr>
                <a:schemeClr val="dk1"/>
              </a:buClr>
              <a:buSzPct val="49581"/>
              <a:buFont typeface="Arial"/>
              <a:buNone/>
            </a:pPr>
            <a:r>
              <a:rPr lang="fr-FR" sz="2218" b="0"/>
              <a:t>(avant c’était 1-plan vélo)</a:t>
            </a:r>
            <a:endParaRPr sz="2218" b="0"/>
          </a:p>
          <a:p>
            <a:pPr marL="12700" lvl="0" indent="0" algn="l" rtl="0">
              <a:spcBef>
                <a:spcPts val="1000"/>
              </a:spcBef>
              <a:spcAft>
                <a:spcPts val="0"/>
              </a:spcAft>
              <a:buClr>
                <a:schemeClr val="dk1"/>
              </a:buClr>
              <a:buSzPct val="43675"/>
              <a:buFont typeface="Arial"/>
              <a:buNone/>
            </a:pPr>
            <a:r>
              <a:rPr lang="fr-FR" sz="2518" b="0"/>
              <a:t>•</a:t>
            </a:r>
            <a:r>
              <a:rPr lang="fr-FR" sz="2218" b="0"/>
              <a:t>Le but : déporter les flux de circulation automobile sur les grands axes : avenues d’Italie et du Gal Leclerc</a:t>
            </a:r>
            <a:endParaRPr sz="2218" b="0"/>
          </a:p>
          <a:p>
            <a:pPr marL="101600" lvl="0" indent="0" algn="l" rtl="0">
              <a:spcBef>
                <a:spcPts val="1000"/>
              </a:spcBef>
              <a:spcAft>
                <a:spcPts val="0"/>
              </a:spcAft>
              <a:buClr>
                <a:schemeClr val="dk1"/>
              </a:buClr>
              <a:buSzPct val="49581"/>
              <a:buFont typeface="Arial"/>
              <a:buNone/>
            </a:pPr>
            <a:endParaRPr sz="2218"/>
          </a:p>
          <a:p>
            <a:pPr marL="101600" lvl="0" indent="0" algn="l" rtl="0">
              <a:spcBef>
                <a:spcPts val="1000"/>
              </a:spcBef>
              <a:spcAft>
                <a:spcPts val="0"/>
              </a:spcAft>
              <a:buClr>
                <a:schemeClr val="dk1"/>
              </a:buClr>
              <a:buSzPct val="49581"/>
              <a:buFont typeface="Arial"/>
              <a:buNone/>
            </a:pPr>
            <a:r>
              <a:rPr lang="fr-FR" sz="2218"/>
              <a:t>Etude d’impact ou étude de report </a:t>
            </a:r>
            <a:r>
              <a:rPr lang="fr-FR" sz="2218" b="0"/>
              <a:t>:</a:t>
            </a:r>
            <a:endParaRPr sz="2218" b="0"/>
          </a:p>
          <a:p>
            <a:pPr marL="101600" lvl="0" indent="0" algn="l" rtl="0">
              <a:spcBef>
                <a:spcPts val="1000"/>
              </a:spcBef>
              <a:spcAft>
                <a:spcPts val="0"/>
              </a:spcAft>
              <a:buClr>
                <a:schemeClr val="dk1"/>
              </a:buClr>
              <a:buSzPct val="49581"/>
              <a:buFont typeface="Arial"/>
              <a:buNone/>
            </a:pPr>
            <a:r>
              <a:rPr lang="fr-FR" sz="2218"/>
              <a:t>Méthodologie</a:t>
            </a:r>
            <a:r>
              <a:rPr lang="fr-FR" sz="2218" b="0"/>
              <a:t> : - Comptages aux heures de pointe</a:t>
            </a:r>
            <a:endParaRPr sz="2218" b="0"/>
          </a:p>
          <a:p>
            <a:pPr marL="101600" lvl="0" indent="0" algn="l" rtl="0">
              <a:spcBef>
                <a:spcPts val="1000"/>
              </a:spcBef>
              <a:spcAft>
                <a:spcPts val="0"/>
              </a:spcAft>
              <a:buClr>
                <a:schemeClr val="dk1"/>
              </a:buClr>
              <a:buSzPct val="49581"/>
              <a:buFont typeface="Arial"/>
              <a:buNone/>
            </a:pPr>
            <a:r>
              <a:rPr lang="fr-FR" sz="2218" b="0"/>
              <a:t>    - modèles</a:t>
            </a:r>
            <a:endParaRPr sz="2218" b="0"/>
          </a:p>
          <a:p>
            <a:pPr marL="101600" lvl="0" indent="0" algn="l" rtl="0">
              <a:spcBef>
                <a:spcPts val="1000"/>
              </a:spcBef>
              <a:spcAft>
                <a:spcPts val="0"/>
              </a:spcAft>
              <a:buClr>
                <a:schemeClr val="dk1"/>
              </a:buClr>
              <a:buSzPct val="49581"/>
              <a:buFont typeface="Arial"/>
              <a:buNone/>
            </a:pPr>
            <a:r>
              <a:rPr lang="fr-FR" sz="2218" b="0"/>
              <a:t>    - critère : volume du report et capacité d’absorption des flux additionnels</a:t>
            </a:r>
            <a:endParaRPr sz="2218" b="0"/>
          </a:p>
          <a:p>
            <a:pPr marL="12700" lvl="0" indent="0" algn="l" rtl="0">
              <a:spcBef>
                <a:spcPts val="1000"/>
              </a:spcBef>
              <a:spcAft>
                <a:spcPts val="0"/>
              </a:spcAft>
              <a:buClr>
                <a:schemeClr val="dk1"/>
              </a:buClr>
              <a:buSzPct val="43675"/>
              <a:buFont typeface="Arial"/>
              <a:buNone/>
            </a:pPr>
            <a:endParaRPr sz="2518" b="0"/>
          </a:p>
          <a:p>
            <a:pPr marL="12700" lvl="0" indent="0" algn="l" rtl="0">
              <a:spcBef>
                <a:spcPts val="1000"/>
              </a:spcBef>
              <a:spcAft>
                <a:spcPts val="0"/>
              </a:spcAft>
              <a:buClr>
                <a:schemeClr val="dk1"/>
              </a:buClr>
              <a:buSzPct val="43675"/>
              <a:buFont typeface="Arial"/>
              <a:buNone/>
            </a:pPr>
            <a:r>
              <a:rPr lang="fr-FR" sz="2518" b="0"/>
              <a:t>•</a:t>
            </a:r>
            <a:r>
              <a:rPr lang="fr-FR" sz="2218"/>
              <a:t>La mise à sens unique de l’avenue du Gal Leclerc</a:t>
            </a:r>
            <a:r>
              <a:rPr lang="fr-FR" sz="2218" b="0"/>
              <a:t> : décision de la préfecture (pas la préférence de la Mairie). Report de la circulation sortante dans l’avenue Jean Moulin = conséquence</a:t>
            </a:r>
            <a:endParaRPr sz="2218" b="0"/>
          </a:p>
          <a:p>
            <a:pPr marL="101600" lvl="0" indent="0" algn="l" rtl="0">
              <a:spcBef>
                <a:spcPts val="1000"/>
              </a:spcBef>
              <a:spcAft>
                <a:spcPts val="0"/>
              </a:spcAft>
              <a:buClr>
                <a:schemeClr val="dk1"/>
              </a:buClr>
              <a:buSzPct val="49581"/>
              <a:buFont typeface="Arial"/>
              <a:buNone/>
            </a:pPr>
            <a:r>
              <a:rPr lang="fr-FR" sz="2218" b="0"/>
              <a:t>   </a:t>
            </a:r>
            <a:endParaRPr sz="2218" b="0"/>
          </a:p>
          <a:p>
            <a:pPr marL="101600" lvl="0" indent="0" algn="l" rtl="0">
              <a:spcBef>
                <a:spcPts val="1000"/>
              </a:spcBef>
              <a:spcAft>
                <a:spcPts val="0"/>
              </a:spcAft>
              <a:buClr>
                <a:schemeClr val="dk1"/>
              </a:buClr>
              <a:buSzPct val="42699"/>
              <a:buFont typeface="Arial"/>
              <a:buNone/>
            </a:pPr>
            <a:endParaRPr sz="2576" b="0"/>
          </a:p>
          <a:p>
            <a:pPr marL="101600" lvl="0" indent="0" algn="l" rtl="0">
              <a:spcBef>
                <a:spcPts val="1000"/>
              </a:spcBef>
              <a:spcAft>
                <a:spcPts val="0"/>
              </a:spcAft>
              <a:buNone/>
            </a:pPr>
            <a:r>
              <a:rPr lang="fr-FR" sz="2617" b="0"/>
              <a:t>   </a:t>
            </a:r>
            <a:endParaRPr/>
          </a:p>
        </p:txBody>
      </p:sp>
      <p:sp>
        <p:nvSpPr>
          <p:cNvPr id="122" name="Google Shape;122;g2c5f7bd097e_0_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c5f7bd097e_0_29"/>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sz="3200">
                <a:solidFill>
                  <a:srgbClr val="E4156A"/>
                </a:solidFill>
              </a:rPr>
              <a:t>18 mars – Ce que dit le modèle et les sujets à traiter:</a:t>
            </a:r>
            <a:r>
              <a:rPr lang="fr-FR" sz="1100">
                <a:solidFill>
                  <a:schemeClr val="dk1"/>
                </a:solidFill>
              </a:rPr>
              <a:t> </a:t>
            </a:r>
            <a:r>
              <a:rPr lang="fr-FR">
                <a:solidFill>
                  <a:srgbClr val="E4156A"/>
                </a:solidFill>
              </a:rPr>
              <a:t> :</a:t>
            </a:r>
            <a:r>
              <a:rPr lang="fr-FR" sz="1100">
                <a:solidFill>
                  <a:schemeClr val="dk1"/>
                </a:solidFill>
              </a:rPr>
              <a:t> </a:t>
            </a:r>
            <a:endParaRPr/>
          </a:p>
        </p:txBody>
      </p:sp>
      <p:sp>
        <p:nvSpPr>
          <p:cNvPr id="129" name="Google Shape;129;g2c5f7bd097e_0_29"/>
          <p:cNvSpPr txBox="1">
            <a:spLocks noGrp="1"/>
          </p:cNvSpPr>
          <p:nvPr>
            <p:ph type="body" idx="1"/>
          </p:nvPr>
        </p:nvSpPr>
        <p:spPr>
          <a:xfrm>
            <a:off x="782725" y="1358325"/>
            <a:ext cx="10515600" cy="5216100"/>
          </a:xfrm>
          <a:prstGeom prst="rect">
            <a:avLst/>
          </a:prstGeom>
        </p:spPr>
        <p:txBody>
          <a:bodyPr spcFirstLastPara="1" wrap="square" lIns="91425" tIns="45700" rIns="91425" bIns="45700" anchor="t" anchorCtr="0">
            <a:normAutofit fontScale="25000" lnSpcReduction="20000"/>
          </a:bodyPr>
          <a:lstStyle/>
          <a:p>
            <a:pPr marL="101600" lvl="0" indent="0" algn="l" rtl="0">
              <a:spcBef>
                <a:spcPts val="1000"/>
              </a:spcBef>
              <a:spcAft>
                <a:spcPts val="0"/>
              </a:spcAft>
              <a:buNone/>
            </a:pPr>
            <a:endParaRPr sz="2681" b="0"/>
          </a:p>
          <a:p>
            <a:pPr marL="101600" lvl="0" indent="0" algn="l" rtl="0">
              <a:spcBef>
                <a:spcPts val="1000"/>
              </a:spcBef>
              <a:spcAft>
                <a:spcPts val="0"/>
              </a:spcAft>
              <a:buClr>
                <a:schemeClr val="dk1"/>
              </a:buClr>
              <a:buSzPts val="275"/>
              <a:buFont typeface="Arial"/>
              <a:buNone/>
            </a:pPr>
            <a:r>
              <a:rPr lang="fr-FR" sz="8063" b="0"/>
              <a:t>Sur Général Leclerc ça reste toujours rouge.</a:t>
            </a:r>
            <a:endParaRPr sz="8063" b="0"/>
          </a:p>
          <a:p>
            <a:pPr marL="101600" lvl="0" indent="0" algn="l" rtl="0">
              <a:spcBef>
                <a:spcPts val="1000"/>
              </a:spcBef>
              <a:spcAft>
                <a:spcPts val="0"/>
              </a:spcAft>
              <a:buClr>
                <a:schemeClr val="dk1"/>
              </a:buClr>
              <a:buSzPts val="275"/>
              <a:buFont typeface="Arial"/>
              <a:buNone/>
            </a:pPr>
            <a:r>
              <a:rPr lang="fr-FR" sz="8063" b="0"/>
              <a:t>Sur l’avenue Jean Moulin,</a:t>
            </a:r>
            <a:endParaRPr sz="8063" b="0"/>
          </a:p>
          <a:p>
            <a:pPr marL="101600" lvl="0" indent="0" algn="l" rtl="0">
              <a:spcBef>
                <a:spcPts val="1000"/>
              </a:spcBef>
              <a:spcAft>
                <a:spcPts val="0"/>
              </a:spcAft>
              <a:buClr>
                <a:schemeClr val="dk1"/>
              </a:buClr>
              <a:buSzPts val="275"/>
              <a:buFont typeface="Arial"/>
              <a:buNone/>
            </a:pPr>
            <a:r>
              <a:rPr lang="fr-FR" sz="8063" b="0"/>
              <a:t>  si 680 véhicules/h sens sortant sur Général Leclerc,</a:t>
            </a:r>
            <a:endParaRPr sz="8063" b="0"/>
          </a:p>
          <a:p>
            <a:pPr marL="101600" lvl="0" indent="0" algn="l" rtl="0">
              <a:spcBef>
                <a:spcPts val="1000"/>
              </a:spcBef>
              <a:spcAft>
                <a:spcPts val="0"/>
              </a:spcAft>
              <a:buClr>
                <a:schemeClr val="dk1"/>
              </a:buClr>
              <a:buSzPts val="275"/>
              <a:buFont typeface="Arial"/>
              <a:buNone/>
            </a:pPr>
            <a:r>
              <a:rPr lang="fr-FR" sz="8063" b="0"/>
              <a:t>   report seulement 370 sur Jean Moulin :</a:t>
            </a:r>
            <a:endParaRPr sz="8063" b="0"/>
          </a:p>
          <a:p>
            <a:pPr marL="101600" lvl="0" indent="0" algn="l" rtl="0">
              <a:spcBef>
                <a:spcPts val="1000"/>
              </a:spcBef>
              <a:spcAft>
                <a:spcPts val="0"/>
              </a:spcAft>
              <a:buNone/>
            </a:pPr>
            <a:r>
              <a:rPr lang="fr-FR" sz="8063" b="0"/>
              <a:t>    </a:t>
            </a:r>
            <a:r>
              <a:rPr lang="fr-FR" sz="8663" b="0"/>
              <a:t>-&gt; pas de congestion</a:t>
            </a:r>
            <a:endParaRPr sz="8663" b="0"/>
          </a:p>
          <a:p>
            <a:pPr marL="101600" lvl="0" indent="0" algn="l" rtl="0">
              <a:spcBef>
                <a:spcPts val="1000"/>
              </a:spcBef>
              <a:spcAft>
                <a:spcPts val="0"/>
              </a:spcAft>
              <a:buNone/>
            </a:pPr>
            <a:endParaRPr sz="5480" b="0"/>
          </a:p>
          <a:p>
            <a:pPr marL="101600" lvl="0" indent="0" algn="l" rtl="0">
              <a:spcBef>
                <a:spcPts val="1000"/>
              </a:spcBef>
              <a:spcAft>
                <a:spcPts val="0"/>
              </a:spcAft>
              <a:buNone/>
            </a:pPr>
            <a:endParaRPr sz="5480" b="0"/>
          </a:p>
          <a:p>
            <a:pPr marL="101600" lvl="0" indent="0" algn="l" rtl="0">
              <a:spcBef>
                <a:spcPts val="1000"/>
              </a:spcBef>
              <a:spcAft>
                <a:spcPts val="0"/>
              </a:spcAft>
              <a:buClr>
                <a:schemeClr val="dk1"/>
              </a:buClr>
              <a:buSzPts val="275"/>
              <a:buFont typeface="Arial"/>
              <a:buNone/>
            </a:pPr>
            <a:r>
              <a:rPr lang="fr-FR" sz="6700" b="0"/>
              <a:t>Sujets à traiter :</a:t>
            </a:r>
            <a:endParaRPr sz="6700" b="0"/>
          </a:p>
          <a:p>
            <a:pPr marL="101600" lvl="0" indent="0" algn="l" rtl="0">
              <a:spcBef>
                <a:spcPts val="1000"/>
              </a:spcBef>
              <a:spcAft>
                <a:spcPts val="0"/>
              </a:spcAft>
              <a:buClr>
                <a:schemeClr val="dk1"/>
              </a:buClr>
              <a:buSzPts val="275"/>
              <a:buFont typeface="Arial"/>
              <a:buNone/>
            </a:pPr>
            <a:r>
              <a:rPr lang="fr-FR" sz="6700" b="0"/>
              <a:t>- L’accès à la rue Poirier de Narçay</a:t>
            </a:r>
            <a:endParaRPr sz="6700" b="0"/>
          </a:p>
          <a:p>
            <a:pPr marL="101600" lvl="0" indent="0" algn="l" rtl="0">
              <a:spcBef>
                <a:spcPts val="1000"/>
              </a:spcBef>
              <a:spcAft>
                <a:spcPts val="0"/>
              </a:spcAft>
              <a:buClr>
                <a:schemeClr val="dk1"/>
              </a:buClr>
              <a:buSzPts val="275"/>
              <a:buFont typeface="Arial"/>
              <a:buNone/>
            </a:pPr>
            <a:r>
              <a:rPr lang="fr-FR" sz="6700" b="0"/>
              <a:t>- Situation des commerçants de l’avenue du Gl Leclerc (ils attendent toujours la dérogation pour livraisons sur la voie de bus)</a:t>
            </a:r>
            <a:endParaRPr sz="6700" b="0"/>
          </a:p>
          <a:p>
            <a:pPr marL="12700" lvl="0" indent="0" algn="l" rtl="0">
              <a:spcBef>
                <a:spcPts val="1000"/>
              </a:spcBef>
              <a:spcAft>
                <a:spcPts val="0"/>
              </a:spcAft>
              <a:buClr>
                <a:schemeClr val="dk1"/>
              </a:buClr>
              <a:buSzPts val="275"/>
              <a:buFont typeface="Arial"/>
              <a:buNone/>
            </a:pPr>
            <a:r>
              <a:rPr lang="fr-FR" sz="6800" b="0"/>
              <a:t>-</a:t>
            </a:r>
            <a:r>
              <a:rPr lang="fr-FR" sz="6700" b="0"/>
              <a:t>L’accés au parking de la porte d’Orléans (pour décongestionner l’entrée des véhicules dans Paris) :  tarif, couplage avec Pass Navigo, etc…</a:t>
            </a:r>
            <a:endParaRPr sz="6700" b="0"/>
          </a:p>
          <a:p>
            <a:pPr marL="12700" lvl="0" indent="0" algn="l" rtl="0">
              <a:spcBef>
                <a:spcPts val="1000"/>
              </a:spcBef>
              <a:spcAft>
                <a:spcPts val="0"/>
              </a:spcAft>
              <a:buClr>
                <a:schemeClr val="dk1"/>
              </a:buClr>
              <a:buSzPts val="275"/>
              <a:buFont typeface="Arial"/>
              <a:buNone/>
            </a:pPr>
            <a:r>
              <a:rPr lang="fr-FR" sz="6800" b="0"/>
              <a:t>-</a:t>
            </a:r>
            <a:r>
              <a:rPr lang="fr-FR" sz="6700" b="0"/>
              <a:t>Rendez-vous à obtenir avec la RATP pour déplacement passage piétons au carrefour Jourdan/Gl Leclerc et détournement bus de la rue Beaunier</a:t>
            </a:r>
            <a:endParaRPr sz="6700" b="0"/>
          </a:p>
          <a:p>
            <a:pPr marL="101600" lvl="0" indent="0" algn="l" rtl="0">
              <a:spcBef>
                <a:spcPts val="1000"/>
              </a:spcBef>
              <a:spcAft>
                <a:spcPts val="0"/>
              </a:spcAft>
              <a:buClr>
                <a:schemeClr val="dk1"/>
              </a:buClr>
              <a:buSzPts val="275"/>
              <a:buFont typeface="Arial"/>
              <a:buNone/>
            </a:pPr>
            <a:r>
              <a:rPr lang="fr-FR" sz="6700" b="0"/>
              <a:t> </a:t>
            </a:r>
            <a:endParaRPr sz="6700" b="0"/>
          </a:p>
          <a:p>
            <a:pPr marL="101600" lvl="0" indent="0" algn="l" rtl="0">
              <a:spcBef>
                <a:spcPts val="1000"/>
              </a:spcBef>
              <a:spcAft>
                <a:spcPts val="0"/>
              </a:spcAft>
              <a:buNone/>
            </a:pPr>
            <a:endParaRPr sz="8351" b="0"/>
          </a:p>
          <a:p>
            <a:pPr marL="101600" lvl="0" indent="0" algn="l" rtl="0">
              <a:spcBef>
                <a:spcPts val="1000"/>
              </a:spcBef>
              <a:spcAft>
                <a:spcPts val="0"/>
              </a:spcAft>
              <a:buClr>
                <a:schemeClr val="dk1"/>
              </a:buClr>
              <a:buSzPts val="275"/>
              <a:buFont typeface="Arial"/>
              <a:buNone/>
            </a:pPr>
            <a:endParaRPr sz="6280" b="0"/>
          </a:p>
          <a:p>
            <a:pPr marL="0" lvl="0" indent="0" algn="l" rtl="0">
              <a:spcBef>
                <a:spcPts val="1000"/>
              </a:spcBef>
              <a:spcAft>
                <a:spcPts val="0"/>
              </a:spcAft>
              <a:buNone/>
            </a:pPr>
            <a:endParaRPr sz="5480"/>
          </a:p>
        </p:txBody>
      </p:sp>
      <p:sp>
        <p:nvSpPr>
          <p:cNvPr id="130" name="Google Shape;130;g2c5f7bd097e_0_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c5f7bd097e_0_40"/>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sz="3200">
                <a:solidFill>
                  <a:srgbClr val="E4156A"/>
                </a:solidFill>
              </a:rPr>
              <a:t>18 mars - Conclusions</a:t>
            </a:r>
            <a:r>
              <a:rPr lang="fr-FR" sz="1100">
                <a:solidFill>
                  <a:schemeClr val="dk1"/>
                </a:solidFill>
              </a:rPr>
              <a:t> </a:t>
            </a:r>
            <a:endParaRPr/>
          </a:p>
        </p:txBody>
      </p:sp>
      <p:sp>
        <p:nvSpPr>
          <p:cNvPr id="137" name="Google Shape;137;g2c5f7bd097e_0_4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12700" lvl="0" indent="0" algn="l" rtl="0">
              <a:spcBef>
                <a:spcPts val="1000"/>
              </a:spcBef>
              <a:spcAft>
                <a:spcPts val="0"/>
              </a:spcAft>
              <a:buClr>
                <a:schemeClr val="dk1"/>
              </a:buClr>
              <a:buSzPts val="1100"/>
              <a:buFont typeface="Arial"/>
              <a:buNone/>
            </a:pPr>
            <a:r>
              <a:rPr lang="fr-FR" b="0"/>
              <a:t>•La mairie est ouverte aux propositions pour réduire les nuisances dans l’avenue Jean Moulin et dans la rue des Plantes ;</a:t>
            </a:r>
            <a:endParaRPr b="0"/>
          </a:p>
          <a:p>
            <a:pPr marL="12700" lvl="0" indent="0" algn="l" rtl="0">
              <a:spcBef>
                <a:spcPts val="1000"/>
              </a:spcBef>
              <a:spcAft>
                <a:spcPts val="0"/>
              </a:spcAft>
              <a:buClr>
                <a:schemeClr val="dk1"/>
              </a:buClr>
              <a:buSzPts val="1100"/>
              <a:buFont typeface="Arial"/>
              <a:buNone/>
            </a:pPr>
            <a:r>
              <a:rPr lang="fr-FR" b="0"/>
              <a:t>•Les mesures retenues s’incriront pour certaines dans un temps court (une fois la circulation stabilisée sur l’avenue du Gl Leclerc), et pour d’autres dans un temps long (une fois appréciée l’intensité du trafic automobile post JO et mise en place de la ZTL dans le centre de Paris) ;</a:t>
            </a:r>
            <a:endParaRPr b="0"/>
          </a:p>
          <a:p>
            <a:pPr marL="12700" lvl="0" indent="0" algn="l" rtl="0">
              <a:spcBef>
                <a:spcPts val="1000"/>
              </a:spcBef>
              <a:spcAft>
                <a:spcPts val="0"/>
              </a:spcAft>
              <a:buClr>
                <a:schemeClr val="dk1"/>
              </a:buClr>
              <a:buSzPts val="1100"/>
              <a:buFont typeface="Arial"/>
              <a:buNone/>
            </a:pPr>
            <a:r>
              <a:rPr lang="fr-FR" b="0"/>
              <a:t>•Les changements du plan de circulation dans les rues qui entourent le Parc Montsouris répondent à la nécessité de pacifier le trafic autour du seul grand espace vert de l’arrondissement ;</a:t>
            </a:r>
            <a:endParaRPr b="0"/>
          </a:p>
          <a:p>
            <a:pPr marL="101600" lvl="0" indent="0" algn="l" rtl="0">
              <a:spcBef>
                <a:spcPts val="1000"/>
              </a:spcBef>
              <a:spcAft>
                <a:spcPts val="0"/>
              </a:spcAft>
              <a:buClr>
                <a:schemeClr val="dk1"/>
              </a:buClr>
              <a:buSzPts val="1100"/>
              <a:buFont typeface="Arial"/>
              <a:buNone/>
            </a:pPr>
            <a:endParaRPr b="0"/>
          </a:p>
          <a:p>
            <a:pPr marL="0" lvl="0" indent="0" algn="l" rtl="0">
              <a:spcBef>
                <a:spcPts val="1000"/>
              </a:spcBef>
              <a:spcAft>
                <a:spcPts val="0"/>
              </a:spcAft>
              <a:buNone/>
            </a:pPr>
            <a:endParaRPr/>
          </a:p>
        </p:txBody>
      </p:sp>
      <p:sp>
        <p:nvSpPr>
          <p:cNvPr id="138" name="Google Shape;138;g2c5f7bd097e_0_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c5f7bd097e_0_50"/>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solidFill>
                  <a:srgbClr val="E4156A"/>
                </a:solidFill>
              </a:rPr>
              <a:t>Réunion du 20 mars à Chantin</a:t>
            </a:r>
            <a:r>
              <a:rPr lang="fr-FR" sz="1100">
                <a:solidFill>
                  <a:schemeClr val="dk1"/>
                </a:solidFill>
              </a:rPr>
              <a:t> </a:t>
            </a:r>
            <a:endParaRPr/>
          </a:p>
        </p:txBody>
      </p:sp>
      <p:sp>
        <p:nvSpPr>
          <p:cNvPr id="145" name="Google Shape;145;g2c5f7bd097e_0_50"/>
          <p:cNvSpPr txBox="1">
            <a:spLocks noGrp="1"/>
          </p:cNvSpPr>
          <p:nvPr>
            <p:ph type="body" idx="1"/>
          </p:nvPr>
        </p:nvSpPr>
        <p:spPr>
          <a:xfrm>
            <a:off x="505300" y="1432300"/>
            <a:ext cx="10515600" cy="5105100"/>
          </a:xfrm>
          <a:prstGeom prst="rect">
            <a:avLst/>
          </a:prstGeom>
        </p:spPr>
        <p:txBody>
          <a:bodyPr spcFirstLastPara="1" wrap="square" lIns="91425" tIns="45700" rIns="91425" bIns="45700" anchor="t" anchorCtr="0">
            <a:normAutofit lnSpcReduction="10000"/>
          </a:bodyPr>
          <a:lstStyle/>
          <a:p>
            <a:pPr marL="12700" lvl="0" indent="0" algn="l" rtl="0">
              <a:spcBef>
                <a:spcPts val="1000"/>
              </a:spcBef>
              <a:spcAft>
                <a:spcPts val="0"/>
              </a:spcAft>
              <a:buNone/>
            </a:pPr>
            <a:r>
              <a:rPr lang="fr-FR" sz="2200" b="0"/>
              <a:t>•</a:t>
            </a:r>
            <a:r>
              <a:rPr lang="fr-FR" sz="2200"/>
              <a:t>COMPTAGES MAIRIE :19 janvier 18 février</a:t>
            </a:r>
            <a:endParaRPr sz="2200"/>
          </a:p>
          <a:p>
            <a:pPr marL="12700" lvl="0" indent="0" algn="l" rtl="0">
              <a:spcBef>
                <a:spcPts val="1000"/>
              </a:spcBef>
              <a:spcAft>
                <a:spcPts val="0"/>
              </a:spcAft>
              <a:buNone/>
            </a:pPr>
            <a:r>
              <a:rPr lang="fr-FR" sz="2200" b="0"/>
              <a:t>•- un comptage mis en place devant le 27 avenue Jean Moulin, moyenne +32%</a:t>
            </a:r>
            <a:endParaRPr sz="2200" b="0"/>
          </a:p>
          <a:p>
            <a:pPr marL="12700" lvl="0" indent="0" algn="l" rtl="0">
              <a:spcBef>
                <a:spcPts val="1000"/>
              </a:spcBef>
              <a:spcAft>
                <a:spcPts val="0"/>
              </a:spcAft>
              <a:buNone/>
            </a:pPr>
            <a:r>
              <a:rPr lang="fr-FR" sz="2200" b="0"/>
              <a:t>•- augmentation plus faible que dans l’étude (700 prévus, observés &lt;600)</a:t>
            </a:r>
            <a:endParaRPr sz="2200" b="0"/>
          </a:p>
          <a:p>
            <a:pPr marL="12700" lvl="0" indent="0" algn="l" rtl="0">
              <a:spcBef>
                <a:spcPts val="1000"/>
              </a:spcBef>
              <a:spcAft>
                <a:spcPts val="0"/>
              </a:spcAft>
              <a:buNone/>
            </a:pPr>
            <a:r>
              <a:rPr lang="fr-FR" sz="2200" b="0"/>
              <a:t>• répartition différente</a:t>
            </a:r>
            <a:endParaRPr sz="2200" b="0"/>
          </a:p>
          <a:p>
            <a:pPr marL="12700" lvl="0" indent="0" algn="l" rtl="0">
              <a:spcBef>
                <a:spcPts val="1000"/>
              </a:spcBef>
              <a:spcAft>
                <a:spcPts val="0"/>
              </a:spcAft>
              <a:buNone/>
            </a:pPr>
            <a:r>
              <a:rPr lang="fr-FR" sz="2200" b="0"/>
              <a:t>•+ 20-25% semaine, + 45% dimanche</a:t>
            </a:r>
            <a:endParaRPr sz="2200" b="0"/>
          </a:p>
          <a:p>
            <a:pPr marL="12700" lvl="0" indent="0" algn="l" rtl="0">
              <a:spcBef>
                <a:spcPts val="1000"/>
              </a:spcBef>
              <a:spcAft>
                <a:spcPts val="0"/>
              </a:spcAft>
              <a:buNone/>
            </a:pPr>
            <a:r>
              <a:rPr lang="fr-FR" sz="2200" b="0"/>
              <a:t>•pas d’augmentation rue des Plantes (qui est en travaux)</a:t>
            </a:r>
            <a:endParaRPr sz="2200" b="0"/>
          </a:p>
          <a:p>
            <a:pPr marL="12700" lvl="0" indent="0" algn="l" rtl="0">
              <a:spcBef>
                <a:spcPts val="1000"/>
              </a:spcBef>
              <a:spcAft>
                <a:spcPts val="0"/>
              </a:spcAft>
              <a:buNone/>
            </a:pPr>
            <a:r>
              <a:rPr lang="fr-FR" sz="2200" b="0"/>
              <a:t>•</a:t>
            </a:r>
            <a:endParaRPr sz="2200" b="0"/>
          </a:p>
          <a:p>
            <a:pPr marL="12700" lvl="0" indent="0" algn="l" rtl="0">
              <a:spcBef>
                <a:spcPts val="1000"/>
              </a:spcBef>
              <a:spcAft>
                <a:spcPts val="0"/>
              </a:spcAft>
              <a:buNone/>
            </a:pPr>
            <a:r>
              <a:rPr lang="fr-FR" sz="2200" b="0"/>
              <a:t>•</a:t>
            </a:r>
            <a:r>
              <a:rPr lang="fr-FR" sz="2200"/>
              <a:t>COMPTAGES HABITANTS :</a:t>
            </a:r>
            <a:endParaRPr sz="2200"/>
          </a:p>
          <a:p>
            <a:pPr marL="12700" lvl="0" indent="0" algn="l" rtl="0">
              <a:spcBef>
                <a:spcPts val="1000"/>
              </a:spcBef>
              <a:spcAft>
                <a:spcPts val="0"/>
              </a:spcAft>
              <a:buNone/>
            </a:pPr>
            <a:r>
              <a:rPr lang="fr-FR" sz="2200" b="0"/>
              <a:t>•</a:t>
            </a:r>
            <a:r>
              <a:rPr lang="fr-FR" sz="2200"/>
              <a:t>+3000 véhicules par jour</a:t>
            </a:r>
            <a:endParaRPr sz="2200"/>
          </a:p>
          <a:p>
            <a:pPr marL="12700" lvl="0" indent="0" algn="l" rtl="0">
              <a:spcBef>
                <a:spcPts val="1000"/>
              </a:spcBef>
              <a:spcAft>
                <a:spcPts val="0"/>
              </a:spcAft>
              <a:buNone/>
            </a:pPr>
            <a:r>
              <a:rPr lang="fr-FR" sz="2200" b="0"/>
              <a:t>•</a:t>
            </a:r>
            <a:r>
              <a:rPr lang="fr-FR" sz="2200"/>
              <a:t>+ 30% de véhicules en plus = 100% de nuisances en plus</a:t>
            </a:r>
            <a:endParaRPr sz="2200"/>
          </a:p>
          <a:p>
            <a:pPr marL="12700" lvl="0" indent="0" algn="l" rtl="0">
              <a:spcBef>
                <a:spcPts val="1000"/>
              </a:spcBef>
              <a:spcAft>
                <a:spcPts val="0"/>
              </a:spcAft>
              <a:buNone/>
            </a:pPr>
            <a:r>
              <a:rPr lang="fr-FR" sz="2200" b="0"/>
              <a:t>•</a:t>
            </a:r>
            <a:r>
              <a:rPr lang="fr-FR" sz="2200"/>
              <a:t>vélos et motos sur trottoirs</a:t>
            </a:r>
            <a:endParaRPr sz="2200"/>
          </a:p>
          <a:p>
            <a:pPr marL="0" lvl="0" indent="0" algn="l" rtl="0">
              <a:spcBef>
                <a:spcPts val="1000"/>
              </a:spcBef>
              <a:spcAft>
                <a:spcPts val="0"/>
              </a:spcAft>
              <a:buNone/>
            </a:pPr>
            <a:endParaRPr sz="2200"/>
          </a:p>
        </p:txBody>
      </p:sp>
      <p:sp>
        <p:nvSpPr>
          <p:cNvPr id="146" name="Google Shape;146;g2c5f7bd097e_0_5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c5f7bd097e_0_60"/>
          <p:cNvSpPr txBox="1">
            <a:spLocks noGrp="1"/>
          </p:cNvSpPr>
          <p:nvPr>
            <p:ph type="title"/>
          </p:nvPr>
        </p:nvSpPr>
        <p:spPr>
          <a:xfrm>
            <a:off x="838200" y="365125"/>
            <a:ext cx="10515600" cy="63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solidFill>
                  <a:srgbClr val="E4156A"/>
                </a:solidFill>
              </a:rPr>
              <a:t>20 mars : Demandes / Réponses</a:t>
            </a:r>
            <a:r>
              <a:rPr lang="fr-FR" sz="1100">
                <a:solidFill>
                  <a:schemeClr val="dk1"/>
                </a:solidFill>
              </a:rPr>
              <a:t> </a:t>
            </a:r>
            <a:endParaRPr/>
          </a:p>
        </p:txBody>
      </p:sp>
      <p:sp>
        <p:nvSpPr>
          <p:cNvPr id="153" name="Google Shape;153;g2c5f7bd097e_0_60"/>
          <p:cNvSpPr txBox="1">
            <a:spLocks noGrp="1"/>
          </p:cNvSpPr>
          <p:nvPr>
            <p:ph type="body" idx="1"/>
          </p:nvPr>
        </p:nvSpPr>
        <p:spPr>
          <a:xfrm>
            <a:off x="838200" y="1308850"/>
            <a:ext cx="10515600" cy="5123100"/>
          </a:xfrm>
          <a:prstGeom prst="rect">
            <a:avLst/>
          </a:prstGeom>
        </p:spPr>
        <p:txBody>
          <a:bodyPr spcFirstLastPara="1" wrap="square" lIns="91425" tIns="45700" rIns="91425" bIns="45700" anchor="t" anchorCtr="0">
            <a:normAutofit/>
          </a:bodyPr>
          <a:lstStyle/>
          <a:p>
            <a:pPr marL="101600" lvl="0" indent="0" algn="l" rtl="0">
              <a:spcBef>
                <a:spcPts val="1000"/>
              </a:spcBef>
              <a:spcAft>
                <a:spcPts val="0"/>
              </a:spcAft>
              <a:buClr>
                <a:schemeClr val="dk1"/>
              </a:buClr>
              <a:buSzPts val="1100"/>
              <a:buFont typeface="Arial"/>
              <a:buNone/>
            </a:pPr>
            <a:endParaRPr sz="6925">
              <a:solidFill>
                <a:srgbClr val="0000FF"/>
              </a:solidFill>
            </a:endParaRPr>
          </a:p>
          <a:p>
            <a:pPr marL="0" lvl="0" indent="0" algn="l" rtl="0">
              <a:spcBef>
                <a:spcPts val="1000"/>
              </a:spcBef>
              <a:spcAft>
                <a:spcPts val="0"/>
              </a:spcAft>
              <a:buNone/>
            </a:pPr>
            <a:endParaRPr sz="4736"/>
          </a:p>
        </p:txBody>
      </p:sp>
      <p:sp>
        <p:nvSpPr>
          <p:cNvPr id="154" name="Google Shape;154;g2c5f7bd097e_0_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pic>
        <p:nvPicPr>
          <p:cNvPr id="155" name="Google Shape;155;g2c5f7bd097e_0_60"/>
          <p:cNvPicPr preferRelativeResize="0"/>
          <p:nvPr/>
        </p:nvPicPr>
        <p:blipFill>
          <a:blip r:embed="rId3">
            <a:alphaModFix/>
          </a:blip>
          <a:stretch>
            <a:fillRect/>
          </a:stretch>
        </p:blipFill>
        <p:spPr>
          <a:xfrm>
            <a:off x="838200" y="1319225"/>
            <a:ext cx="10261099" cy="4946325"/>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JMPO">
      <a:dk1>
        <a:srgbClr val="000000"/>
      </a:dk1>
      <a:lt1>
        <a:srgbClr val="FFFFFF"/>
      </a:lt1>
      <a:dk2>
        <a:srgbClr val="44546A"/>
      </a:dk2>
      <a:lt2>
        <a:srgbClr val="E7E6E6"/>
      </a:lt2>
      <a:accent1>
        <a:srgbClr val="E4156A"/>
      </a:accent1>
      <a:accent2>
        <a:srgbClr val="73A7A7"/>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3412</Words>
  <Application>Microsoft Office PowerPoint</Application>
  <PresentationFormat>Grand écran</PresentationFormat>
  <Paragraphs>342</Paragraphs>
  <Slides>30</Slides>
  <Notes>30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0</vt:i4>
      </vt:variant>
      <vt:variant>
        <vt:lpstr>Titres des diapositives</vt:lpstr>
      </vt:variant>
      <vt:variant>
        <vt:i4>30</vt:i4>
      </vt:variant>
    </vt:vector>
  </HeadingPairs>
  <TitlesOfParts>
    <vt:vector size="34" baseType="lpstr">
      <vt:lpstr>Arial</vt:lpstr>
      <vt:lpstr>Calibri</vt:lpstr>
      <vt:lpstr>Noto Sans</vt:lpstr>
      <vt:lpstr>Thème Office</vt:lpstr>
      <vt:lpstr>Réunion plénière Jean Moulin Porte d’Orléans  Mardi 26 mars 2024</vt:lpstr>
      <vt:lpstr>Ordre du jour</vt:lpstr>
      <vt:lpstr>Présentation PowerPoint</vt:lpstr>
      <vt:lpstr>Présentation PowerPoint</vt:lpstr>
      <vt:lpstr>Réunion du 18 mars à la mairie </vt:lpstr>
      <vt:lpstr>18 mars – Ce que dit le modèle et les sujets à traiter:  : </vt:lpstr>
      <vt:lpstr>18 mars - Conclusions </vt:lpstr>
      <vt:lpstr>Réunion du 20 mars à Chantin </vt:lpstr>
      <vt:lpstr>20 mars : Demandes / Réponses </vt:lpstr>
      <vt:lpstr>Embellir votre quartier Sud 14e</vt:lpstr>
      <vt:lpstr>Démarche embellir</vt:lpstr>
      <vt:lpstr>Sites relevés par la mairie et le CAUE</vt:lpstr>
      <vt:lpstr>Marches exploratoires</vt:lpstr>
      <vt:lpstr>Démarche Embellir</vt:lpstr>
      <vt:lpstr>decider.paris.fr</vt:lpstr>
      <vt:lpstr>Végétalisons le 14e</vt:lpstr>
      <vt:lpstr>Balade urbaine de printemps / groupe Embellir JMPO  </vt:lpstr>
      <vt:lpstr>Découverte &amp; partage de 2 propositions BP 2024 </vt:lpstr>
      <vt:lpstr>Zoom sur la collecte des biodéchets dans le 14e</vt:lpstr>
      <vt:lpstr> Valorisation des déchets alimentaires dans le 14ème </vt:lpstr>
      <vt:lpstr>Pourquoi trier ses déchets alimentaires ?</vt:lpstr>
      <vt:lpstr>Les 4 objectifs des collectes</vt:lpstr>
      <vt:lpstr>Emplacements dans le 14ème hors marchés            (prévus pour un déploiement au printemps 2024) </vt:lpstr>
      <vt:lpstr>Projets complémentaires dans le 14ème</vt:lpstr>
      <vt:lpstr>Comment se lancer?</vt:lpstr>
      <vt:lpstr>Vos questions, souhaits, projets pour le quartier</vt:lpstr>
      <vt:lpstr>L’ Agenda du conseil de quartier   </vt:lpstr>
      <vt:lpstr>S’inscrire au conseil de quartier</vt:lpstr>
      <vt:lpstr>Pour suivre l’actualité du conseil de quartier</vt:lpstr>
      <vt:lpstr>Merci de votre présence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plénière Jean Moulin Porte d’Orléans  Mardi 26 mars 2024</dc:title>
  <dc:creator>Ari Kouts</dc:creator>
  <cp:lastModifiedBy>Ari Kouts</cp:lastModifiedBy>
  <cp:revision>1</cp:revision>
  <dcterms:created xsi:type="dcterms:W3CDTF">2022-04-25T20:50:49Z</dcterms:created>
  <dcterms:modified xsi:type="dcterms:W3CDTF">2024-03-25T19:22:33Z</dcterms:modified>
</cp:coreProperties>
</file>