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1" r:id="rId2"/>
    <p:sldId id="283" r:id="rId3"/>
    <p:sldId id="258" r:id="rId4"/>
    <p:sldId id="272" r:id="rId5"/>
    <p:sldId id="291" r:id="rId6"/>
    <p:sldId id="288" r:id="rId7"/>
    <p:sldId id="290" r:id="rId8"/>
    <p:sldId id="289" r:id="rId9"/>
    <p:sldId id="292" r:id="rId10"/>
    <p:sldId id="293" r:id="rId11"/>
    <p:sldId id="294" r:id="rId12"/>
  </p:sldIdLst>
  <p:sldSz cx="9144000" cy="6858000" type="screen4x3"/>
  <p:notesSz cx="6789738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EGANSKI Julien" initials="BJ" lastIdx="8" clrIdx="0">
    <p:extLst>
      <p:ext uri="{19B8F6BF-5375-455C-9EA6-DF929625EA0E}">
        <p15:presenceInfo xmlns:p15="http://schemas.microsoft.com/office/powerpoint/2012/main" userId="S-1-5-21-451242240-83655207-314601362-3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275"/>
    <a:srgbClr val="663300"/>
    <a:srgbClr val="009FE3"/>
    <a:srgbClr val="DADADA"/>
    <a:srgbClr val="EBEBEB"/>
    <a:srgbClr val="D6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087" autoAdjust="0"/>
  </p:normalViewPr>
  <p:slideViewPr>
    <p:cSldViewPr snapToGrid="0">
      <p:cViewPr varScale="1">
        <p:scale>
          <a:sx n="113" d="100"/>
          <a:sy n="113" d="100"/>
        </p:scale>
        <p:origin x="14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data2\DGAEPD\20-BRC\Demandes%20diverses%20et%20ponctuelles\Indicateurs%20communes\donn&#233;es%202021%202022%20pour%20indicateurs%20commu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 sz="1400" dirty="0"/>
              <a:t>RATIOS </a:t>
            </a:r>
            <a:r>
              <a:rPr lang="fr-FR" sz="1400" dirty="0" smtClean="0"/>
              <a:t> de collectes  sélectives </a:t>
            </a:r>
            <a:endParaRPr lang="fr-FR" sz="1400" dirty="0"/>
          </a:p>
        </c:rich>
      </c:tx>
      <c:layout>
        <c:manualLayout>
          <c:xMode val="edge"/>
          <c:yMode val="edge"/>
          <c:x val="0.47070186583149903"/>
          <c:y val="2.94695481335952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7231165486155832E-2"/>
          <c:y val="0.10805500982318271"/>
          <c:w val="0.88795878943979389"/>
          <c:h val="0.7504911591355599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'ratios 2022'!$D$1</c:f>
              <c:strCache>
                <c:ptCount val="1"/>
                <c:pt idx="0">
                  <c:v>ratio valorisables</c:v>
                </c:pt>
              </c:strCache>
            </c:strRef>
          </c:tx>
          <c:spPr>
            <a:solidFill>
              <a:srgbClr val="FFFF00"/>
            </a:solidFill>
            <a:ln w="12700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5D3-44CC-8EB1-E8F5452474CD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D3-44CC-8EB1-E8F5452474CD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D3-44CC-8EB1-E8F5452474CD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5D3-44CC-8EB1-E8F5452474C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5D3-44CC-8EB1-E8F5452474CD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5D3-44CC-8EB1-E8F5452474CD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5D3-44CC-8EB1-E8F5452474C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5D3-44CC-8EB1-E8F5452474CD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95D3-44CC-8EB1-E8F5452474CD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95D3-44CC-8EB1-E8F5452474CD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95D3-44CC-8EB1-E8F5452474CD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1-95D3-44CC-8EB1-E8F5452474CD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13-95D3-44CC-8EB1-E8F5452474CD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95D3-44CC-8EB1-E8F5452474CD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95D3-44CC-8EB1-E8F5452474CD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95D3-44CC-8EB1-E8F5452474CD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95D3-44CC-8EB1-E8F5452474CD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95D3-44CC-8EB1-E8F5452474CD}"/>
              </c:ext>
            </c:extLst>
          </c:dPt>
          <c:dPt>
            <c:idx val="3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95D3-44CC-8EB1-E8F5452474CD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95D3-44CC-8EB1-E8F5452474CD}"/>
              </c:ext>
            </c:extLst>
          </c:dPt>
          <c:dPt>
            <c:idx val="3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95D3-44CC-8EB1-E8F5452474CD}"/>
              </c:ext>
            </c:extLst>
          </c:dPt>
          <c:dPt>
            <c:idx val="3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95D3-44CC-8EB1-E8F5452474CD}"/>
              </c:ext>
            </c:extLst>
          </c:dPt>
          <c:dPt>
            <c:idx val="3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95D3-44CC-8EB1-E8F5452474CD}"/>
              </c:ext>
            </c:extLst>
          </c:dPt>
          <c:dPt>
            <c:idx val="3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95D3-44CC-8EB1-E8F5452474CD}"/>
              </c:ext>
            </c:extLst>
          </c:dPt>
          <c:dPt>
            <c:idx val="3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95D3-44CC-8EB1-E8F5452474CD}"/>
              </c:ext>
            </c:extLst>
          </c:dPt>
          <c:dPt>
            <c:idx val="3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95D3-44CC-8EB1-E8F5452474CD}"/>
              </c:ext>
            </c:extLst>
          </c:dPt>
          <c:dPt>
            <c:idx val="3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95D3-44CC-8EB1-E8F5452474CD}"/>
              </c:ext>
            </c:extLst>
          </c:dPt>
          <c:dPt>
            <c:idx val="3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95D3-44CC-8EB1-E8F5452474CD}"/>
              </c:ext>
            </c:extLst>
          </c:dPt>
          <c:dPt>
            <c:idx val="4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9-95D3-44CC-8EB1-E8F5452474CD}"/>
              </c:ext>
            </c:extLst>
          </c:dPt>
          <c:dPt>
            <c:idx val="41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2B-95D3-44CC-8EB1-E8F5452474CD}"/>
              </c:ext>
            </c:extLst>
          </c:dPt>
          <c:dPt>
            <c:idx val="42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2D-95D3-44CC-8EB1-E8F5452474CD}"/>
              </c:ext>
            </c:extLst>
          </c:dPt>
          <c:dPt>
            <c:idx val="4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E-95D3-44CC-8EB1-E8F5452474CD}"/>
              </c:ext>
            </c:extLst>
          </c:dPt>
          <c:dPt>
            <c:idx val="4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F-95D3-44CC-8EB1-E8F5452474CD}"/>
              </c:ext>
            </c:extLst>
          </c:dPt>
          <c:dPt>
            <c:idx val="4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0-95D3-44CC-8EB1-E8F5452474CD}"/>
              </c:ext>
            </c:extLst>
          </c:dPt>
          <c:dPt>
            <c:idx val="4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1-95D3-44CC-8EB1-E8F5452474CD}"/>
              </c:ext>
            </c:extLst>
          </c:dPt>
          <c:dPt>
            <c:idx val="4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3-95D3-44CC-8EB1-E8F5452474CD}"/>
              </c:ext>
            </c:extLst>
          </c:dPt>
          <c:dPt>
            <c:idx val="48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35-95D3-44CC-8EB1-E8F5452474CD}"/>
              </c:ext>
            </c:extLst>
          </c:dPt>
          <c:dPt>
            <c:idx val="4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7-95D3-44CC-8EB1-E8F5452474CD}"/>
              </c:ext>
            </c:extLst>
          </c:dPt>
          <c:dPt>
            <c:idx val="5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8-95D3-44CC-8EB1-E8F5452474CD}"/>
              </c:ext>
            </c:extLst>
          </c:dPt>
          <c:dPt>
            <c:idx val="5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9-95D3-44CC-8EB1-E8F5452474CD}"/>
              </c:ext>
            </c:extLst>
          </c:dPt>
          <c:dPt>
            <c:idx val="5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A-95D3-44CC-8EB1-E8F5452474CD}"/>
              </c:ext>
            </c:extLst>
          </c:dPt>
          <c:dPt>
            <c:idx val="5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B-95D3-44CC-8EB1-E8F5452474CD}"/>
              </c:ext>
            </c:extLst>
          </c:dPt>
          <c:dPt>
            <c:idx val="5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C-95D3-44CC-8EB1-E8F5452474CD}"/>
              </c:ext>
            </c:extLst>
          </c:dPt>
          <c:dPt>
            <c:idx val="5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E-95D3-44CC-8EB1-E8F5452474CD}"/>
              </c:ext>
            </c:extLst>
          </c:dPt>
          <c:dPt>
            <c:idx val="5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F-95D3-44CC-8EB1-E8F5452474CD}"/>
              </c:ext>
            </c:extLst>
          </c:dPt>
          <c:dPt>
            <c:idx val="5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0-95D3-44CC-8EB1-E8F5452474CD}"/>
              </c:ext>
            </c:extLst>
          </c:dPt>
          <c:dPt>
            <c:idx val="6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1-95D3-44CC-8EB1-E8F5452474CD}"/>
              </c:ext>
            </c:extLst>
          </c:dPt>
          <c:dPt>
            <c:idx val="6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2-95D3-44CC-8EB1-E8F5452474CD}"/>
              </c:ext>
            </c:extLst>
          </c:dPt>
          <c:dPt>
            <c:idx val="6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4-95D3-44CC-8EB1-E8F5452474CD}"/>
              </c:ext>
            </c:extLst>
          </c:dPt>
          <c:dPt>
            <c:idx val="6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5-95D3-44CC-8EB1-E8F5452474CD}"/>
              </c:ext>
            </c:extLst>
          </c:dPt>
          <c:dPt>
            <c:idx val="6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6-95D3-44CC-8EB1-E8F5452474CD}"/>
              </c:ext>
            </c:extLst>
          </c:dPt>
          <c:dPt>
            <c:idx val="6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7-95D3-44CC-8EB1-E8F5452474CD}"/>
              </c:ext>
            </c:extLst>
          </c:dPt>
          <c:dPt>
            <c:idx val="6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9-95D3-44CC-8EB1-E8F5452474CD}"/>
              </c:ext>
            </c:extLst>
          </c:dPt>
          <c:dPt>
            <c:idx val="6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B-95D3-44CC-8EB1-E8F5452474CD}"/>
              </c:ext>
            </c:extLst>
          </c:dPt>
          <c:dPt>
            <c:idx val="70"/>
            <c:invertIfNegative val="0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4D-95D3-44CC-8EB1-E8F5452474CD}"/>
              </c:ext>
            </c:extLst>
          </c:dPt>
          <c:dPt>
            <c:idx val="7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E-95D3-44CC-8EB1-E8F5452474CD}"/>
              </c:ext>
            </c:extLst>
          </c:dPt>
          <c:dPt>
            <c:idx val="7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F-95D3-44CC-8EB1-E8F5452474CD}"/>
              </c:ext>
            </c:extLst>
          </c:dPt>
          <c:cat>
            <c:strRef>
              <c:f>'ratios 2022'!$C$2:$C$16</c:f>
              <c:strCache>
                <c:ptCount val="15"/>
                <c:pt idx="0">
                  <c:v>EPT 6 - Plaine Commune</c:v>
                </c:pt>
                <c:pt idx="1">
                  <c:v>EPT 8 - Est Ensemble</c:v>
                </c:pt>
                <c:pt idx="2">
                  <c:v>ADH 93</c:v>
                </c:pt>
                <c:pt idx="3">
                  <c:v>EPT 7 - Paris Terres d'Envol</c:v>
                </c:pt>
                <c:pt idx="4">
                  <c:v>EPT 5 - Boucle Nord de Seine</c:v>
                </c:pt>
                <c:pt idx="5">
                  <c:v>EPT 12 - Grand Orly Seine Bièvre</c:v>
                </c:pt>
                <c:pt idx="6">
                  <c:v>EPT 9 - Grand Paris - Grand Est</c:v>
                </c:pt>
                <c:pt idx="7">
                  <c:v>EPT 4 - Paris Ouest La Défense</c:v>
                </c:pt>
                <c:pt idx="8">
                  <c:v>ADH 94</c:v>
                </c:pt>
                <c:pt idx="9">
                  <c:v>Syctom</c:v>
                </c:pt>
                <c:pt idx="10">
                  <c:v>ADH 92</c:v>
                </c:pt>
                <c:pt idx="11">
                  <c:v>EPT 10 - Paris Est - Marne et Bois</c:v>
                </c:pt>
                <c:pt idx="12">
                  <c:v>EPT 2 - Vallée Sud Grand Paris</c:v>
                </c:pt>
                <c:pt idx="13">
                  <c:v>EPT 1 - Paris</c:v>
                </c:pt>
                <c:pt idx="14">
                  <c:v>EPT 3 - GPSO</c:v>
                </c:pt>
              </c:strCache>
            </c:strRef>
          </c:cat>
          <c:val>
            <c:numRef>
              <c:f>'ratios 2022'!$D$2:$D$16</c:f>
              <c:numCache>
                <c:formatCode>#,##0.0" kg/hab"</c:formatCode>
                <c:ptCount val="15"/>
                <c:pt idx="0">
                  <c:v>12.119995343438084</c:v>
                </c:pt>
                <c:pt idx="1">
                  <c:v>19.144321809170702</c:v>
                </c:pt>
                <c:pt idx="2">
                  <c:v>20.050753271178493</c:v>
                </c:pt>
                <c:pt idx="3">
                  <c:v>23.634853931864853</c:v>
                </c:pt>
                <c:pt idx="4">
                  <c:v>23.924100396561492</c:v>
                </c:pt>
                <c:pt idx="5">
                  <c:v>25.003620951289797</c:v>
                </c:pt>
                <c:pt idx="6">
                  <c:v>27.097392195678054</c:v>
                </c:pt>
                <c:pt idx="7">
                  <c:v>27.458634029226172</c:v>
                </c:pt>
                <c:pt idx="8">
                  <c:v>27.843631728644269</c:v>
                </c:pt>
                <c:pt idx="9">
                  <c:v>28.391853388900557</c:v>
                </c:pt>
                <c:pt idx="10">
                  <c:v>29.191125282646311</c:v>
                </c:pt>
                <c:pt idx="11">
                  <c:v>32.314721458591023</c:v>
                </c:pt>
                <c:pt idx="12">
                  <c:v>32.571371794702571</c:v>
                </c:pt>
                <c:pt idx="13">
                  <c:v>34.187618514267392</c:v>
                </c:pt>
                <c:pt idx="14">
                  <c:v>34.860150788205935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0-95D3-44CC-8EB1-E8F5452474CD}"/>
            </c:ext>
          </c:extLst>
        </c:ser>
        <c:ser>
          <c:idx val="6"/>
          <c:order val="1"/>
          <c:tx>
            <c:strRef>
              <c:f>'ratios 2022'!$E$1</c:f>
              <c:strCache>
                <c:ptCount val="1"/>
                <c:pt idx="0">
                  <c:v>ratio anomalies de tri</c:v>
                </c:pt>
              </c:strCache>
            </c:strRef>
          </c:tx>
          <c:spPr>
            <a:solidFill>
              <a:srgbClr val="C0C0C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3.60602389144700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95D3-44CC-8EB1-E8F5452474CD}"/>
                </c:ext>
              </c:extLst>
            </c:dLbl>
            <c:dLbl>
              <c:idx val="1"/>
              <c:layout>
                <c:manualLayout>
                  <c:x val="-2.4537000800600787E-17"/>
                  <c:y val="0.1597162331131992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95D3-44CC-8EB1-E8F5452474CD}"/>
                </c:ext>
              </c:extLst>
            </c:dLbl>
            <c:dLbl>
              <c:idx val="2"/>
              <c:layout>
                <c:manualLayout>
                  <c:x val="-3.6593056981135311E-17"/>
                  <c:y val="0.2567125081859856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95D3-44CC-8EB1-E8F5452474CD}"/>
                </c:ext>
              </c:extLst>
            </c:dLbl>
            <c:dLbl>
              <c:idx val="3"/>
              <c:layout>
                <c:manualLayout>
                  <c:x val="0"/>
                  <c:y val="0.2173454710399016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95D3-44CC-8EB1-E8F5452474CD}"/>
                </c:ext>
              </c:extLst>
            </c:dLbl>
            <c:dLbl>
              <c:idx val="4"/>
              <c:layout>
                <c:manualLayout>
                  <c:x val="1.3383973229524285E-3"/>
                  <c:y val="0.1911504759290040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95D3-44CC-8EB1-E8F5452474CD}"/>
                </c:ext>
              </c:extLst>
            </c:dLbl>
            <c:dLbl>
              <c:idx val="5"/>
              <c:layout>
                <c:manualLayout>
                  <c:x val="0"/>
                  <c:y val="0.1927666649756241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95D3-44CC-8EB1-E8F5452474CD}"/>
                </c:ext>
              </c:extLst>
            </c:dLbl>
            <c:dLbl>
              <c:idx val="6"/>
              <c:layout>
                <c:manualLayout>
                  <c:x val="0"/>
                  <c:y val="0.2461600900032527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7-95D3-44CC-8EB1-E8F5452474CD}"/>
                </c:ext>
              </c:extLst>
            </c:dLbl>
            <c:dLbl>
              <c:idx val="7"/>
              <c:layout>
                <c:manualLayout>
                  <c:x val="-9.8148003202403147E-17"/>
                  <c:y val="0.243540714833526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95D3-44CC-8EB1-E8F5452474CD}"/>
                </c:ext>
              </c:extLst>
            </c:dLbl>
            <c:dLbl>
              <c:idx val="8"/>
              <c:layout>
                <c:manualLayout>
                  <c:x val="0"/>
                  <c:y val="0.3693516699410608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95D3-44CC-8EB1-E8F5452474CD}"/>
                </c:ext>
              </c:extLst>
            </c:dLbl>
            <c:dLbl>
              <c:idx val="9"/>
              <c:layout>
                <c:manualLayout>
                  <c:x val="-7.3186113962270621E-17"/>
                  <c:y val="0.3772102161100195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95D3-44CC-8EB1-E8F5452474CD}"/>
                </c:ext>
              </c:extLst>
            </c:dLbl>
            <c:dLbl>
              <c:idx val="10"/>
              <c:layout>
                <c:manualLayout>
                  <c:x val="-9.9800399201596798E-4"/>
                  <c:y val="0.3850687622789784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B-95D3-44CC-8EB1-E8F5452474CD}"/>
                </c:ext>
              </c:extLst>
            </c:dLbl>
            <c:dLbl>
              <c:idx val="11"/>
              <c:layout>
                <c:manualLayout>
                  <c:x val="-9.9800178333549184E-4"/>
                  <c:y val="0.3027120343540267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C-95D3-44CC-8EB1-E8F5452474CD}"/>
                </c:ext>
              </c:extLst>
            </c:dLbl>
            <c:dLbl>
              <c:idx val="12"/>
              <c:layout>
                <c:manualLayout>
                  <c:x val="0"/>
                  <c:y val="0.314267574657041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D-95D3-44CC-8EB1-E8F5452474CD}"/>
                </c:ext>
              </c:extLst>
            </c:dLbl>
            <c:dLbl>
              <c:idx val="13"/>
              <c:layout>
                <c:manualLayout>
                  <c:x val="-1.4637222792454124E-16"/>
                  <c:y val="0.4453176162409954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95D3-44CC-8EB1-E8F5452474CD}"/>
                </c:ext>
              </c:extLst>
            </c:dLbl>
            <c:dLbl>
              <c:idx val="14"/>
              <c:layout>
                <c:manualLayout>
                  <c:x val="0"/>
                  <c:y val="0.4531761624099541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95D3-44CC-8EB1-E8F545247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'ratios 2022'!$C$2:$C$16</c:f>
              <c:strCache>
                <c:ptCount val="15"/>
                <c:pt idx="0">
                  <c:v>EPT 6 - Plaine Commune</c:v>
                </c:pt>
                <c:pt idx="1">
                  <c:v>EPT 8 - Est Ensemble</c:v>
                </c:pt>
                <c:pt idx="2">
                  <c:v>ADH 93</c:v>
                </c:pt>
                <c:pt idx="3">
                  <c:v>EPT 7 - Paris Terres d'Envol</c:v>
                </c:pt>
                <c:pt idx="4">
                  <c:v>EPT 5 - Boucle Nord de Seine</c:v>
                </c:pt>
                <c:pt idx="5">
                  <c:v>EPT 12 - Grand Orly Seine Bièvre</c:v>
                </c:pt>
                <c:pt idx="6">
                  <c:v>EPT 9 - Grand Paris - Grand Est</c:v>
                </c:pt>
                <c:pt idx="7">
                  <c:v>EPT 4 - Paris Ouest La Défense</c:v>
                </c:pt>
                <c:pt idx="8">
                  <c:v>ADH 94</c:v>
                </c:pt>
                <c:pt idx="9">
                  <c:v>Syctom</c:v>
                </c:pt>
                <c:pt idx="10">
                  <c:v>ADH 92</c:v>
                </c:pt>
                <c:pt idx="11">
                  <c:v>EPT 10 - Paris Est - Marne et Bois</c:v>
                </c:pt>
                <c:pt idx="12">
                  <c:v>EPT 2 - Vallée Sud Grand Paris</c:v>
                </c:pt>
                <c:pt idx="13">
                  <c:v>EPT 1 - Paris</c:v>
                </c:pt>
                <c:pt idx="14">
                  <c:v>EPT 3 - GPSO</c:v>
                </c:pt>
              </c:strCache>
            </c:strRef>
          </c:cat>
          <c:val>
            <c:numRef>
              <c:f>'ratios 2022'!$E$2:$E$16</c:f>
              <c:numCache>
                <c:formatCode>#,##0.0" kg/hab"</c:formatCode>
                <c:ptCount val="15"/>
                <c:pt idx="0">
                  <c:v>4.3748465881742433</c:v>
                </c:pt>
                <c:pt idx="1">
                  <c:v>6.4688244115910409</c:v>
                </c:pt>
                <c:pt idx="2">
                  <c:v>7.3795005178436064</c:v>
                </c:pt>
                <c:pt idx="3">
                  <c:v>9.8603453330015185</c:v>
                </c:pt>
                <c:pt idx="4">
                  <c:v>6.0525075156065036</c:v>
                </c:pt>
                <c:pt idx="5">
                  <c:v>7.2489030430459644</c:v>
                </c:pt>
                <c:pt idx="6">
                  <c:v>9.5839597172112363</c:v>
                </c:pt>
                <c:pt idx="7">
                  <c:v>7.5290235461412927</c:v>
                </c:pt>
                <c:pt idx="8">
                  <c:v>8.0863034024166449</c:v>
                </c:pt>
                <c:pt idx="9">
                  <c:v>8.5698458940618405</c:v>
                </c:pt>
                <c:pt idx="10">
                  <c:v>7.9799562466763945</c:v>
                </c:pt>
                <c:pt idx="11">
                  <c:v>9.4046407046869156</c:v>
                </c:pt>
                <c:pt idx="12">
                  <c:v>8.4152992614832787</c:v>
                </c:pt>
                <c:pt idx="13">
                  <c:v>9.9383375277347525</c:v>
                </c:pt>
                <c:pt idx="14">
                  <c:v>10.363805715039673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0-95D3-44CC-8EB1-E8F545247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966592"/>
        <c:axId val="189968768"/>
      </c:barChart>
      <c:catAx>
        <c:axId val="1899665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sz="1200"/>
                  <a:t>collectivités</a:t>
                </a:r>
              </a:p>
            </c:rich>
          </c:tx>
          <c:layout>
            <c:manualLayout>
              <c:xMode val="edge"/>
              <c:yMode val="edge"/>
              <c:x val="0.51577590324661571"/>
              <c:y val="0.88015717092337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crossAx val="189968768"/>
        <c:crosses val="autoZero"/>
        <c:auto val="0"/>
        <c:lblAlgn val="ctr"/>
        <c:lblOffset val="100"/>
        <c:noMultiLvlLbl val="0"/>
      </c:catAx>
      <c:valAx>
        <c:axId val="189968768"/>
        <c:scaling>
          <c:orientation val="minMax"/>
          <c:max val="50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  <a:prstDash val="solid"/>
            </a:ln>
          </c:spPr>
        </c:majorGridlines>
        <c:numFmt formatCode="#,##0&quot; kg/hab&quot;" sourceLinked="0"/>
        <c:majorTickMark val="out"/>
        <c:minorTickMark val="none"/>
        <c:tickLblPos val="nextTo"/>
        <c:spPr>
          <a:ln w="12700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89966592"/>
        <c:crosses val="autoZero"/>
        <c:crossBetween val="between"/>
        <c:majorUnit val="5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66807746390779765"/>
          <c:y val="0.92542477496699982"/>
          <c:w val="0.31698296578518975"/>
          <c:h val="5.5625601190493951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89A34-A439-4E54-8A41-0171E504127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E78F-AEB3-4A44-AE4D-0B28B2DFD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22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B6833-6C29-458A-981C-95EB38CF8921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1241425"/>
            <a:ext cx="4465638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8974" y="4778722"/>
            <a:ext cx="543179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AF543-6A94-4BE9-9A39-8EA2F6F0B7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57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AF543-6A94-4BE9-9A39-8EA2F6F0B7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15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B93BE-4ED1-5549-8AB5-4A817730E0D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B93BE-4ED1-5549-8AB5-4A817730E0D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50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DDC1-6D89-423E-9758-94E2EF0F77C6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95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2A17-F15A-42F7-A266-81B031EAAA85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74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796F-193D-44EE-8733-81AF5B65D162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10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UVERTURE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extérieur&#10;&#10;Description générée automatiquement">
            <a:extLst>
              <a:ext uri="{FF2B5EF4-FFF2-40B4-BE49-F238E27FC236}">
                <a16:creationId xmlns:a16="http://schemas.microsoft.com/office/drawing/2014/main" id="{27785CEB-7EA0-5375-FB55-21762DC1BB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47725" cy="6858000"/>
          </a:xfrm>
          <a:prstGeom prst="rect">
            <a:avLst/>
          </a:prstGeom>
        </p:spPr>
      </p:pic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DC139A7-FCCC-1242-31E2-09D554BB4F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547814" y="548218"/>
            <a:ext cx="3887787" cy="672537"/>
          </a:xfrm>
        </p:spPr>
        <p:txBody>
          <a:bodyPr>
            <a:noAutofit/>
          </a:bodyPr>
          <a:lstStyle>
            <a:lvl1pPr>
              <a:defRPr sz="3200" b="0" i="0">
                <a:solidFill>
                  <a:srgbClr val="009D8B"/>
                </a:solidFill>
                <a:latin typeface="Isidora Bold" pitchFamily="2" charset="77"/>
              </a:defRPr>
            </a:lvl1pPr>
          </a:lstStyle>
          <a:p>
            <a:r>
              <a:rPr lang="fr-FR" b="1" dirty="0">
                <a:solidFill>
                  <a:srgbClr val="009D8B"/>
                </a:solidFill>
                <a:latin typeface="Isidora Bold" pitchFamily="2" charset="77"/>
              </a:rPr>
              <a:t>NIVEAU DE TITRE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FB929-54EB-E280-C560-9B415D693A0E}"/>
              </a:ext>
            </a:extLst>
          </p:cNvPr>
          <p:cNvSpPr/>
          <p:nvPr userDrawn="1"/>
        </p:nvSpPr>
        <p:spPr>
          <a:xfrm>
            <a:off x="4572000" y="36092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sz="1800" b="1" dirty="0">
              <a:solidFill>
                <a:srgbClr val="009D8B"/>
              </a:solidFill>
              <a:latin typeface="Isidora Bold" pitchFamily="2" charset="77"/>
            </a:endParaRPr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1E0E7EFB-A7DE-CF58-F04D-1B51D7E6F54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47813" y="1604434"/>
            <a:ext cx="4464050" cy="492444"/>
          </a:xfrm>
        </p:spPr>
        <p:txBody>
          <a:bodyPr>
            <a:noAutofit/>
          </a:bodyPr>
          <a:lstStyle>
            <a:lvl1pPr>
              <a:defRPr sz="2400" b="1" i="0">
                <a:solidFill>
                  <a:srgbClr val="007BA1"/>
                </a:solidFill>
                <a:latin typeface="Isidora SemiBold" pitchFamily="2" charset="77"/>
              </a:defRPr>
            </a:lvl1pPr>
          </a:lstStyle>
          <a:p>
            <a:r>
              <a:rPr lang="fr-FR" b="1" dirty="0">
                <a:solidFill>
                  <a:srgbClr val="007BA1"/>
                </a:solidFill>
                <a:latin typeface="Isidora SemiBold" pitchFamily="2" charset="77"/>
              </a:rPr>
              <a:t>Niveau de titre 2</a:t>
            </a: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B86CDA5C-3116-1324-272A-D6B595CB17C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547813" y="2660651"/>
            <a:ext cx="4176712" cy="15367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fr-FR" b="1" dirty="0">
                <a:solidFill>
                  <a:schemeClr val="bg2"/>
                </a:solidFill>
              </a:rPr>
              <a:t>Texte</a:t>
            </a:r>
          </a:p>
          <a:p>
            <a:r>
              <a:rPr lang="fr-FR" dirty="0">
                <a:solidFill>
                  <a:schemeClr val="bg2"/>
                </a:solidFill>
              </a:rPr>
              <a:t>Texte</a:t>
            </a:r>
          </a:p>
          <a:p>
            <a:r>
              <a:rPr lang="fr-FR" i="1" dirty="0">
                <a:solidFill>
                  <a:schemeClr val="bg2"/>
                </a:solidFill>
              </a:rPr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9959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 version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30139" cy="3065984"/>
          </a:xfrm>
          <a:prstGeom prst="rect">
            <a:avLst/>
          </a:prstGeom>
        </p:spPr>
      </p:pic>
      <p:sp>
        <p:nvSpPr>
          <p:cNvPr id="18" name="Espace réservé du texte 19">
            <a:extLst>
              <a:ext uri="{FF2B5EF4-FFF2-40B4-BE49-F238E27FC236}">
                <a16:creationId xmlns:a16="http://schemas.microsoft.com/office/drawing/2014/main" id="{18D211F7-1C4C-40D3-8B7E-F1FE8DCBA5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1648" y="5150621"/>
            <a:ext cx="6974999" cy="61953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sz="1950" b="0" i="0" cap="none" baseline="0">
                <a:solidFill>
                  <a:srgbClr val="1D7275"/>
                </a:solidFill>
                <a:latin typeface="+mj-lt"/>
              </a:defRPr>
            </a:lvl1pPr>
            <a:lvl2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2pPr>
            <a:lvl3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3pPr>
            <a:lvl4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4pPr>
            <a:lvl5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5pPr>
          </a:lstStyle>
          <a:p>
            <a:pPr lvl="0"/>
            <a:r>
              <a:rPr lang="fr-FR" dirty="0" smtClean="0"/>
              <a:t>Présentation et actions du </a:t>
            </a:r>
            <a:r>
              <a:rPr lang="fr-FR" dirty="0" err="1" smtClean="0"/>
              <a:t>Syctom</a:t>
            </a:r>
            <a:endParaRPr lang="fr-FR" dirty="0" smtClean="0"/>
          </a:p>
        </p:txBody>
      </p:sp>
      <p:cxnSp>
        <p:nvCxnSpPr>
          <p:cNvPr id="19" name="Connecteur droit 18"/>
          <p:cNvCxnSpPr/>
          <p:nvPr userDrawn="1"/>
        </p:nvCxnSpPr>
        <p:spPr>
          <a:xfrm>
            <a:off x="704931" y="4444165"/>
            <a:ext cx="0" cy="1215852"/>
          </a:xfrm>
          <a:prstGeom prst="line">
            <a:avLst/>
          </a:prstGeom>
          <a:ln w="57150">
            <a:solidFill>
              <a:srgbClr val="CFE2E7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18D211F7-1C4C-40D3-8B7E-F1FE8DCBA5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1647" y="4517551"/>
            <a:ext cx="6967373" cy="6230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sz="2700" b="1" i="0" cap="none" baseline="0">
                <a:solidFill>
                  <a:srgbClr val="00768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2pPr>
            <a:lvl3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3pPr>
            <a:lvl4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4pPr>
            <a:lvl5pPr marL="0" indent="0" algn="l">
              <a:lnSpc>
                <a:spcPts val="2100"/>
              </a:lnSpc>
              <a:spcBef>
                <a:spcPts val="0"/>
              </a:spcBef>
              <a:buFontTx/>
              <a:buNone/>
              <a:defRPr sz="1875">
                <a:solidFill>
                  <a:srgbClr val="E6001A"/>
                </a:solidFill>
              </a:defRPr>
            </a:lvl5pPr>
          </a:lstStyle>
          <a:p>
            <a:pPr lvl="0"/>
            <a:r>
              <a:rPr lang="fr-FR" dirty="0" smtClean="0"/>
              <a:t>Séminaire du territoire PARIS TERRES D’ENVOL</a:t>
            </a:r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8933"/>
            <a:ext cx="9144000" cy="15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50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62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418BB662-7333-4CD0-9514-A69FD3C01D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1770" y="0"/>
            <a:ext cx="7594140" cy="622998"/>
          </a:xfrm>
          <a:prstGeom prst="rect">
            <a:avLst/>
          </a:prstGeom>
        </p:spPr>
        <p:txBody>
          <a:bodyPr anchor="b"/>
          <a:lstStyle>
            <a:lvl1pPr algn="r" defTabSz="422041" rtl="0" eaLnBrk="1" latinLnBrk="0" hangingPunct="1">
              <a:lnSpc>
                <a:spcPts val="2585"/>
              </a:lnSpc>
              <a:spcBef>
                <a:spcPct val="0"/>
              </a:spcBef>
              <a:buNone/>
              <a:defRPr lang="fr-FR" sz="1292" b="1" i="0" kern="1200" baseline="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TITRE DE LA PARTIE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46E1AC05-08A1-4C6B-A65B-DBEB001E21D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91770" y="1004836"/>
            <a:ext cx="7594140" cy="4320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77"/>
              </a:spcBef>
              <a:spcAft>
                <a:spcPts val="2215"/>
              </a:spcAft>
              <a:buNone/>
              <a:defRPr sz="1846" b="1" cap="none" baseline="0">
                <a:solidFill>
                  <a:srgbClr val="007685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277"/>
              </a:spcBef>
              <a:buClr>
                <a:srgbClr val="007685"/>
              </a:buClr>
              <a:buFont typeface="Arial" panose="020B0604020202020204" pitchFamily="34" charset="0"/>
              <a:buNone/>
              <a:defRPr sz="1477" b="1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277"/>
              </a:spcBef>
              <a:buClr>
                <a:srgbClr val="007685"/>
              </a:buClr>
              <a:buFont typeface="Arial" panose="020B0604020202020204" pitchFamily="34" charset="0"/>
              <a:buNone/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lnSpc>
                <a:spcPts val="1846"/>
              </a:lnSpc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8165" indent="0">
              <a:lnSpc>
                <a:spcPts val="1846"/>
              </a:lnSpc>
              <a:buNone/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MODIFIER LE TITRE DE LA SLIDE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6E1AC05-08A1-4C6B-A65B-DBEB001E21D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91770" y="1657979"/>
            <a:ext cx="7594140" cy="12158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277"/>
              </a:spcBef>
              <a:spcAft>
                <a:spcPts val="2215"/>
              </a:spcAft>
              <a:buNone/>
              <a:defRPr sz="1477" b="0" cap="none" baseline="0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277"/>
              </a:spcBef>
              <a:buClr>
                <a:srgbClr val="007685"/>
              </a:buClr>
              <a:buFont typeface="Arial" panose="020B0604020202020204" pitchFamily="34" charset="0"/>
              <a:buNone/>
              <a:defRPr sz="1477" b="1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277"/>
              </a:spcBef>
              <a:buClr>
                <a:srgbClr val="007685"/>
              </a:buClr>
              <a:buFont typeface="Arial" panose="020B0604020202020204" pitchFamily="34" charset="0"/>
              <a:buNone/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lnSpc>
                <a:spcPts val="1846"/>
              </a:lnSpc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8165" indent="0">
              <a:lnSpc>
                <a:spcPts val="1846"/>
              </a:lnSpc>
              <a:buNone/>
              <a:defRPr lang="fr-FR" sz="1477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Texte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31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9CEE-342E-4808-8FE1-0567A920650F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97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9CF2-E3AD-41EB-A224-8C9FC023C471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4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9294-AF47-4955-9B8F-509B7ED4746F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07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D36F-5A45-4BE2-80AE-B372ACA1049D}" type="datetime1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42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9ACE-E281-464B-A9B0-8287A8C61191}" type="datetime1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70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B7F0-F69D-4818-8EE5-32DACDE684B5}" type="datetime1">
              <a:rPr lang="fr-FR" smtClean="0"/>
              <a:t>20/04/2023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64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9833-8374-4410-B922-A7AD080B316F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0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85BE-7D0F-44A2-917A-81B06FF3065B}" type="datetime1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1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93CD-8DF4-4FD5-A76B-22F6A62A672D}" type="datetime1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B138-4AE3-49E1-A736-30FC97327E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54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Présentation du </a:t>
            </a:r>
            <a:r>
              <a:rPr lang="fr-FR" dirty="0" err="1" smtClean="0"/>
              <a:t>Syctom</a:t>
            </a:r>
            <a:r>
              <a:rPr lang="fr-FR" dirty="0" smtClean="0"/>
              <a:t>  - 20 avril 2023  </a:t>
            </a:r>
          </a:p>
          <a:p>
            <a:r>
              <a:rPr lang="fr-FR" dirty="0" smtClean="0"/>
              <a:t>Catherine BOUX – DGA Exploitation et valorisation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Plénière CDQ Montparnasse - Raspail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676525" y="1362075"/>
            <a:ext cx="466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1D7275"/>
                </a:solidFill>
              </a:rPr>
              <a:t>L’Agence métropolitaine des déchets ménagers</a:t>
            </a:r>
            <a:endParaRPr lang="fr-FR" b="1" i="1" dirty="0">
              <a:solidFill>
                <a:srgbClr val="1D72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124404" y="87367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Les  sujets d’actualité en matière de gestion des déchets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47675" y="1304925"/>
            <a:ext cx="764503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- L’obligation du tri à la source des  </a:t>
            </a:r>
            <a:r>
              <a:rPr lang="fr-FR" b="1" dirty="0" err="1" smtClean="0"/>
              <a:t>biodéchets</a:t>
            </a:r>
            <a:r>
              <a:rPr lang="fr-FR" b="1" dirty="0" smtClean="0"/>
              <a:t>  (déchets alimentaires + déchets de jardin)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 smtClean="0"/>
              <a:t>Interrogation « consigne » ou « pas consigne » pour les bouteilles plastique.</a:t>
            </a:r>
          </a:p>
          <a:p>
            <a:pPr marL="536575"/>
            <a:r>
              <a:rPr lang="fr-FR" sz="1400" dirty="0" smtClean="0"/>
              <a:t>Sur ce sujet, il ne faut pas confondre la consigne pour </a:t>
            </a:r>
            <a:r>
              <a:rPr lang="fr-FR" sz="1400" dirty="0" err="1" smtClean="0"/>
              <a:t>ré-emploi</a:t>
            </a:r>
            <a:r>
              <a:rPr lang="fr-FR" sz="1400" dirty="0" smtClean="0"/>
              <a:t> et la consigne pour recyclage.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 smtClean="0"/>
              <a:t>Les nouveaux dispositifs de REP : responsabilité élargie des producteurs pour les jouets, les articles de bricolage et de jardin (éco contribution et organisation des filières de collecte et de valorisation).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b="1" dirty="0" smtClean="0"/>
              <a:t>Et toujours une priorité aux actions qui visent l’</a:t>
            </a:r>
            <a:r>
              <a:rPr lang="fr-FR" b="1" dirty="0" err="1" smtClean="0"/>
              <a:t>éco-conception</a:t>
            </a:r>
            <a:r>
              <a:rPr lang="fr-FR" b="1" dirty="0" smtClean="0"/>
              <a:t> et la lutte contre le gaspillage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404" y="1878992"/>
            <a:ext cx="6631710" cy="143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486229" y="2373367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Merci de votre attention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24680" y="3810000"/>
            <a:ext cx="2119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1D7275"/>
                </a:solidFill>
              </a:rPr>
              <a:t>www.syctom-paris.fr</a:t>
            </a:r>
            <a:endParaRPr lang="fr-FR" dirty="0">
              <a:solidFill>
                <a:srgbClr val="1D72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54974" y="42497"/>
            <a:ext cx="7160376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Le </a:t>
            </a:r>
            <a:r>
              <a:rPr lang="fr-FR" sz="2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Syctom</a:t>
            </a:r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= un Etablissement Public Administratif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9081" y="1248496"/>
            <a:ext cx="8106769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r>
              <a:rPr lang="en-US" dirty="0"/>
              <a:t>La </a:t>
            </a:r>
            <a:r>
              <a:rPr lang="en-US" dirty="0" err="1"/>
              <a:t>gouvernance</a:t>
            </a:r>
            <a:r>
              <a:rPr lang="en-US" dirty="0"/>
              <a:t> du </a:t>
            </a:r>
            <a:r>
              <a:rPr lang="en-US" dirty="0" err="1"/>
              <a:t>Syctom</a:t>
            </a:r>
            <a:r>
              <a:rPr lang="en-US" dirty="0"/>
              <a:t> repose sur un </a:t>
            </a:r>
            <a:r>
              <a:rPr lang="en-US" dirty="0" err="1"/>
              <a:t>Comité</a:t>
            </a:r>
            <a:r>
              <a:rPr lang="en-US" dirty="0"/>
              <a:t> syndical </a:t>
            </a:r>
            <a:r>
              <a:rPr lang="en-US" dirty="0" err="1"/>
              <a:t>composé</a:t>
            </a:r>
            <a:r>
              <a:rPr lang="en-US" dirty="0"/>
              <a:t> de </a:t>
            </a:r>
            <a:r>
              <a:rPr lang="en-US" dirty="0" smtClean="0"/>
              <a:t>87 </a:t>
            </a:r>
            <a:r>
              <a:rPr lang="en-US" dirty="0" err="1"/>
              <a:t>élus</a:t>
            </a:r>
            <a:r>
              <a:rPr lang="en-US" dirty="0"/>
              <a:t> des </a:t>
            </a:r>
            <a:r>
              <a:rPr lang="en-US" dirty="0" err="1"/>
              <a:t>territoires</a:t>
            </a:r>
            <a:r>
              <a:rPr lang="en-US" dirty="0"/>
              <a:t>.</a:t>
            </a:r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endParaRPr lang="en-US" dirty="0"/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r>
              <a:rPr lang="en-US" dirty="0"/>
              <a:t>Le </a:t>
            </a:r>
            <a:r>
              <a:rPr lang="en-US" dirty="0" err="1"/>
              <a:t>comité</a:t>
            </a:r>
            <a:r>
              <a:rPr lang="en-US" dirty="0"/>
              <a:t> </a:t>
            </a:r>
          </a:p>
          <a:p>
            <a:pPr marL="448412" lvl="2" indent="-285750">
              <a:lnSpc>
                <a:spcPct val="80000"/>
              </a:lnSpc>
              <a:buSzPct val="60000"/>
              <a:buFont typeface="Wingdings" panose="05000000000000000000" pitchFamily="2" charset="2"/>
              <a:buChar char="§"/>
            </a:pPr>
            <a:r>
              <a:rPr lang="fr-FR" dirty="0"/>
              <a:t>vote le budget annuel de fonctionnement et d’investissement </a:t>
            </a:r>
          </a:p>
          <a:p>
            <a:pPr marL="448412" lvl="2" indent="-285750">
              <a:lnSpc>
                <a:spcPct val="80000"/>
              </a:lnSpc>
              <a:buSzPct val="60000"/>
              <a:buFont typeface="Wingdings" panose="05000000000000000000" pitchFamily="2" charset="2"/>
              <a:buChar char="§"/>
            </a:pPr>
            <a:r>
              <a:rPr lang="fr-FR" dirty="0"/>
              <a:t>opère les choix stratégiques en matière de traitement des déchets </a:t>
            </a:r>
            <a:r>
              <a:rPr lang="fr-FR" dirty="0" smtClean="0"/>
              <a:t>ménagers, d’infrastructures et d’accompagnement des collectivités</a:t>
            </a:r>
            <a:endParaRPr lang="fr-FR" dirty="0"/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endParaRPr lang="en-US" dirty="0"/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r>
              <a:rPr lang="en-US" dirty="0" err="1"/>
              <a:t>L’administration</a:t>
            </a:r>
            <a:r>
              <a:rPr lang="en-US" dirty="0"/>
              <a:t> du </a:t>
            </a:r>
            <a:r>
              <a:rPr lang="en-US" dirty="0" err="1"/>
              <a:t>Syctom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</a:t>
            </a:r>
            <a:r>
              <a:rPr lang="en-US" dirty="0" smtClean="0"/>
              <a:t>134 </a:t>
            </a:r>
            <a:r>
              <a:rPr lang="en-US" dirty="0"/>
              <a:t>agents </a:t>
            </a:r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endParaRPr lang="en-US" dirty="0"/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r>
              <a:rPr lang="en-US" dirty="0" smtClean="0"/>
              <a:t>Le </a:t>
            </a:r>
            <a:r>
              <a:rPr lang="en-US" dirty="0" err="1" smtClean="0"/>
              <a:t>Syctom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competent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matiere</a:t>
            </a:r>
            <a:r>
              <a:rPr lang="en-US" dirty="0" smtClean="0"/>
              <a:t> de </a:t>
            </a:r>
            <a:r>
              <a:rPr lang="en-US" b="1" dirty="0" err="1" smtClean="0"/>
              <a:t>traitement</a:t>
            </a:r>
            <a:r>
              <a:rPr lang="en-US" b="1" dirty="0" smtClean="0"/>
              <a:t> des </a:t>
            </a:r>
            <a:r>
              <a:rPr lang="en-US" b="1" dirty="0" err="1" smtClean="0"/>
              <a:t>déchets</a:t>
            </a:r>
            <a:r>
              <a:rPr lang="en-US" dirty="0" smtClean="0"/>
              <a:t>. </a:t>
            </a:r>
            <a:r>
              <a:rPr lang="en-US" dirty="0" err="1" smtClean="0"/>
              <a:t>L’exploitation</a:t>
            </a:r>
            <a:r>
              <a:rPr lang="en-US" dirty="0" smtClean="0"/>
              <a:t> </a:t>
            </a:r>
            <a:r>
              <a:rPr lang="en-US" dirty="0"/>
              <a:t>des installations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confiée</a:t>
            </a:r>
            <a:r>
              <a:rPr lang="en-US" dirty="0"/>
              <a:t>, via des marches publics, aux </a:t>
            </a:r>
            <a:r>
              <a:rPr lang="en-US" dirty="0" err="1"/>
              <a:t>différents</a:t>
            </a:r>
            <a:r>
              <a:rPr lang="en-US" dirty="0"/>
              <a:t> </a:t>
            </a:r>
            <a:r>
              <a:rPr lang="en-US" dirty="0" err="1"/>
              <a:t>opérateurs</a:t>
            </a:r>
            <a:r>
              <a:rPr lang="en-US" dirty="0"/>
              <a:t> </a:t>
            </a:r>
            <a:r>
              <a:rPr lang="en-US" dirty="0" err="1"/>
              <a:t>privés</a:t>
            </a:r>
            <a:r>
              <a:rPr lang="en-US" dirty="0"/>
              <a:t>, après </a:t>
            </a:r>
            <a:r>
              <a:rPr lang="en-US" dirty="0" err="1"/>
              <a:t>mise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concurrence. </a:t>
            </a:r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endParaRPr lang="en-US" dirty="0"/>
          </a:p>
          <a:p>
            <a:pPr marL="167058" lvl="1" indent="-167058">
              <a:lnSpc>
                <a:spcPct val="80000"/>
              </a:lnSpc>
              <a:buSzPct val="60000"/>
              <a:buFont typeface="Wingdings" pitchFamily="2" charset="2"/>
              <a:buChar char="Ø"/>
            </a:pPr>
            <a:r>
              <a:rPr lang="en-US" dirty="0"/>
              <a:t>Le </a:t>
            </a:r>
            <a:r>
              <a:rPr lang="en-US" dirty="0" err="1"/>
              <a:t>Syctom</a:t>
            </a:r>
            <a:r>
              <a:rPr lang="en-US" dirty="0"/>
              <a:t> </a:t>
            </a:r>
            <a:r>
              <a:rPr lang="en-US" dirty="0" err="1"/>
              <a:t>fédère</a:t>
            </a:r>
            <a:r>
              <a:rPr lang="en-US" dirty="0"/>
              <a:t> </a:t>
            </a:r>
            <a:r>
              <a:rPr lang="en-US" dirty="0" err="1"/>
              <a:t>l’ensemble</a:t>
            </a:r>
            <a:r>
              <a:rPr lang="en-US" dirty="0"/>
              <a:t> des forces </a:t>
            </a:r>
            <a:r>
              <a:rPr lang="en-US" dirty="0" err="1"/>
              <a:t>vives</a:t>
            </a:r>
            <a:r>
              <a:rPr lang="en-US" dirty="0"/>
              <a:t> du </a:t>
            </a:r>
            <a:r>
              <a:rPr lang="en-US" dirty="0" err="1"/>
              <a:t>territoire</a:t>
            </a:r>
            <a:r>
              <a:rPr lang="en-US" dirty="0"/>
              <a:t> pour :</a:t>
            </a:r>
          </a:p>
          <a:p>
            <a:pPr lvl="1">
              <a:lnSpc>
                <a:spcPct val="80000"/>
              </a:lnSpc>
              <a:buSzPct val="60000"/>
            </a:pPr>
            <a:endParaRPr lang="en-US" dirty="0"/>
          </a:p>
          <a:p>
            <a:pPr marL="1762895" lvl="3" indent="-285750">
              <a:lnSpc>
                <a:spcPct val="80000"/>
              </a:lnSpc>
              <a:buSzPct val="60000"/>
              <a:buFont typeface="Wingdings" panose="05000000000000000000" pitchFamily="2" charset="2"/>
              <a:buChar char="§"/>
            </a:pPr>
            <a:r>
              <a:rPr lang="en-US" b="1" dirty="0"/>
              <a:t>encourager la reduction et le tri des </a:t>
            </a:r>
            <a:r>
              <a:rPr lang="en-US" b="1" dirty="0" err="1"/>
              <a:t>déchets</a:t>
            </a:r>
            <a:endParaRPr lang="en-US" b="1" dirty="0"/>
          </a:p>
          <a:p>
            <a:pPr marL="1762895" lvl="3" indent="-285750">
              <a:lnSpc>
                <a:spcPct val="80000"/>
              </a:lnSpc>
              <a:buSzPct val="60000"/>
              <a:buFont typeface="Wingdings" panose="05000000000000000000" pitchFamily="2" charset="2"/>
              <a:buChar char="§"/>
            </a:pPr>
            <a:r>
              <a:rPr lang="en-US" b="1" dirty="0" err="1"/>
              <a:t>développer</a:t>
            </a:r>
            <a:r>
              <a:rPr lang="en-US" b="1" dirty="0"/>
              <a:t> les synergies de </a:t>
            </a:r>
            <a:r>
              <a:rPr lang="en-US" b="1" dirty="0" err="1"/>
              <a:t>compétences</a:t>
            </a:r>
            <a:r>
              <a:rPr lang="en-US" b="1" dirty="0"/>
              <a:t> et de </a:t>
            </a:r>
            <a:r>
              <a:rPr lang="en-US" b="1" dirty="0" err="1"/>
              <a:t>moyens</a:t>
            </a:r>
            <a:endParaRPr lang="en-US" b="1" dirty="0"/>
          </a:p>
          <a:p>
            <a:pPr marL="1762895" lvl="3" indent="-285750">
              <a:lnSpc>
                <a:spcPct val="80000"/>
              </a:lnSpc>
              <a:buSzPct val="60000"/>
              <a:buFont typeface="Wingdings" panose="05000000000000000000" pitchFamily="2" charset="2"/>
              <a:buChar char="§"/>
            </a:pPr>
            <a:r>
              <a:rPr lang="en-US" b="1" dirty="0" err="1"/>
              <a:t>innover</a:t>
            </a:r>
            <a:r>
              <a:rPr lang="en-US" b="1" dirty="0"/>
              <a:t> sur </a:t>
            </a:r>
            <a:r>
              <a:rPr lang="en-US" b="1" dirty="0" err="1"/>
              <a:t>tous</a:t>
            </a:r>
            <a:r>
              <a:rPr lang="en-US" b="1" dirty="0"/>
              <a:t> les fronts.</a:t>
            </a:r>
          </a:p>
        </p:txBody>
      </p:sp>
    </p:spTree>
    <p:extLst>
      <p:ext uri="{BB962C8B-B14F-4D97-AF65-F5344CB8AC3E}">
        <p14:creationId xmlns:p14="http://schemas.microsoft.com/office/powerpoint/2010/main" val="37407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3536" y="-11184"/>
            <a:ext cx="7880464" cy="526573"/>
          </a:xfrm>
          <a:prstGeom prst="rect">
            <a:avLst/>
          </a:prstGeom>
          <a:solidFill>
            <a:srgbClr val="1D7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54974" y="42497"/>
            <a:ext cx="6118168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Territoire et installations de traitement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247" y="1161101"/>
            <a:ext cx="2619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solidFill>
                  <a:schemeClr val="bg1"/>
                </a:solidFill>
              </a:rPr>
              <a:t>12 territoires adhérents</a:t>
            </a:r>
            <a:endParaRPr lang="fr-FR" sz="1700" dirty="0">
              <a:solidFill>
                <a:schemeClr val="bg1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6881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l="9726" t="9925"/>
          <a:stretch/>
        </p:blipFill>
        <p:spPr>
          <a:xfrm>
            <a:off x="753320" y="781050"/>
            <a:ext cx="8181129" cy="533231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4"/>
          <a:srcRect t="16696" r="26048"/>
          <a:stretch/>
        </p:blipFill>
        <p:spPr>
          <a:xfrm>
            <a:off x="410864" y="4861766"/>
            <a:ext cx="2485279" cy="199623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083402" y="5690606"/>
            <a:ext cx="3193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cap="small" dirty="0" smtClean="0">
                <a:solidFill>
                  <a:srgbClr val="1D7275"/>
                </a:solidFill>
              </a:rPr>
              <a:t>Projet : </a:t>
            </a:r>
            <a:r>
              <a:rPr lang="fr-FR" sz="1600" b="1" cap="small" dirty="0" err="1" smtClean="0">
                <a:solidFill>
                  <a:srgbClr val="1D7275"/>
                </a:solidFill>
              </a:rPr>
              <a:t>methaniseur</a:t>
            </a:r>
            <a:r>
              <a:rPr lang="fr-FR" sz="1600" b="1" cap="small" dirty="0" smtClean="0">
                <a:solidFill>
                  <a:srgbClr val="1D7275"/>
                </a:solidFill>
              </a:rPr>
              <a:t> a Gennevilliers </a:t>
            </a:r>
            <a:endParaRPr lang="fr-FR" sz="1600" b="1" cap="small" dirty="0">
              <a:solidFill>
                <a:srgbClr val="1D72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1B138-4AE3-49E1-A736-30FC97327EBA}" type="slidenum">
              <a:rPr lang="fr-FR" smtClean="0"/>
              <a:t>4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l="11559" t="17329" r="5999" b="2436"/>
          <a:stretch/>
        </p:blipFill>
        <p:spPr>
          <a:xfrm>
            <a:off x="73759" y="948265"/>
            <a:ext cx="4174392" cy="56239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47158" y="187012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Les chiffres clés des tonnages gérés par le </a:t>
            </a:r>
            <a:r>
              <a:rPr lang="fr-FR" sz="2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Syctom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4533899" y="1024465"/>
            <a:ext cx="57150" cy="5547785"/>
          </a:xfrm>
          <a:prstGeom prst="line">
            <a:avLst/>
          </a:prstGeom>
          <a:ln>
            <a:solidFill>
              <a:srgbClr val="1D72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5"/>
          <a:srcRect l="4656" t="6909" b="43844"/>
          <a:stretch/>
        </p:blipFill>
        <p:spPr>
          <a:xfrm>
            <a:off x="4743450" y="1552575"/>
            <a:ext cx="429101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54973" y="42497"/>
            <a:ext cx="7550901" cy="830997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Destination des ordures résiduelles (OM) et des collectes sélectives (CS) du 14 </a:t>
            </a:r>
            <a:r>
              <a:rPr lang="fr-FR" sz="2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éme</a:t>
            </a:r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247" y="1161101"/>
            <a:ext cx="2619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solidFill>
                  <a:schemeClr val="bg1"/>
                </a:solidFill>
              </a:rPr>
              <a:t>12 territoires adhérents</a:t>
            </a:r>
            <a:endParaRPr lang="fr-FR" sz="1700" dirty="0">
              <a:solidFill>
                <a:schemeClr val="bg1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6881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l="22749" t="29066" r="46294" b="39011"/>
          <a:stretch/>
        </p:blipFill>
        <p:spPr>
          <a:xfrm>
            <a:off x="1045106" y="1643270"/>
            <a:ext cx="7289269" cy="490993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2867025" y="5448300"/>
            <a:ext cx="952500" cy="61912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715000" y="5676900"/>
            <a:ext cx="952500" cy="61912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19450" y="4829175"/>
            <a:ext cx="952500" cy="619125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71904" y="823551"/>
            <a:ext cx="952500" cy="619125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10178" y="88666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OM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71904" y="1622766"/>
            <a:ext cx="952500" cy="619125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02365" y="163994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C000"/>
                </a:solidFill>
              </a:rPr>
              <a:t>CS</a:t>
            </a:r>
            <a:endParaRPr lang="fr-FR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ce réservé du texte 2"/>
          <p:cNvSpPr txBox="1">
            <a:spLocks/>
          </p:cNvSpPr>
          <p:nvPr/>
        </p:nvSpPr>
        <p:spPr>
          <a:xfrm>
            <a:off x="7755732" y="1058852"/>
            <a:ext cx="359569" cy="255599"/>
          </a:xfrm>
          <a:prstGeom prst="rect">
            <a:avLst/>
          </a:prstGeom>
        </p:spPr>
        <p:txBody>
          <a:bodyPr vert="horz"/>
          <a:lstStyle/>
          <a:p>
            <a:pPr marL="257175" indent="-257175" defTabSz="342900">
              <a:spcBef>
                <a:spcPct val="20000"/>
              </a:spcBef>
              <a:defRPr/>
            </a:pPr>
            <a:r>
              <a:rPr lang="fr-FR" sz="1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57753" y="3297081"/>
            <a:ext cx="3780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76155" y="3304050"/>
            <a:ext cx="270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124404" y="87367"/>
            <a:ext cx="7996842" cy="830997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Quantité de déchets collectés par habitant et par flux sur le périmètre du </a:t>
            </a:r>
            <a:r>
              <a:rPr lang="fr-FR" sz="2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Syctom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44294"/>
              </p:ext>
            </p:extLst>
          </p:nvPr>
        </p:nvGraphicFramePr>
        <p:xfrm>
          <a:off x="142875" y="2227925"/>
          <a:ext cx="8820151" cy="4061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8337">
                  <a:extLst>
                    <a:ext uri="{9D8B030D-6E8A-4147-A177-3AD203B41FA5}">
                      <a16:colId xmlns:a16="http://schemas.microsoft.com/office/drawing/2014/main" val="1975234626"/>
                    </a:ext>
                  </a:extLst>
                </a:gridCol>
                <a:gridCol w="1578907">
                  <a:extLst>
                    <a:ext uri="{9D8B030D-6E8A-4147-A177-3AD203B41FA5}">
                      <a16:colId xmlns:a16="http://schemas.microsoft.com/office/drawing/2014/main" val="3658313956"/>
                    </a:ext>
                  </a:extLst>
                </a:gridCol>
                <a:gridCol w="1668413">
                  <a:extLst>
                    <a:ext uri="{9D8B030D-6E8A-4147-A177-3AD203B41FA5}">
                      <a16:colId xmlns:a16="http://schemas.microsoft.com/office/drawing/2014/main" val="1416210895"/>
                    </a:ext>
                  </a:extLst>
                </a:gridCol>
                <a:gridCol w="1424494">
                  <a:extLst>
                    <a:ext uri="{9D8B030D-6E8A-4147-A177-3AD203B41FA5}">
                      <a16:colId xmlns:a16="http://schemas.microsoft.com/office/drawing/2014/main" val="1149653521"/>
                    </a:ext>
                  </a:extLst>
                </a:gridCol>
              </a:tblGrid>
              <a:tr h="55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57333"/>
                  </a:ext>
                </a:extLst>
              </a:tr>
              <a:tr h="55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Toutes les collectes des déchets par habitant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  <a:effectLst/>
                        </a:rPr>
                        <a:t>OM+CS+verre+DA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 kg/</a:t>
                      </a: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 kg/</a:t>
                      </a: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345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kg/</a:t>
                      </a: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214553"/>
                  </a:ext>
                </a:extLst>
              </a:tr>
              <a:tr h="25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6496"/>
                  </a:ext>
                </a:extLst>
              </a:tr>
              <a:tr h="555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dont  collecte emballages</a:t>
                      </a:r>
                      <a:r>
                        <a:rPr lang="fr-FR" sz="200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(hors verre ) +papier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>
                          <a:solidFill>
                            <a:schemeClr val="tx1"/>
                          </a:solidFill>
                          <a:effectLst/>
                        </a:rPr>
                        <a:t>45 </a:t>
                      </a: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836576"/>
                  </a:ext>
                </a:extLst>
              </a:tr>
              <a:tr h="55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dont collecte sélective verre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955922"/>
                  </a:ext>
                </a:extLst>
              </a:tr>
              <a:tr h="871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dont collecte</a:t>
                      </a:r>
                      <a:r>
                        <a:rPr lang="fr-FR" sz="200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sélective déchets alimentaires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77350"/>
                  </a:ext>
                </a:extLst>
              </a:tr>
              <a:tr h="555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dont collecte d’ordures résiduelles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321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 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i="1" dirty="0">
                          <a:solidFill>
                            <a:schemeClr val="tx1"/>
                          </a:solidFill>
                          <a:effectLst/>
                        </a:rPr>
                        <a:t>260 </a:t>
                      </a:r>
                      <a:r>
                        <a:rPr lang="fr-FR" sz="2000" i="1" dirty="0" smtClean="0">
                          <a:solidFill>
                            <a:schemeClr val="tx1"/>
                          </a:solidFill>
                          <a:effectLst/>
                        </a:rPr>
                        <a:t>kg/</a:t>
                      </a:r>
                      <a:r>
                        <a:rPr lang="fr-FR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endParaRPr lang="fr-FR" sz="20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541834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85162"/>
              </p:ext>
            </p:extLst>
          </p:nvPr>
        </p:nvGraphicFramePr>
        <p:xfrm>
          <a:off x="142876" y="1462506"/>
          <a:ext cx="8820150" cy="615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3374">
                  <a:extLst>
                    <a:ext uri="{9D8B030D-6E8A-4147-A177-3AD203B41FA5}">
                      <a16:colId xmlns:a16="http://schemas.microsoft.com/office/drawing/2014/main" val="204899624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1486552987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4257590213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3596873151"/>
                    </a:ext>
                  </a:extLst>
                </a:gridCol>
              </a:tblGrid>
              <a:tr h="254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31785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Population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5 830 816 </a:t>
                      </a:r>
                      <a:r>
                        <a:rPr lang="fr-FR" sz="1600" i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hab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5 696 567 </a:t>
                      </a:r>
                      <a:r>
                        <a:rPr lang="fr-FR" sz="1600" i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hab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5 776 153 </a:t>
                      </a:r>
                      <a:r>
                        <a:rPr lang="fr-FR" sz="1600" i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hab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01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3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ce réservé du texte 2"/>
          <p:cNvSpPr txBox="1">
            <a:spLocks/>
          </p:cNvSpPr>
          <p:nvPr/>
        </p:nvSpPr>
        <p:spPr>
          <a:xfrm>
            <a:off x="7755732" y="1058852"/>
            <a:ext cx="359569" cy="255599"/>
          </a:xfrm>
          <a:prstGeom prst="rect">
            <a:avLst/>
          </a:prstGeom>
        </p:spPr>
        <p:txBody>
          <a:bodyPr vert="horz"/>
          <a:lstStyle/>
          <a:p>
            <a:pPr marL="257175" indent="-257175" defTabSz="342900">
              <a:spcBef>
                <a:spcPct val="20000"/>
              </a:spcBef>
              <a:defRPr/>
            </a:pPr>
            <a:r>
              <a:rPr lang="fr-FR" sz="1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937075" y="1451404"/>
            <a:ext cx="7631369" cy="440786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5477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5477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477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5477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5477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fr-FR" sz="1200" dirty="0">
              <a:solidFill>
                <a:schemeClr val="tx1"/>
              </a:solidFill>
            </a:endParaRPr>
          </a:p>
          <a:p>
            <a:pPr marL="208955" lvl="1" indent="-20895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fr-FR" sz="2100" dirty="0">
              <a:solidFill>
                <a:schemeClr val="tx1"/>
              </a:solidFill>
            </a:endParaRPr>
          </a:p>
          <a:p>
            <a:pPr marL="208955" lvl="1" indent="-20895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fr-FR" sz="21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57753" y="3297081"/>
            <a:ext cx="3780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76155" y="3304050"/>
            <a:ext cx="270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124404" y="87367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omposition des poubelles d’ordures ménagères résiduelles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04" y="1720143"/>
            <a:ext cx="8707778" cy="436817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32104" y="762702"/>
            <a:ext cx="8707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 constat permet de déterminer les déchets restant dans les ordures résiduelles qui devraient  suivre une filière de valorisation autre que l’incinération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659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86110"/>
              </p:ext>
            </p:extLst>
          </p:nvPr>
        </p:nvGraphicFramePr>
        <p:xfrm>
          <a:off x="182736" y="1995401"/>
          <a:ext cx="8759041" cy="371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24404" y="87367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Qualité des collectes sélectives par habitant  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124404" y="87367"/>
            <a:ext cx="7996842" cy="461665"/>
          </a:xfrm>
          <a:prstGeom prst="rect">
            <a:avLst/>
          </a:prstGeom>
          <a:solidFill>
            <a:srgbClr val="1D7275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Devenir des collectes sélectives emballages et papier</a:t>
            </a:r>
            <a:endParaRPr lang="fr-FR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" y="126514"/>
            <a:ext cx="1050646" cy="523111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44870"/>
              </p:ext>
            </p:extLst>
          </p:nvPr>
        </p:nvGraphicFramePr>
        <p:xfrm>
          <a:off x="73758" y="552004"/>
          <a:ext cx="9047488" cy="6355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6002">
                  <a:extLst>
                    <a:ext uri="{9D8B030D-6E8A-4147-A177-3AD203B41FA5}">
                      <a16:colId xmlns:a16="http://schemas.microsoft.com/office/drawing/2014/main" val="3903771774"/>
                    </a:ext>
                  </a:extLst>
                </a:gridCol>
                <a:gridCol w="3177170">
                  <a:extLst>
                    <a:ext uri="{9D8B030D-6E8A-4147-A177-3AD203B41FA5}">
                      <a16:colId xmlns:a16="http://schemas.microsoft.com/office/drawing/2014/main" val="245492115"/>
                    </a:ext>
                  </a:extLst>
                </a:gridCol>
                <a:gridCol w="3574316">
                  <a:extLst>
                    <a:ext uri="{9D8B030D-6E8A-4147-A177-3AD203B41FA5}">
                      <a16:colId xmlns:a16="http://schemas.microsoft.com/office/drawing/2014/main" val="678654062"/>
                    </a:ext>
                  </a:extLst>
                </a:gridCol>
              </a:tblGrid>
              <a:tr h="12683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Produits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Destinations principales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Devenir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329117"/>
                  </a:ext>
                </a:extLst>
              </a:tr>
              <a:tr h="5761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JRM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/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Papeterie STORA (Belgique</a:t>
                      </a:r>
                      <a:r>
                        <a:rPr lang="fr-FR" sz="1200" u="none" strike="noStrike" dirty="0" smtClean="0">
                          <a:effectLst/>
                        </a:rPr>
                        <a:t>)</a:t>
                      </a:r>
                      <a:r>
                        <a:rPr lang="fr-FR" sz="1200" u="none" strike="noStrike" dirty="0">
                          <a:effectLst/>
                        </a:rPr>
                        <a:t/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Papeterie </a:t>
                      </a:r>
                      <a:r>
                        <a:rPr lang="fr-FR" sz="1200" u="none" strike="noStrike" dirty="0" err="1">
                          <a:effectLst/>
                        </a:rPr>
                        <a:t>Norske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Skog</a:t>
                      </a:r>
                      <a:r>
                        <a:rPr lang="fr-FR" sz="1200" u="none" strike="noStrike" dirty="0">
                          <a:effectLst/>
                        </a:rPr>
                        <a:t> (Golbey, 88)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Papier journal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308758"/>
                  </a:ext>
                </a:extLst>
              </a:tr>
              <a:tr h="424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</a:rPr>
                        <a:t>Carton </a:t>
                      </a:r>
                      <a:r>
                        <a:rPr lang="fr-FR" sz="1200" u="none" strike="noStrike" dirty="0">
                          <a:effectLst/>
                        </a:rPr>
                        <a:t>brun + </a:t>
                      </a:r>
                      <a:r>
                        <a:rPr lang="fr-FR" sz="1200" u="none" strike="noStrike" dirty="0" err="1" smtClean="0">
                          <a:effectLst/>
                        </a:rPr>
                        <a:t>cartonnettes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</a:rPr>
                        <a:t>Papeteries </a:t>
                      </a:r>
                      <a:r>
                        <a:rPr lang="fr-FR" sz="1200" u="none" strike="noStrike" dirty="0" err="1">
                          <a:effectLst/>
                        </a:rPr>
                        <a:t>Saica</a:t>
                      </a:r>
                      <a:r>
                        <a:rPr lang="fr-FR" sz="1200" u="none" strike="noStrike" dirty="0">
                          <a:effectLst/>
                        </a:rPr>
                        <a:t> (Nogent-sur-Seine, 10 et </a:t>
                      </a:r>
                      <a:r>
                        <a:rPr lang="fr-FR" sz="1200" u="none" strike="noStrike" dirty="0" err="1">
                          <a:effectLst/>
                        </a:rPr>
                        <a:t>Venizel</a:t>
                      </a:r>
                      <a:r>
                        <a:rPr lang="fr-FR" sz="1200" u="none" strike="noStrike" dirty="0">
                          <a:effectLst/>
                        </a:rPr>
                        <a:t>, 02) et </a:t>
                      </a:r>
                      <a:r>
                        <a:rPr lang="fr-FR" sz="1200" u="none" strike="noStrike" dirty="0" err="1">
                          <a:effectLst/>
                        </a:rPr>
                        <a:t>Ds</a:t>
                      </a:r>
                      <a:r>
                        <a:rPr lang="fr-FR" sz="1200" u="none" strike="noStrike" dirty="0">
                          <a:effectLst/>
                        </a:rPr>
                        <a:t>-Smith (Saint-Étienne-du-Rouvray, 76) + </a:t>
                      </a:r>
                      <a:r>
                        <a:rPr lang="fr-FR" sz="1200" u="none" strike="noStrike" dirty="0" err="1">
                          <a:effectLst/>
                        </a:rPr>
                        <a:t>Gondardennes</a:t>
                      </a:r>
                      <a:r>
                        <a:rPr lang="fr-FR" sz="1200" u="none" strike="noStrike" dirty="0">
                          <a:effectLst/>
                        </a:rPr>
                        <a:t> (</a:t>
                      </a:r>
                      <a:r>
                        <a:rPr lang="fr-FR" sz="1200" u="none" strike="noStrike" dirty="0" err="1">
                          <a:effectLst/>
                        </a:rPr>
                        <a:t>Wardrecques</a:t>
                      </a:r>
                      <a:r>
                        <a:rPr lang="fr-FR" sz="1200" u="none" strike="noStrike" dirty="0">
                          <a:effectLst/>
                        </a:rPr>
                        <a:t>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Carton brun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0115"/>
                  </a:ext>
                </a:extLst>
              </a:tr>
              <a:tr h="2831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Gros de magasin (mélange de papiers)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err="1" smtClean="0">
                          <a:effectLst/>
                        </a:rPr>
                        <a:t>Saica</a:t>
                      </a:r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>
                          <a:effectLst/>
                        </a:rPr>
                        <a:t>(Nogent-sur-Seine, 10 et </a:t>
                      </a:r>
                      <a:r>
                        <a:rPr lang="fr-FR" sz="1200" u="none" strike="noStrike" dirty="0" err="1">
                          <a:effectLst/>
                        </a:rPr>
                        <a:t>Vénizel</a:t>
                      </a:r>
                      <a:r>
                        <a:rPr lang="fr-FR" sz="1200" u="none" strike="noStrike" dirty="0">
                          <a:effectLst/>
                        </a:rPr>
                        <a:t>, 02)+ un peu en Espagne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Carton ondulé ou plat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116514"/>
                  </a:ext>
                </a:extLst>
              </a:tr>
              <a:tr h="2831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Emballages Légers Alimentaires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SCA Tissue France (Hondouville, 27)</a:t>
                      </a:r>
                      <a:br>
                        <a:rPr lang="fr-FR" sz="1200" u="none" strike="noStrike">
                          <a:effectLst/>
                        </a:rPr>
                      </a:br>
                      <a:r>
                        <a:rPr lang="fr-FR" sz="1200" u="none" strike="noStrike">
                          <a:effectLst/>
                        </a:rPr>
                        <a:t>Nova Tissue - Lucart (Laval sur Vologne, 88 + Italie)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Papier d'hygiène et domestique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477927"/>
                  </a:ext>
                </a:extLst>
              </a:tr>
              <a:tr h="707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</a:rPr>
                        <a:t>Bouteilles plastiques PET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</a:rPr>
                        <a:t>Majoritairement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 en France </a:t>
                      </a:r>
                      <a:r>
                        <a:rPr lang="fr-FR" sz="1200" u="none" strike="noStrike" dirty="0" smtClean="0">
                          <a:effectLst/>
                        </a:rPr>
                        <a:t>(Limay </a:t>
                      </a:r>
                      <a:r>
                        <a:rPr lang="fr-FR" sz="1200" u="none" strike="noStrike" dirty="0">
                          <a:effectLst/>
                        </a:rPr>
                        <a:t>- 78, Colmar - 68, Bayonne - 64)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Ponctuellement, proche Europe (Italie, Lituanie)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Granulés entrant dans la composition des bouteilles (PET clair) / fabrication de matériaux d'isolation (PET foncé)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503904"/>
                  </a:ext>
                </a:extLst>
              </a:tr>
              <a:tr h="707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Plastiques PE, PP et PS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Usine MPB (</a:t>
                      </a:r>
                      <a:r>
                        <a:rPr lang="fr-FR" sz="1200" u="none" strike="noStrike" dirty="0" err="1">
                          <a:effectLst/>
                        </a:rPr>
                        <a:t>Châlon</a:t>
                      </a:r>
                      <a:r>
                        <a:rPr lang="fr-FR" sz="1200" u="none" strike="noStrike" dirty="0">
                          <a:effectLst/>
                        </a:rPr>
                        <a:t>/</a:t>
                      </a:r>
                      <a:r>
                        <a:rPr lang="fr-FR" sz="1200" u="none" strike="noStrike" dirty="0" err="1">
                          <a:effectLst/>
                        </a:rPr>
                        <a:t>Saone</a:t>
                      </a:r>
                      <a:r>
                        <a:rPr lang="fr-FR" sz="1200" u="none" strike="noStrike" dirty="0">
                          <a:effectLst/>
                        </a:rPr>
                        <a:t>, 71)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Usines Vogt Plastic et </a:t>
                      </a:r>
                      <a:r>
                        <a:rPr lang="fr-FR" sz="1200" u="none" strike="noStrike" dirty="0" err="1">
                          <a:effectLst/>
                        </a:rPr>
                        <a:t>Replano</a:t>
                      </a:r>
                      <a:r>
                        <a:rPr lang="fr-FR" sz="1200" u="none" strike="noStrike" dirty="0">
                          <a:effectLst/>
                        </a:rPr>
                        <a:t> (Allemagne)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Ponctuellement autres pays d'Europe (Suisse, Italie, </a:t>
                      </a:r>
                      <a:r>
                        <a:rPr lang="fr-FR" sz="1200" u="none" strike="noStrike" dirty="0" err="1">
                          <a:effectLst/>
                        </a:rPr>
                        <a:t>Slovénie,etc</a:t>
                      </a:r>
                      <a:r>
                        <a:rPr lang="fr-FR" sz="1200" u="none" strike="noStrike" dirty="0" smtClean="0">
                          <a:effectLst/>
                        </a:rPr>
                        <a:t>.)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Produits en PE ou PP (tuyaux assainissement, arrosoirs</a:t>
                      </a:r>
                      <a:r>
                        <a:rPr lang="fr-FR" sz="1200" u="none" strike="noStrike" dirty="0" smtClean="0">
                          <a:effectLst/>
                        </a:rPr>
                        <a:t>, pièces </a:t>
                      </a:r>
                      <a:r>
                        <a:rPr lang="fr-FR" sz="1200" u="none" strike="noStrike" dirty="0">
                          <a:effectLst/>
                        </a:rPr>
                        <a:t>pour l'automobile, etc.)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 smtClean="0">
                          <a:effectLst/>
                        </a:rPr>
                        <a:t>Valorisation </a:t>
                      </a:r>
                      <a:r>
                        <a:rPr lang="fr-FR" sz="1200" u="none" strike="noStrike" dirty="0">
                          <a:effectLst/>
                        </a:rPr>
                        <a:t>énergétique du PS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855902"/>
                  </a:ext>
                </a:extLst>
              </a:tr>
              <a:tr h="942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Flux plastique en développement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Sur-tri en France (nord et est de la France)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</a:rPr>
                        <a:t>Barquettes contact </a:t>
                      </a:r>
                      <a:r>
                        <a:rPr lang="fr-FR" sz="1200" u="none" strike="noStrike" dirty="0">
                          <a:effectLst/>
                        </a:rPr>
                        <a:t>alimentaire (France)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PET opaque alimentaire =&gt; </a:t>
                      </a:r>
                      <a:r>
                        <a:rPr lang="fr-FR" sz="1200" u="none" strike="noStrike" dirty="0" err="1">
                          <a:effectLst/>
                        </a:rPr>
                        <a:t>bottle</a:t>
                      </a:r>
                      <a:r>
                        <a:rPr lang="fr-FR" sz="1200" u="none" strike="noStrike" dirty="0">
                          <a:effectLst/>
                        </a:rPr>
                        <a:t> to </a:t>
                      </a:r>
                      <a:r>
                        <a:rPr lang="fr-FR" sz="1200" u="none" strike="noStrike" dirty="0" err="1">
                          <a:effectLst/>
                        </a:rPr>
                        <a:t>bottle</a:t>
                      </a:r>
                      <a:r>
                        <a:rPr lang="fr-FR" sz="1200" u="none" strike="noStrike" dirty="0">
                          <a:effectLst/>
                        </a:rPr>
                        <a:t> (France)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PET opaque non alimentaire =&gt; </a:t>
                      </a:r>
                      <a:r>
                        <a:rPr lang="fr-FR" sz="1200" u="none" strike="noStrike" dirty="0" smtClean="0">
                          <a:effectLst/>
                        </a:rPr>
                        <a:t>fibres </a:t>
                      </a:r>
                      <a:r>
                        <a:rPr lang="fr-FR" sz="1200" u="none" strike="noStrike" dirty="0">
                          <a:effectLst/>
                        </a:rPr>
                        <a:t>textiles / fabrication de matériaux d'isolation </a:t>
                      </a:r>
                      <a:r>
                        <a:rPr lang="fr-FR" sz="1200" u="none" strike="noStrike" dirty="0" smtClean="0">
                          <a:effectLst/>
                        </a:rPr>
                        <a:t> Barquettes </a:t>
                      </a:r>
                      <a:r>
                        <a:rPr lang="fr-FR" sz="1200" u="none" strike="noStrike" dirty="0" err="1">
                          <a:effectLst/>
                        </a:rPr>
                        <a:t>multi-couches</a:t>
                      </a:r>
                      <a:r>
                        <a:rPr lang="fr-FR" sz="1200" u="none" strike="noStrike" dirty="0">
                          <a:effectLst/>
                        </a:rPr>
                        <a:t> =&gt; valorisation énergétique (France)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978654"/>
                  </a:ext>
                </a:extLst>
              </a:tr>
              <a:tr h="424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Films plastiques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Très majoritaitement, usine Machaon (Châlon en Champagne, 51)</a:t>
                      </a:r>
                      <a:br>
                        <a:rPr lang="fr-FR" sz="1200" u="none" strike="noStrike">
                          <a:effectLst/>
                        </a:rPr>
                      </a:br>
                      <a:r>
                        <a:rPr lang="fr-FR" sz="1200" u="none" strike="noStrike">
                          <a:effectLst/>
                        </a:rPr>
                        <a:t>Ponctuellement Belgique + Suisse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Films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281284"/>
                  </a:ext>
                </a:extLst>
              </a:tr>
              <a:tr h="2831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Aluminium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site d’affinage Suez RV à Isigny-le-Buat - 50</a:t>
                      </a:r>
                      <a:br>
                        <a:rPr lang="fr-FR" sz="1200" u="none" strike="noStrike">
                          <a:effectLst/>
                        </a:rPr>
                      </a:br>
                      <a:r>
                        <a:rPr lang="fr-FR" sz="1200" u="none" strike="noStrike">
                          <a:effectLst/>
                        </a:rPr>
                        <a:t>Alunova (Allemagne)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Aluminium (secteur automobile)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52073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Acier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Usine Arcelor (Grande-Synthe, Dunkerque, 59)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Produits en acier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024262"/>
                  </a:ext>
                </a:extLst>
              </a:tr>
              <a:tr h="2831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Verre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Usines </a:t>
                      </a:r>
                      <a:r>
                        <a:rPr lang="fr-FR" sz="1200" u="none" strike="noStrike" dirty="0" err="1">
                          <a:effectLst/>
                        </a:rPr>
                        <a:t>Verallia</a:t>
                      </a:r>
                      <a:r>
                        <a:rPr lang="fr-FR" sz="1200" u="none" strike="noStrike" dirty="0">
                          <a:effectLst/>
                        </a:rPr>
                        <a:t> à </a:t>
                      </a:r>
                      <a:r>
                        <a:rPr lang="fr-FR" sz="1200" u="none" strike="noStrike" dirty="0" err="1">
                          <a:effectLst/>
                        </a:rPr>
                        <a:t>Rozet</a:t>
                      </a:r>
                      <a:r>
                        <a:rPr lang="fr-FR" sz="1200" u="none" strike="noStrike" dirty="0">
                          <a:effectLst/>
                        </a:rPr>
                        <a:t> Saint Albin (02) et </a:t>
                      </a:r>
                      <a:r>
                        <a:rPr lang="fr-FR" sz="1200" u="none" strike="noStrike" dirty="0" err="1">
                          <a:effectLst/>
                        </a:rPr>
                        <a:t>Andrezieux</a:t>
                      </a:r>
                      <a:r>
                        <a:rPr lang="fr-FR" sz="1200" u="none" strike="noStrike" dirty="0">
                          <a:effectLst/>
                        </a:rPr>
                        <a:t> </a:t>
                      </a:r>
                      <a:r>
                        <a:rPr lang="fr-FR" sz="1200" u="none" strike="noStrike" dirty="0" err="1">
                          <a:effectLst/>
                        </a:rPr>
                        <a:t>Boutheon</a:t>
                      </a:r>
                      <a:r>
                        <a:rPr lang="fr-FR" sz="1200" u="none" strike="noStrike" dirty="0">
                          <a:effectLst/>
                        </a:rPr>
                        <a:t> (42)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Produits en verre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830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2225</TotalTime>
  <Words>798</Words>
  <Application>Microsoft Office PowerPoint</Application>
  <PresentationFormat>Affichage à l'écran (4:3)</PresentationFormat>
  <Paragraphs>130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Isidora Bold</vt:lpstr>
      <vt:lpstr>Isidora SemiBold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Syctom en 2017: un service public innovant</dc:title>
  <dc:creator>BIEGANSKI Julien</dc:creator>
  <cp:lastModifiedBy>BOUX Catherine</cp:lastModifiedBy>
  <cp:revision>290</cp:revision>
  <cp:lastPrinted>2017-03-22T15:00:58Z</cp:lastPrinted>
  <dcterms:created xsi:type="dcterms:W3CDTF">2017-03-17T15:34:55Z</dcterms:created>
  <dcterms:modified xsi:type="dcterms:W3CDTF">2023-04-20T15:28:15Z</dcterms:modified>
</cp:coreProperties>
</file>